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1"/>
  </p:notesMasterIdLst>
  <p:sldIdLst>
    <p:sldId id="2147473281" r:id="rId5"/>
    <p:sldId id="2147473266" r:id="rId6"/>
    <p:sldId id="2147473284" r:id="rId7"/>
    <p:sldId id="2147473285" r:id="rId8"/>
    <p:sldId id="1448943062" r:id="rId9"/>
    <p:sldId id="304" r:id="rId10"/>
    <p:sldId id="2147473269" r:id="rId11"/>
    <p:sldId id="1448942957" r:id="rId12"/>
    <p:sldId id="1448943085" r:id="rId13"/>
    <p:sldId id="2147473288" r:id="rId14"/>
    <p:sldId id="2147473270" r:id="rId15"/>
    <p:sldId id="1448943070" r:id="rId16"/>
    <p:sldId id="1448943066" r:id="rId17"/>
    <p:sldId id="1448943065" r:id="rId18"/>
    <p:sldId id="2147473271" r:id="rId19"/>
    <p:sldId id="1448943091" r:id="rId20"/>
    <p:sldId id="2147473286" r:id="rId21"/>
    <p:sldId id="2147473272" r:id="rId22"/>
    <p:sldId id="2147473278" r:id="rId23"/>
    <p:sldId id="1448943080" r:id="rId24"/>
    <p:sldId id="2147473283" r:id="rId25"/>
    <p:sldId id="2147473268" r:id="rId26"/>
    <p:sldId id="2147473287" r:id="rId27"/>
    <p:sldId id="1448943067" r:id="rId28"/>
    <p:sldId id="1448943083" r:id="rId29"/>
    <p:sldId id="1448943092" r:id="rId30"/>
    <p:sldId id="2147473289" r:id="rId31"/>
    <p:sldId id="1448943088" r:id="rId32"/>
    <p:sldId id="1448943095" r:id="rId33"/>
    <p:sldId id="1448943090" r:id="rId34"/>
    <p:sldId id="1448943093" r:id="rId35"/>
    <p:sldId id="1448943089" r:id="rId36"/>
    <p:sldId id="1448943094" r:id="rId37"/>
    <p:sldId id="2147473277" r:id="rId38"/>
    <p:sldId id="276" r:id="rId39"/>
    <p:sldId id="2147473280"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F37EF16-4888-9DC7-3251-5E1C6D29965E}" name="Neema, Pranay" initials="NP" userId="S::pranay.neema@cotiviti.com::4ab9390c-89ab-4350-ba16-daf0c5406a04" providerId="AD"/>
  <p188:author id="{E456EC2D-770B-46AF-987E-2D6D591D82A6}" name="Sadhula, Saikumar" initials="" userId="S::saikumar.sadhula@cotiviti.com::7cdd5035-059b-4ac0-9e23-4ba4fdbd8d64" providerId="AD"/>
  <p188:author id="{51A2BD2F-57C5-B949-67BE-F2BC1CBCDBAC}" name="Mamidipally, Abhishek" initials="MA" userId="S::abhishek.mamidipally@cotiviti.com::5b552c51-1020-499c-a7d0-4525fb94d4d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BFAFE5"/>
    <a:srgbClr val="E8E7EB"/>
    <a:srgbClr val="FFFFFF"/>
    <a:srgbClr val="F2F2F2"/>
    <a:srgbClr val="F184B0"/>
    <a:srgbClr val="EAE4F6"/>
    <a:srgbClr val="E7E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DA2271-F1F1-66CB-5FDB-8432E6D0D658}" v="13" dt="2024-08-29T19:04:43.799"/>
  </p1510:revLst>
</p1510:revInfo>
</file>

<file path=ppt/tableStyles.xml><?xml version="1.0" encoding="utf-8"?>
<a:tblStyleLst xmlns:a="http://schemas.openxmlformats.org/drawingml/2006/main" def="{5C22544A-7EE6-4342-B048-85BDC9FD1C3A}">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200"/>
              <a:t>DP</a:t>
            </a:r>
            <a:r>
              <a:rPr lang="en-US" sz="1200" baseline="0"/>
              <a:t> distribution by Data Source</a:t>
            </a:r>
            <a:endParaRPr lang="en-US" sz="120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tx>
            <c:strRef>
              <c:f>Sheet1!$B$1</c:f>
              <c:strCache>
                <c:ptCount val="1"/>
                <c:pt idx="0">
                  <c:v>CPW Approved DP</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Not Recemmended by Model</c:v>
                </c:pt>
                <c:pt idx="1">
                  <c:v>Common DPs</c:v>
                </c:pt>
                <c:pt idx="2">
                  <c:v>Model Recommended DPs</c:v>
                </c:pt>
                <c:pt idx="3">
                  <c:v>CPW DPs</c:v>
                </c:pt>
              </c:strCache>
            </c:strRef>
          </c:cat>
          <c:val>
            <c:numRef>
              <c:f>Sheet1!$B$2:$B$5</c:f>
              <c:numCache>
                <c:formatCode>General</c:formatCode>
                <c:ptCount val="4"/>
                <c:pt idx="0">
                  <c:v>4</c:v>
                </c:pt>
                <c:pt idx="1">
                  <c:v>551</c:v>
                </c:pt>
                <c:pt idx="3">
                  <c:v>555</c:v>
                </c:pt>
              </c:numCache>
            </c:numRef>
          </c:val>
          <c:extLst>
            <c:ext xmlns:c16="http://schemas.microsoft.com/office/drawing/2014/chart" uri="{C3380CC4-5D6E-409C-BE32-E72D297353CC}">
              <c16:uniqueId val="{00000000-9A13-46B9-A82C-FA8B92726DD9}"/>
            </c:ext>
          </c:extLst>
        </c:ser>
        <c:ser>
          <c:idx val="1"/>
          <c:order val="1"/>
          <c:tx>
            <c:strRef>
              <c:f>Sheet1!$C$1</c:f>
              <c:strCache>
                <c:ptCount val="1"/>
                <c:pt idx="0">
                  <c:v>Rest CPW Status DP</c:v>
                </c:pt>
              </c:strCache>
            </c:strRef>
          </c:tx>
          <c:spPr>
            <a:solidFill>
              <a:schemeClr val="accent2">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Not Recemmended by Model</c:v>
                </c:pt>
                <c:pt idx="1">
                  <c:v>Common DPs</c:v>
                </c:pt>
                <c:pt idx="2">
                  <c:v>Model Recommended DPs</c:v>
                </c:pt>
                <c:pt idx="3">
                  <c:v>CPW DPs</c:v>
                </c:pt>
              </c:strCache>
            </c:strRef>
          </c:cat>
          <c:val>
            <c:numRef>
              <c:f>Sheet1!$C$2:$C$5</c:f>
              <c:numCache>
                <c:formatCode>General</c:formatCode>
                <c:ptCount val="4"/>
                <c:pt idx="0">
                  <c:v>5005</c:v>
                </c:pt>
                <c:pt idx="1">
                  <c:v>1535</c:v>
                </c:pt>
                <c:pt idx="2">
                  <c:v>2130</c:v>
                </c:pt>
                <c:pt idx="3">
                  <c:v>6540</c:v>
                </c:pt>
              </c:numCache>
            </c:numRef>
          </c:val>
          <c:extLst>
            <c:ext xmlns:c16="http://schemas.microsoft.com/office/drawing/2014/chart" uri="{C3380CC4-5D6E-409C-BE32-E72D297353CC}">
              <c16:uniqueId val="{00000003-9A13-46B9-A82C-FA8B92726DD9}"/>
            </c:ext>
          </c:extLst>
        </c:ser>
        <c:dLbls>
          <c:showLegendKey val="0"/>
          <c:showVal val="1"/>
          <c:showCatName val="0"/>
          <c:showSerName val="0"/>
          <c:showPercent val="0"/>
          <c:showBubbleSize val="0"/>
        </c:dLbls>
        <c:gapWidth val="219"/>
        <c:overlap val="100"/>
        <c:axId val="444451824"/>
        <c:axId val="444464784"/>
      </c:barChart>
      <c:catAx>
        <c:axId val="4444518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4464784"/>
        <c:crosses val="autoZero"/>
        <c:auto val="1"/>
        <c:lblAlgn val="ctr"/>
        <c:lblOffset val="100"/>
        <c:noMultiLvlLbl val="0"/>
      </c:catAx>
      <c:valAx>
        <c:axId val="444464784"/>
        <c:scaling>
          <c:orientation val="minMax"/>
        </c:scaling>
        <c:delete val="1"/>
        <c:axPos val="b"/>
        <c:numFmt formatCode="General" sourceLinked="1"/>
        <c:majorTickMark val="none"/>
        <c:minorTickMark val="none"/>
        <c:tickLblPos val="nextTo"/>
        <c:crossAx val="44445182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mn-lt"/>
                <a:ea typeface="+mn-ea"/>
                <a:cs typeface="+mn-cs"/>
              </a:defRPr>
            </a:pPr>
            <a:r>
              <a:rPr lang="en-US" sz="1100"/>
              <a:t>Distribution</a:t>
            </a:r>
            <a:r>
              <a:rPr lang="en-US" sz="1100" baseline="0"/>
              <a:t> of Common DP Keys in the Recommendation by Rank</a:t>
            </a:r>
            <a:endParaRPr lang="en-US" sz="1100"/>
          </a:p>
        </c:rich>
      </c:tx>
      <c:overlay val="0"/>
      <c:spPr>
        <a:noFill/>
        <a:ln>
          <a:noFill/>
        </a:ln>
        <a:effectLst/>
      </c:spPr>
      <c:txPr>
        <a:bodyPr rot="0" spcFirstLastPara="1" vertOverflow="ellipsis" vert="horz" wrap="square" anchor="ctr" anchorCtr="1"/>
        <a:lstStyle/>
        <a:p>
          <a:pPr>
            <a:defRPr sz="11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Sheet1!$B$1</c:f>
              <c:strCache>
                <c:ptCount val="1"/>
                <c:pt idx="0">
                  <c:v>% of Common DPs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1 -100</c:v>
                </c:pt>
                <c:pt idx="1">
                  <c:v>101 - 200</c:v>
                </c:pt>
                <c:pt idx="2">
                  <c:v>201 - 300</c:v>
                </c:pt>
                <c:pt idx="3">
                  <c:v>301 - 400</c:v>
                </c:pt>
                <c:pt idx="4">
                  <c:v>401 - 500</c:v>
                </c:pt>
                <c:pt idx="5">
                  <c:v>501 - 600</c:v>
                </c:pt>
                <c:pt idx="6">
                  <c:v>601 - 700</c:v>
                </c:pt>
                <c:pt idx="7">
                  <c:v>701 - 800</c:v>
                </c:pt>
                <c:pt idx="8">
                  <c:v>801 - 900</c:v>
                </c:pt>
                <c:pt idx="9">
                  <c:v>901 - 1000</c:v>
                </c:pt>
                <c:pt idx="10">
                  <c:v>&gt;1000</c:v>
                </c:pt>
              </c:strCache>
            </c:strRef>
          </c:cat>
          <c:val>
            <c:numRef>
              <c:f>Sheet1!$B$2:$B$12</c:f>
              <c:numCache>
                <c:formatCode>0%</c:formatCode>
                <c:ptCount val="11"/>
                <c:pt idx="0">
                  <c:v>0.10231023102310231</c:v>
                </c:pt>
                <c:pt idx="1">
                  <c:v>0.10451045104510451</c:v>
                </c:pt>
                <c:pt idx="2">
                  <c:v>9.3509350935093508E-2</c:v>
                </c:pt>
                <c:pt idx="3">
                  <c:v>8.1408140814081403E-2</c:v>
                </c:pt>
                <c:pt idx="4">
                  <c:v>7.1507150715071507E-2</c:v>
                </c:pt>
                <c:pt idx="5">
                  <c:v>6.490649064906491E-2</c:v>
                </c:pt>
                <c:pt idx="6">
                  <c:v>6.1606160616061605E-2</c:v>
                </c:pt>
                <c:pt idx="7">
                  <c:v>4.9504950495049507E-2</c:v>
                </c:pt>
                <c:pt idx="8">
                  <c:v>4.0704070407040702E-2</c:v>
                </c:pt>
                <c:pt idx="9">
                  <c:v>3.0803080308030802E-2</c:v>
                </c:pt>
                <c:pt idx="10">
                  <c:v>0.3</c:v>
                </c:pt>
              </c:numCache>
            </c:numRef>
          </c:val>
          <c:extLst>
            <c:ext xmlns:c16="http://schemas.microsoft.com/office/drawing/2014/chart" uri="{C3380CC4-5D6E-409C-BE32-E72D297353CC}">
              <c16:uniqueId val="{00000000-CE70-4576-82FD-496D3C39FD07}"/>
            </c:ext>
          </c:extLst>
        </c:ser>
        <c:ser>
          <c:idx val="1"/>
          <c:order val="1"/>
          <c:tx>
            <c:strRef>
              <c:f>Sheet1!$C$1</c:f>
              <c:strCache>
                <c:ptCount val="1"/>
                <c:pt idx="0">
                  <c:v>Column1</c:v>
                </c:pt>
              </c:strCache>
            </c:strRef>
          </c:tx>
          <c:spPr>
            <a:solidFill>
              <a:schemeClr val="accent1"/>
            </a:solidFill>
            <a:ln>
              <a:noFill/>
            </a:ln>
            <a:effectLst/>
          </c:spPr>
          <c:invertIfNegative val="0"/>
          <c:cat>
            <c:strRef>
              <c:f>Sheet1!$A$2:$A$12</c:f>
              <c:strCache>
                <c:ptCount val="11"/>
                <c:pt idx="0">
                  <c:v>1 -100</c:v>
                </c:pt>
                <c:pt idx="1">
                  <c:v>101 - 200</c:v>
                </c:pt>
                <c:pt idx="2">
                  <c:v>201 - 300</c:v>
                </c:pt>
                <c:pt idx="3">
                  <c:v>301 - 400</c:v>
                </c:pt>
                <c:pt idx="4">
                  <c:v>401 - 500</c:v>
                </c:pt>
                <c:pt idx="5">
                  <c:v>501 - 600</c:v>
                </c:pt>
                <c:pt idx="6">
                  <c:v>601 - 700</c:v>
                </c:pt>
                <c:pt idx="7">
                  <c:v>701 - 800</c:v>
                </c:pt>
                <c:pt idx="8">
                  <c:v>801 - 900</c:v>
                </c:pt>
                <c:pt idx="9">
                  <c:v>901 - 1000</c:v>
                </c:pt>
                <c:pt idx="10">
                  <c:v>&gt;1000</c:v>
                </c:pt>
              </c:strCache>
            </c:strRef>
          </c:cat>
          <c:val>
            <c:numRef>
              <c:f>Sheet1!$C$2:$C$12</c:f>
              <c:numCache>
                <c:formatCode>General</c:formatCode>
                <c:ptCount val="11"/>
              </c:numCache>
            </c:numRef>
          </c:val>
          <c:extLst>
            <c:ext xmlns:c16="http://schemas.microsoft.com/office/drawing/2014/chart" uri="{C3380CC4-5D6E-409C-BE32-E72D297353CC}">
              <c16:uniqueId val="{00000001-CE70-4576-82FD-496D3C39FD07}"/>
            </c:ext>
          </c:extLst>
        </c:ser>
        <c:dLbls>
          <c:showLegendKey val="0"/>
          <c:showVal val="0"/>
          <c:showCatName val="0"/>
          <c:showSerName val="0"/>
          <c:showPercent val="0"/>
          <c:showBubbleSize val="0"/>
        </c:dLbls>
        <c:gapWidth val="219"/>
        <c:overlap val="100"/>
        <c:axId val="578849104"/>
        <c:axId val="578843344"/>
      </c:barChart>
      <c:lineChart>
        <c:grouping val="standard"/>
        <c:varyColors val="0"/>
        <c:ser>
          <c:idx val="2"/>
          <c:order val="2"/>
          <c:tx>
            <c:strRef>
              <c:f>Sheet1!$D$1</c:f>
              <c:strCache>
                <c:ptCount val="1"/>
                <c:pt idx="0">
                  <c:v>Cumulative %</c:v>
                </c:pt>
              </c:strCache>
            </c:strRef>
          </c:tx>
          <c:spPr>
            <a:ln w="28575" cap="rnd">
              <a:solidFill>
                <a:schemeClr val="accent3"/>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1 -100</c:v>
                </c:pt>
                <c:pt idx="1">
                  <c:v>101 - 200</c:v>
                </c:pt>
                <c:pt idx="2">
                  <c:v>201 - 300</c:v>
                </c:pt>
                <c:pt idx="3">
                  <c:v>301 - 400</c:v>
                </c:pt>
                <c:pt idx="4">
                  <c:v>401 - 500</c:v>
                </c:pt>
                <c:pt idx="5">
                  <c:v>501 - 600</c:v>
                </c:pt>
                <c:pt idx="6">
                  <c:v>601 - 700</c:v>
                </c:pt>
                <c:pt idx="7">
                  <c:v>701 - 800</c:v>
                </c:pt>
                <c:pt idx="8">
                  <c:v>801 - 900</c:v>
                </c:pt>
                <c:pt idx="9">
                  <c:v>901 - 1000</c:v>
                </c:pt>
                <c:pt idx="10">
                  <c:v>&gt;1000</c:v>
                </c:pt>
              </c:strCache>
            </c:strRef>
          </c:cat>
          <c:val>
            <c:numRef>
              <c:f>Sheet1!$D$2:$D$12</c:f>
              <c:numCache>
                <c:formatCode>0%</c:formatCode>
                <c:ptCount val="11"/>
                <c:pt idx="0">
                  <c:v>0.10231023102310231</c:v>
                </c:pt>
                <c:pt idx="1">
                  <c:v>0.20682068206820681</c:v>
                </c:pt>
                <c:pt idx="2">
                  <c:v>0.3003300330033003</c:v>
                </c:pt>
                <c:pt idx="3">
                  <c:v>0.38173817381738173</c:v>
                </c:pt>
                <c:pt idx="4">
                  <c:v>0.45324532453245325</c:v>
                </c:pt>
                <c:pt idx="5">
                  <c:v>0.5181518151815182</c:v>
                </c:pt>
                <c:pt idx="6">
                  <c:v>0.57975797579757982</c:v>
                </c:pt>
                <c:pt idx="7">
                  <c:v>0.62926292629262937</c:v>
                </c:pt>
                <c:pt idx="8">
                  <c:v>0.66996699669967008</c:v>
                </c:pt>
                <c:pt idx="9">
                  <c:v>0.70077007700770089</c:v>
                </c:pt>
                <c:pt idx="10">
                  <c:v>1.0007700770077008</c:v>
                </c:pt>
              </c:numCache>
            </c:numRef>
          </c:val>
          <c:smooth val="0"/>
          <c:extLst>
            <c:ext xmlns:c16="http://schemas.microsoft.com/office/drawing/2014/chart" uri="{C3380CC4-5D6E-409C-BE32-E72D297353CC}">
              <c16:uniqueId val="{00000002-CE70-4576-82FD-496D3C39FD07}"/>
            </c:ext>
          </c:extLst>
        </c:ser>
        <c:dLbls>
          <c:showLegendKey val="0"/>
          <c:showVal val="0"/>
          <c:showCatName val="0"/>
          <c:showSerName val="0"/>
          <c:showPercent val="0"/>
          <c:showBubbleSize val="0"/>
        </c:dLbls>
        <c:marker val="1"/>
        <c:smooth val="0"/>
        <c:axId val="578849104"/>
        <c:axId val="578843344"/>
      </c:lineChart>
      <c:catAx>
        <c:axId val="5788491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8843344"/>
        <c:crosses val="autoZero"/>
        <c:auto val="1"/>
        <c:lblAlgn val="ctr"/>
        <c:lblOffset val="100"/>
        <c:noMultiLvlLbl val="0"/>
      </c:catAx>
      <c:valAx>
        <c:axId val="578843344"/>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8849104"/>
        <c:crosses val="autoZero"/>
        <c:crossBetween val="between"/>
      </c:valAx>
      <c:spPr>
        <a:noFill/>
        <a:ln>
          <a:noFill/>
        </a:ln>
        <a:effectLst/>
      </c:spPr>
    </c:plotArea>
    <c:legend>
      <c:legendPos val="t"/>
      <c:legendEntry>
        <c:idx val="1"/>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200" b="0"/>
              <a:t>DP</a:t>
            </a:r>
            <a:r>
              <a:rPr lang="en-US" sz="1200" b="0" baseline="0"/>
              <a:t> distribution by Data Source</a:t>
            </a:r>
            <a:endParaRPr lang="en-US" sz="1200" b="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9720150519316165"/>
          <c:y val="0.33851730161004412"/>
          <c:w val="0.80028680705353117"/>
          <c:h val="0.59670627904679896"/>
        </c:manualLayout>
      </c:layout>
      <c:barChart>
        <c:barDir val="bar"/>
        <c:grouping val="stacked"/>
        <c:varyColors val="0"/>
        <c:ser>
          <c:idx val="0"/>
          <c:order val="0"/>
          <c:tx>
            <c:strRef>
              <c:f>Sheet1!$B$1</c:f>
              <c:strCache>
                <c:ptCount val="1"/>
                <c:pt idx="0">
                  <c:v>CPW Approved DP's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Missed</c:v>
                </c:pt>
                <c:pt idx="1">
                  <c:v>Common Dps</c:v>
                </c:pt>
                <c:pt idx="2">
                  <c:v>Model Output</c:v>
                </c:pt>
                <c:pt idx="3">
                  <c:v>CPW</c:v>
                </c:pt>
              </c:strCache>
            </c:strRef>
          </c:cat>
          <c:val>
            <c:numRef>
              <c:f>Sheet1!$B$2:$B$5</c:f>
              <c:numCache>
                <c:formatCode>General</c:formatCode>
                <c:ptCount val="4"/>
                <c:pt idx="0">
                  <c:v>317</c:v>
                </c:pt>
                <c:pt idx="1">
                  <c:v>888</c:v>
                </c:pt>
                <c:pt idx="3">
                  <c:v>1205</c:v>
                </c:pt>
              </c:numCache>
            </c:numRef>
          </c:val>
          <c:extLst>
            <c:ext xmlns:c16="http://schemas.microsoft.com/office/drawing/2014/chart" uri="{C3380CC4-5D6E-409C-BE32-E72D297353CC}">
              <c16:uniqueId val="{00000000-CB93-4139-BB19-BD0600498A08}"/>
            </c:ext>
          </c:extLst>
        </c:ser>
        <c:ser>
          <c:idx val="1"/>
          <c:order val="1"/>
          <c:tx>
            <c:strRef>
              <c:f>Sheet1!$C$1</c:f>
              <c:strCache>
                <c:ptCount val="1"/>
                <c:pt idx="0">
                  <c:v>Rest CPW Status DP's</c:v>
                </c:pt>
              </c:strCache>
            </c:strRef>
          </c:tx>
          <c:spPr>
            <a:solidFill>
              <a:schemeClr val="accent2">
                <a:lumMod val="40000"/>
                <a:lumOff val="60000"/>
              </a:schemeClr>
            </a:solidFill>
            <a:ln>
              <a:noFill/>
            </a:ln>
            <a:effectLst/>
          </c:spPr>
          <c:invertIfNegative val="0"/>
          <c:dLbls>
            <c:dLbl>
              <c:idx val="1"/>
              <c:layout>
                <c:manualLayout>
                  <c:x val="1.0046751013228638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B93-4139-BB19-BD0600498A08}"/>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Missed</c:v>
                </c:pt>
                <c:pt idx="1">
                  <c:v>Common Dps</c:v>
                </c:pt>
                <c:pt idx="2">
                  <c:v>Model Output</c:v>
                </c:pt>
                <c:pt idx="3">
                  <c:v>CPW</c:v>
                </c:pt>
              </c:strCache>
            </c:strRef>
          </c:cat>
          <c:val>
            <c:numRef>
              <c:f>Sheet1!$C$2:$C$5</c:f>
              <c:numCache>
                <c:formatCode>General</c:formatCode>
                <c:ptCount val="4"/>
                <c:pt idx="0">
                  <c:v>223</c:v>
                </c:pt>
                <c:pt idx="1">
                  <c:v>143</c:v>
                </c:pt>
                <c:pt idx="2">
                  <c:v>2586</c:v>
                </c:pt>
                <c:pt idx="3">
                  <c:v>366</c:v>
                </c:pt>
              </c:numCache>
            </c:numRef>
          </c:val>
          <c:extLst>
            <c:ext xmlns:c16="http://schemas.microsoft.com/office/drawing/2014/chart" uri="{C3380CC4-5D6E-409C-BE32-E72D297353CC}">
              <c16:uniqueId val="{00000002-CB93-4139-BB19-BD0600498A08}"/>
            </c:ext>
          </c:extLst>
        </c:ser>
        <c:dLbls>
          <c:showLegendKey val="0"/>
          <c:showVal val="1"/>
          <c:showCatName val="0"/>
          <c:showSerName val="0"/>
          <c:showPercent val="0"/>
          <c:showBubbleSize val="0"/>
        </c:dLbls>
        <c:gapWidth val="219"/>
        <c:overlap val="100"/>
        <c:axId val="444451824"/>
        <c:axId val="444464784"/>
      </c:barChart>
      <c:catAx>
        <c:axId val="4444518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4464784"/>
        <c:crosses val="autoZero"/>
        <c:auto val="1"/>
        <c:lblAlgn val="ctr"/>
        <c:lblOffset val="100"/>
        <c:noMultiLvlLbl val="0"/>
      </c:catAx>
      <c:valAx>
        <c:axId val="444464784"/>
        <c:scaling>
          <c:orientation val="minMax"/>
        </c:scaling>
        <c:delete val="1"/>
        <c:axPos val="b"/>
        <c:numFmt formatCode="General" sourceLinked="1"/>
        <c:majorTickMark val="none"/>
        <c:minorTickMark val="none"/>
        <c:tickLblPos val="nextTo"/>
        <c:crossAx val="44445182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1" i="0" u="none" strike="noStrike" kern="1200" spc="0" baseline="0">
                <a:solidFill>
                  <a:schemeClr val="tx1">
                    <a:lumMod val="65000"/>
                    <a:lumOff val="35000"/>
                  </a:schemeClr>
                </a:solidFill>
                <a:latin typeface="+mn-lt"/>
                <a:ea typeface="+mn-ea"/>
                <a:cs typeface="+mn-cs"/>
              </a:defRPr>
            </a:pPr>
            <a:r>
              <a:rPr lang="en-US" sz="1100" b="0" i="0" u="none" strike="noStrike" kern="1200" spc="0" baseline="0">
                <a:solidFill>
                  <a:srgbClr val="000000">
                    <a:lumMod val="65000"/>
                    <a:lumOff val="35000"/>
                  </a:srgbClr>
                </a:solidFill>
              </a:rPr>
              <a:t>Distribution of Common (CPW Approved) DP Keys in the Recommendation by Rank</a:t>
            </a:r>
          </a:p>
        </c:rich>
      </c:tx>
      <c:overlay val="0"/>
      <c:spPr>
        <a:noFill/>
        <a:ln>
          <a:noFill/>
        </a:ln>
        <a:effectLst/>
      </c:spPr>
      <c:txPr>
        <a:bodyPr rot="0" spcFirstLastPara="1" vertOverflow="ellipsis" vert="horz" wrap="square" anchor="ctr" anchorCtr="1"/>
        <a:lstStyle/>
        <a:p>
          <a:pPr>
            <a:defRPr sz="11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Sheet1!$B$1</c:f>
              <c:strCache>
                <c:ptCount val="1"/>
                <c:pt idx="0">
                  <c:v>% of Common DPs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1 -100</c:v>
                </c:pt>
                <c:pt idx="1">
                  <c:v>101 - 200</c:v>
                </c:pt>
                <c:pt idx="2">
                  <c:v>201 - 300</c:v>
                </c:pt>
                <c:pt idx="3">
                  <c:v>301 - 400</c:v>
                </c:pt>
                <c:pt idx="4">
                  <c:v>401 - 500</c:v>
                </c:pt>
                <c:pt idx="5">
                  <c:v>501 - 600</c:v>
                </c:pt>
                <c:pt idx="6">
                  <c:v>601 - 700</c:v>
                </c:pt>
                <c:pt idx="7">
                  <c:v>701 - 800</c:v>
                </c:pt>
                <c:pt idx="8">
                  <c:v>801 - 900</c:v>
                </c:pt>
                <c:pt idx="9">
                  <c:v>901 - 1000</c:v>
                </c:pt>
                <c:pt idx="10">
                  <c:v>&gt;1000</c:v>
                </c:pt>
              </c:strCache>
            </c:strRef>
          </c:cat>
          <c:val>
            <c:numRef>
              <c:f>Sheet1!$B$2:$B$12</c:f>
              <c:numCache>
                <c:formatCode>0%</c:formatCode>
                <c:ptCount val="11"/>
                <c:pt idx="0">
                  <c:v>0.10698198198198199</c:v>
                </c:pt>
                <c:pt idx="1">
                  <c:v>0.10585585585585586</c:v>
                </c:pt>
                <c:pt idx="2">
                  <c:v>0.10247747747747747</c:v>
                </c:pt>
                <c:pt idx="3">
                  <c:v>9.3468468468468471E-2</c:v>
                </c:pt>
                <c:pt idx="4">
                  <c:v>8.6711711711711714E-2</c:v>
                </c:pt>
                <c:pt idx="5">
                  <c:v>7.9954954954954957E-2</c:v>
                </c:pt>
                <c:pt idx="6">
                  <c:v>6.7567567567567571E-2</c:v>
                </c:pt>
                <c:pt idx="7">
                  <c:v>4.1666666666666664E-2</c:v>
                </c:pt>
                <c:pt idx="8">
                  <c:v>3.6036036036036036E-2</c:v>
                </c:pt>
                <c:pt idx="9">
                  <c:v>2.59009009009009E-2</c:v>
                </c:pt>
                <c:pt idx="10">
                  <c:v>0.25</c:v>
                </c:pt>
              </c:numCache>
            </c:numRef>
          </c:val>
          <c:extLst>
            <c:ext xmlns:c16="http://schemas.microsoft.com/office/drawing/2014/chart" uri="{C3380CC4-5D6E-409C-BE32-E72D297353CC}">
              <c16:uniqueId val="{00000000-9F0C-441F-9F14-0A3CD2507538}"/>
            </c:ext>
          </c:extLst>
        </c:ser>
        <c:ser>
          <c:idx val="1"/>
          <c:order val="1"/>
          <c:tx>
            <c:strRef>
              <c:f>Sheet1!$C$1</c:f>
              <c:strCache>
                <c:ptCount val="1"/>
                <c:pt idx="0">
                  <c:v>Column1</c:v>
                </c:pt>
              </c:strCache>
            </c:strRef>
          </c:tx>
          <c:spPr>
            <a:solidFill>
              <a:schemeClr val="accent1"/>
            </a:solidFill>
            <a:ln>
              <a:noFill/>
            </a:ln>
            <a:effectLst/>
          </c:spPr>
          <c:invertIfNegative val="0"/>
          <c:cat>
            <c:strRef>
              <c:f>Sheet1!$A$2:$A$12</c:f>
              <c:strCache>
                <c:ptCount val="11"/>
                <c:pt idx="0">
                  <c:v>1 -100</c:v>
                </c:pt>
                <c:pt idx="1">
                  <c:v>101 - 200</c:v>
                </c:pt>
                <c:pt idx="2">
                  <c:v>201 - 300</c:v>
                </c:pt>
                <c:pt idx="3">
                  <c:v>301 - 400</c:v>
                </c:pt>
                <c:pt idx="4">
                  <c:v>401 - 500</c:v>
                </c:pt>
                <c:pt idx="5">
                  <c:v>501 - 600</c:v>
                </c:pt>
                <c:pt idx="6">
                  <c:v>601 - 700</c:v>
                </c:pt>
                <c:pt idx="7">
                  <c:v>701 - 800</c:v>
                </c:pt>
                <c:pt idx="8">
                  <c:v>801 - 900</c:v>
                </c:pt>
                <c:pt idx="9">
                  <c:v>901 - 1000</c:v>
                </c:pt>
                <c:pt idx="10">
                  <c:v>&gt;1000</c:v>
                </c:pt>
              </c:strCache>
            </c:strRef>
          </c:cat>
          <c:val>
            <c:numRef>
              <c:f>Sheet1!$C$2:$C$12</c:f>
              <c:numCache>
                <c:formatCode>General</c:formatCode>
                <c:ptCount val="11"/>
              </c:numCache>
            </c:numRef>
          </c:val>
          <c:extLst>
            <c:ext xmlns:c16="http://schemas.microsoft.com/office/drawing/2014/chart" uri="{C3380CC4-5D6E-409C-BE32-E72D297353CC}">
              <c16:uniqueId val="{00000001-9F0C-441F-9F14-0A3CD2507538}"/>
            </c:ext>
          </c:extLst>
        </c:ser>
        <c:dLbls>
          <c:showLegendKey val="0"/>
          <c:showVal val="0"/>
          <c:showCatName val="0"/>
          <c:showSerName val="0"/>
          <c:showPercent val="0"/>
          <c:showBubbleSize val="0"/>
        </c:dLbls>
        <c:gapWidth val="219"/>
        <c:overlap val="100"/>
        <c:axId val="578849104"/>
        <c:axId val="578843344"/>
      </c:barChart>
      <c:lineChart>
        <c:grouping val="standard"/>
        <c:varyColors val="0"/>
        <c:ser>
          <c:idx val="2"/>
          <c:order val="2"/>
          <c:tx>
            <c:strRef>
              <c:f>Sheet1!$D$1</c:f>
              <c:strCache>
                <c:ptCount val="1"/>
                <c:pt idx="0">
                  <c:v>Cumulative %</c:v>
                </c:pt>
              </c:strCache>
            </c:strRef>
          </c:tx>
          <c:spPr>
            <a:ln w="28575" cap="rnd">
              <a:solidFill>
                <a:schemeClr val="accent3"/>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1 -100</c:v>
                </c:pt>
                <c:pt idx="1">
                  <c:v>101 - 200</c:v>
                </c:pt>
                <c:pt idx="2">
                  <c:v>201 - 300</c:v>
                </c:pt>
                <c:pt idx="3">
                  <c:v>301 - 400</c:v>
                </c:pt>
                <c:pt idx="4">
                  <c:v>401 - 500</c:v>
                </c:pt>
                <c:pt idx="5">
                  <c:v>501 - 600</c:v>
                </c:pt>
                <c:pt idx="6">
                  <c:v>601 - 700</c:v>
                </c:pt>
                <c:pt idx="7">
                  <c:v>701 - 800</c:v>
                </c:pt>
                <c:pt idx="8">
                  <c:v>801 - 900</c:v>
                </c:pt>
                <c:pt idx="9">
                  <c:v>901 - 1000</c:v>
                </c:pt>
                <c:pt idx="10">
                  <c:v>&gt;1000</c:v>
                </c:pt>
              </c:strCache>
            </c:strRef>
          </c:cat>
          <c:val>
            <c:numRef>
              <c:f>Sheet1!$D$2:$D$12</c:f>
              <c:numCache>
                <c:formatCode>0%</c:formatCode>
                <c:ptCount val="11"/>
                <c:pt idx="0">
                  <c:v>0.10698198198198199</c:v>
                </c:pt>
                <c:pt idx="1">
                  <c:v>0.21283783783783783</c:v>
                </c:pt>
                <c:pt idx="2">
                  <c:v>0.31531531531531531</c:v>
                </c:pt>
                <c:pt idx="3">
                  <c:v>0.40878378378378377</c:v>
                </c:pt>
                <c:pt idx="4">
                  <c:v>0.49549549549549549</c:v>
                </c:pt>
                <c:pt idx="5">
                  <c:v>0.5754504504504504</c:v>
                </c:pt>
                <c:pt idx="6">
                  <c:v>0.64301801801801795</c:v>
                </c:pt>
                <c:pt idx="7">
                  <c:v>0.68468468468468457</c:v>
                </c:pt>
                <c:pt idx="8">
                  <c:v>0.72072072072072058</c:v>
                </c:pt>
                <c:pt idx="9">
                  <c:v>0.74662162162162149</c:v>
                </c:pt>
                <c:pt idx="10">
                  <c:v>0.99662162162162149</c:v>
                </c:pt>
              </c:numCache>
            </c:numRef>
          </c:val>
          <c:smooth val="0"/>
          <c:extLst>
            <c:ext xmlns:c16="http://schemas.microsoft.com/office/drawing/2014/chart" uri="{C3380CC4-5D6E-409C-BE32-E72D297353CC}">
              <c16:uniqueId val="{00000002-9F0C-441F-9F14-0A3CD2507538}"/>
            </c:ext>
          </c:extLst>
        </c:ser>
        <c:dLbls>
          <c:showLegendKey val="0"/>
          <c:showVal val="0"/>
          <c:showCatName val="0"/>
          <c:showSerName val="0"/>
          <c:showPercent val="0"/>
          <c:showBubbleSize val="0"/>
        </c:dLbls>
        <c:marker val="1"/>
        <c:smooth val="0"/>
        <c:axId val="578849104"/>
        <c:axId val="578843344"/>
      </c:lineChart>
      <c:catAx>
        <c:axId val="5788491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8843344"/>
        <c:crosses val="autoZero"/>
        <c:auto val="1"/>
        <c:lblAlgn val="ctr"/>
        <c:lblOffset val="100"/>
        <c:noMultiLvlLbl val="0"/>
      </c:catAx>
      <c:valAx>
        <c:axId val="578843344"/>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8849104"/>
        <c:crosses val="autoZero"/>
        <c:crossBetween val="between"/>
      </c:valAx>
      <c:spPr>
        <a:noFill/>
        <a:ln>
          <a:noFill/>
        </a:ln>
        <a:effectLst/>
      </c:spPr>
    </c:plotArea>
    <c:legend>
      <c:legendPos val="t"/>
      <c:legendEntry>
        <c:idx val="1"/>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mn-lt"/>
                <a:ea typeface="+mn-ea"/>
                <a:cs typeface="+mn-cs"/>
              </a:defRPr>
            </a:pPr>
            <a:r>
              <a:rPr lang="en-US" sz="1100"/>
              <a:t>Distribution</a:t>
            </a:r>
            <a:r>
              <a:rPr lang="en-US" sz="1100" baseline="0"/>
              <a:t> of Common DP Keys in the Recommendation by Rank</a:t>
            </a:r>
            <a:endParaRPr lang="en-US" sz="1100"/>
          </a:p>
        </c:rich>
      </c:tx>
      <c:overlay val="0"/>
      <c:spPr>
        <a:noFill/>
        <a:ln>
          <a:noFill/>
        </a:ln>
        <a:effectLst/>
      </c:spPr>
      <c:txPr>
        <a:bodyPr rot="0" spcFirstLastPara="1" vertOverflow="ellipsis" vert="horz" wrap="square" anchor="ctr" anchorCtr="1"/>
        <a:lstStyle/>
        <a:p>
          <a:pPr>
            <a:defRPr sz="11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Sheet1!$B$1</c:f>
              <c:strCache>
                <c:ptCount val="1"/>
                <c:pt idx="0">
                  <c:v>% of Common DPs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1 -100</c:v>
                </c:pt>
                <c:pt idx="1">
                  <c:v>101 - 200</c:v>
                </c:pt>
                <c:pt idx="2">
                  <c:v>201 - 300</c:v>
                </c:pt>
                <c:pt idx="3">
                  <c:v>301 - 400</c:v>
                </c:pt>
                <c:pt idx="4">
                  <c:v>401 - 500</c:v>
                </c:pt>
                <c:pt idx="5">
                  <c:v>501 - 600</c:v>
                </c:pt>
                <c:pt idx="6">
                  <c:v>601 - 700</c:v>
                </c:pt>
                <c:pt idx="7">
                  <c:v>701 - 800</c:v>
                </c:pt>
                <c:pt idx="8">
                  <c:v>801 - 900</c:v>
                </c:pt>
                <c:pt idx="9">
                  <c:v>901 - 1000</c:v>
                </c:pt>
                <c:pt idx="10">
                  <c:v>&gt;1000</c:v>
                </c:pt>
              </c:strCache>
            </c:strRef>
          </c:cat>
          <c:val>
            <c:numRef>
              <c:f>Sheet1!$B$2:$B$12</c:f>
              <c:numCache>
                <c:formatCode>0%</c:formatCode>
                <c:ptCount val="11"/>
                <c:pt idx="0">
                  <c:v>0.10770975056689343</c:v>
                </c:pt>
                <c:pt idx="1">
                  <c:v>0.10884353741496598</c:v>
                </c:pt>
                <c:pt idx="2">
                  <c:v>0.10204081632653061</c:v>
                </c:pt>
                <c:pt idx="3">
                  <c:v>9.4104308390022678E-2</c:v>
                </c:pt>
                <c:pt idx="4">
                  <c:v>8.7301587301587297E-2</c:v>
                </c:pt>
                <c:pt idx="5">
                  <c:v>7.9365079365079361E-2</c:v>
                </c:pt>
                <c:pt idx="6">
                  <c:v>6.8027210884353748E-2</c:v>
                </c:pt>
                <c:pt idx="7">
                  <c:v>4.195011337868481E-2</c:v>
                </c:pt>
                <c:pt idx="8">
                  <c:v>3.6281179138321996E-2</c:v>
                </c:pt>
                <c:pt idx="9">
                  <c:v>2.6077097505668934E-2</c:v>
                </c:pt>
                <c:pt idx="10">
                  <c:v>0.25</c:v>
                </c:pt>
              </c:numCache>
            </c:numRef>
          </c:val>
          <c:extLst>
            <c:ext xmlns:c16="http://schemas.microsoft.com/office/drawing/2014/chart" uri="{C3380CC4-5D6E-409C-BE32-E72D297353CC}">
              <c16:uniqueId val="{00000000-CE70-4576-82FD-496D3C39FD07}"/>
            </c:ext>
          </c:extLst>
        </c:ser>
        <c:ser>
          <c:idx val="1"/>
          <c:order val="1"/>
          <c:tx>
            <c:strRef>
              <c:f>Sheet1!$C$1</c:f>
              <c:strCache>
                <c:ptCount val="1"/>
                <c:pt idx="0">
                  <c:v>Column1</c:v>
                </c:pt>
              </c:strCache>
            </c:strRef>
          </c:tx>
          <c:spPr>
            <a:solidFill>
              <a:schemeClr val="accent1"/>
            </a:solidFill>
            <a:ln>
              <a:noFill/>
            </a:ln>
            <a:effectLst/>
          </c:spPr>
          <c:invertIfNegative val="0"/>
          <c:cat>
            <c:strRef>
              <c:f>Sheet1!$A$2:$A$12</c:f>
              <c:strCache>
                <c:ptCount val="11"/>
                <c:pt idx="0">
                  <c:v>1 -100</c:v>
                </c:pt>
                <c:pt idx="1">
                  <c:v>101 - 200</c:v>
                </c:pt>
                <c:pt idx="2">
                  <c:v>201 - 300</c:v>
                </c:pt>
                <c:pt idx="3">
                  <c:v>301 - 400</c:v>
                </c:pt>
                <c:pt idx="4">
                  <c:v>401 - 500</c:v>
                </c:pt>
                <c:pt idx="5">
                  <c:v>501 - 600</c:v>
                </c:pt>
                <c:pt idx="6">
                  <c:v>601 - 700</c:v>
                </c:pt>
                <c:pt idx="7">
                  <c:v>701 - 800</c:v>
                </c:pt>
                <c:pt idx="8">
                  <c:v>801 - 900</c:v>
                </c:pt>
                <c:pt idx="9">
                  <c:v>901 - 1000</c:v>
                </c:pt>
                <c:pt idx="10">
                  <c:v>&gt;1000</c:v>
                </c:pt>
              </c:strCache>
            </c:strRef>
          </c:cat>
          <c:val>
            <c:numRef>
              <c:f>Sheet1!$C$2:$C$12</c:f>
              <c:numCache>
                <c:formatCode>General</c:formatCode>
                <c:ptCount val="11"/>
              </c:numCache>
            </c:numRef>
          </c:val>
          <c:extLst>
            <c:ext xmlns:c16="http://schemas.microsoft.com/office/drawing/2014/chart" uri="{C3380CC4-5D6E-409C-BE32-E72D297353CC}">
              <c16:uniqueId val="{00000001-CE70-4576-82FD-496D3C39FD07}"/>
            </c:ext>
          </c:extLst>
        </c:ser>
        <c:dLbls>
          <c:showLegendKey val="0"/>
          <c:showVal val="0"/>
          <c:showCatName val="0"/>
          <c:showSerName val="0"/>
          <c:showPercent val="0"/>
          <c:showBubbleSize val="0"/>
        </c:dLbls>
        <c:gapWidth val="219"/>
        <c:overlap val="100"/>
        <c:axId val="578849104"/>
        <c:axId val="578843344"/>
      </c:barChart>
      <c:lineChart>
        <c:grouping val="standard"/>
        <c:varyColors val="0"/>
        <c:ser>
          <c:idx val="2"/>
          <c:order val="2"/>
          <c:tx>
            <c:strRef>
              <c:f>Sheet1!$D$1</c:f>
              <c:strCache>
                <c:ptCount val="1"/>
                <c:pt idx="0">
                  <c:v>Cumulative %</c:v>
                </c:pt>
              </c:strCache>
            </c:strRef>
          </c:tx>
          <c:spPr>
            <a:ln w="28575" cap="rnd">
              <a:solidFill>
                <a:schemeClr val="accent3"/>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1 -100</c:v>
                </c:pt>
                <c:pt idx="1">
                  <c:v>101 - 200</c:v>
                </c:pt>
                <c:pt idx="2">
                  <c:v>201 - 300</c:v>
                </c:pt>
                <c:pt idx="3">
                  <c:v>301 - 400</c:v>
                </c:pt>
                <c:pt idx="4">
                  <c:v>401 - 500</c:v>
                </c:pt>
                <c:pt idx="5">
                  <c:v>501 - 600</c:v>
                </c:pt>
                <c:pt idx="6">
                  <c:v>601 - 700</c:v>
                </c:pt>
                <c:pt idx="7">
                  <c:v>701 - 800</c:v>
                </c:pt>
                <c:pt idx="8">
                  <c:v>801 - 900</c:v>
                </c:pt>
                <c:pt idx="9">
                  <c:v>901 - 1000</c:v>
                </c:pt>
                <c:pt idx="10">
                  <c:v>&gt;1000</c:v>
                </c:pt>
              </c:strCache>
            </c:strRef>
          </c:cat>
          <c:val>
            <c:numRef>
              <c:f>Sheet1!$D$2:$D$12</c:f>
              <c:numCache>
                <c:formatCode>0%</c:formatCode>
                <c:ptCount val="11"/>
                <c:pt idx="0">
                  <c:v>0.10770975056689343</c:v>
                </c:pt>
                <c:pt idx="1">
                  <c:v>0.21655328798185941</c:v>
                </c:pt>
                <c:pt idx="2">
                  <c:v>0.31859410430839002</c:v>
                </c:pt>
                <c:pt idx="3">
                  <c:v>0.41269841269841268</c:v>
                </c:pt>
                <c:pt idx="4">
                  <c:v>0.5</c:v>
                </c:pt>
                <c:pt idx="5">
                  <c:v>0.57936507936507931</c:v>
                </c:pt>
                <c:pt idx="6">
                  <c:v>0.64739229024943301</c:v>
                </c:pt>
                <c:pt idx="7">
                  <c:v>0.68934240362811783</c:v>
                </c:pt>
                <c:pt idx="8">
                  <c:v>0.72562358276643979</c:v>
                </c:pt>
                <c:pt idx="9">
                  <c:v>0.75170068027210868</c:v>
                </c:pt>
                <c:pt idx="10">
                  <c:v>1.0017006802721087</c:v>
                </c:pt>
              </c:numCache>
            </c:numRef>
          </c:val>
          <c:smooth val="0"/>
          <c:extLst>
            <c:ext xmlns:c16="http://schemas.microsoft.com/office/drawing/2014/chart" uri="{C3380CC4-5D6E-409C-BE32-E72D297353CC}">
              <c16:uniqueId val="{00000002-CE70-4576-82FD-496D3C39FD07}"/>
            </c:ext>
          </c:extLst>
        </c:ser>
        <c:dLbls>
          <c:showLegendKey val="0"/>
          <c:showVal val="0"/>
          <c:showCatName val="0"/>
          <c:showSerName val="0"/>
          <c:showPercent val="0"/>
          <c:showBubbleSize val="0"/>
        </c:dLbls>
        <c:marker val="1"/>
        <c:smooth val="0"/>
        <c:axId val="578849104"/>
        <c:axId val="578843344"/>
      </c:lineChart>
      <c:catAx>
        <c:axId val="5788491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8843344"/>
        <c:crosses val="autoZero"/>
        <c:auto val="1"/>
        <c:lblAlgn val="ctr"/>
        <c:lblOffset val="100"/>
        <c:noMultiLvlLbl val="0"/>
      </c:catAx>
      <c:valAx>
        <c:axId val="578843344"/>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8849104"/>
        <c:crosses val="autoZero"/>
        <c:crossBetween val="between"/>
      </c:valAx>
      <c:spPr>
        <a:noFill/>
        <a:ln>
          <a:noFill/>
        </a:ln>
        <a:effectLst/>
      </c:spPr>
    </c:plotArea>
    <c:legend>
      <c:legendPos val="t"/>
      <c:legendEntry>
        <c:idx val="1"/>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mn-lt"/>
                <a:ea typeface="+mn-ea"/>
                <a:cs typeface="+mn-cs"/>
              </a:defRPr>
            </a:pPr>
            <a:r>
              <a:rPr lang="en-US" sz="1100"/>
              <a:t>Distribution</a:t>
            </a:r>
            <a:r>
              <a:rPr lang="en-US" sz="1100" baseline="0"/>
              <a:t> of Common (CPW Approved) DP Keys in the Recommendation by Rank</a:t>
            </a:r>
            <a:endParaRPr lang="en-US" sz="1100"/>
          </a:p>
        </c:rich>
      </c:tx>
      <c:overlay val="0"/>
      <c:spPr>
        <a:noFill/>
        <a:ln>
          <a:noFill/>
        </a:ln>
        <a:effectLst/>
      </c:spPr>
      <c:txPr>
        <a:bodyPr rot="0" spcFirstLastPara="1" vertOverflow="ellipsis" vert="horz" wrap="square" anchor="ctr" anchorCtr="1"/>
        <a:lstStyle/>
        <a:p>
          <a:pPr>
            <a:defRPr sz="11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Sheet1!$B$1</c:f>
              <c:strCache>
                <c:ptCount val="1"/>
                <c:pt idx="0">
                  <c:v>% of Common DPs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1 -100</c:v>
                </c:pt>
                <c:pt idx="1">
                  <c:v>101 - 200</c:v>
                </c:pt>
                <c:pt idx="2">
                  <c:v>201 - 300</c:v>
                </c:pt>
                <c:pt idx="3">
                  <c:v>301 - 400</c:v>
                </c:pt>
                <c:pt idx="4">
                  <c:v>401 - 500</c:v>
                </c:pt>
                <c:pt idx="5">
                  <c:v>501 - 600</c:v>
                </c:pt>
                <c:pt idx="6">
                  <c:v>601 - 700</c:v>
                </c:pt>
                <c:pt idx="7">
                  <c:v>701 - 800</c:v>
                </c:pt>
                <c:pt idx="8">
                  <c:v>801 - 900</c:v>
                </c:pt>
                <c:pt idx="9">
                  <c:v>901 - 1000</c:v>
                </c:pt>
                <c:pt idx="10">
                  <c:v>&gt;1000</c:v>
                </c:pt>
              </c:strCache>
            </c:strRef>
          </c:cat>
          <c:val>
            <c:numRef>
              <c:f>Sheet1!$B$2:$B$12</c:f>
              <c:numCache>
                <c:formatCode>0%</c:formatCode>
                <c:ptCount val="11"/>
                <c:pt idx="0">
                  <c:v>0.12704174228675136</c:v>
                </c:pt>
                <c:pt idx="1">
                  <c:v>0.12159709618874773</c:v>
                </c:pt>
                <c:pt idx="2">
                  <c:v>8.7114337568058073E-2</c:v>
                </c:pt>
                <c:pt idx="3">
                  <c:v>7.985480943738657E-2</c:v>
                </c:pt>
                <c:pt idx="4">
                  <c:v>8.3484573502722328E-2</c:v>
                </c:pt>
                <c:pt idx="5">
                  <c:v>9.0744101633393831E-2</c:v>
                </c:pt>
                <c:pt idx="6">
                  <c:v>5.8076225045372049E-2</c:v>
                </c:pt>
                <c:pt idx="7">
                  <c:v>6.3520871143375679E-2</c:v>
                </c:pt>
                <c:pt idx="8">
                  <c:v>4.3557168784029036E-2</c:v>
                </c:pt>
                <c:pt idx="9">
                  <c:v>4.3557168784029036E-2</c:v>
                </c:pt>
                <c:pt idx="10">
                  <c:v>0.2</c:v>
                </c:pt>
              </c:numCache>
            </c:numRef>
          </c:val>
          <c:extLst>
            <c:ext xmlns:c16="http://schemas.microsoft.com/office/drawing/2014/chart" uri="{C3380CC4-5D6E-409C-BE32-E72D297353CC}">
              <c16:uniqueId val="{00000000-7D13-4752-8F2C-97B4BAD416A6}"/>
            </c:ext>
          </c:extLst>
        </c:ser>
        <c:ser>
          <c:idx val="1"/>
          <c:order val="1"/>
          <c:tx>
            <c:strRef>
              <c:f>Sheet1!$C$1</c:f>
              <c:strCache>
                <c:ptCount val="1"/>
                <c:pt idx="0">
                  <c:v>Column1</c:v>
                </c:pt>
              </c:strCache>
            </c:strRef>
          </c:tx>
          <c:spPr>
            <a:solidFill>
              <a:schemeClr val="accent1"/>
            </a:solidFill>
            <a:ln>
              <a:noFill/>
            </a:ln>
            <a:effectLst/>
          </c:spPr>
          <c:invertIfNegative val="0"/>
          <c:cat>
            <c:strRef>
              <c:f>Sheet1!$A$2:$A$12</c:f>
              <c:strCache>
                <c:ptCount val="11"/>
                <c:pt idx="0">
                  <c:v>1 -100</c:v>
                </c:pt>
                <c:pt idx="1">
                  <c:v>101 - 200</c:v>
                </c:pt>
                <c:pt idx="2">
                  <c:v>201 - 300</c:v>
                </c:pt>
                <c:pt idx="3">
                  <c:v>301 - 400</c:v>
                </c:pt>
                <c:pt idx="4">
                  <c:v>401 - 500</c:v>
                </c:pt>
                <c:pt idx="5">
                  <c:v>501 - 600</c:v>
                </c:pt>
                <c:pt idx="6">
                  <c:v>601 - 700</c:v>
                </c:pt>
                <c:pt idx="7">
                  <c:v>701 - 800</c:v>
                </c:pt>
                <c:pt idx="8">
                  <c:v>801 - 900</c:v>
                </c:pt>
                <c:pt idx="9">
                  <c:v>901 - 1000</c:v>
                </c:pt>
                <c:pt idx="10">
                  <c:v>&gt;1000</c:v>
                </c:pt>
              </c:strCache>
            </c:strRef>
          </c:cat>
          <c:val>
            <c:numRef>
              <c:f>Sheet1!$C$2:$C$12</c:f>
              <c:numCache>
                <c:formatCode>General</c:formatCode>
                <c:ptCount val="11"/>
              </c:numCache>
            </c:numRef>
          </c:val>
          <c:extLst>
            <c:ext xmlns:c16="http://schemas.microsoft.com/office/drawing/2014/chart" uri="{C3380CC4-5D6E-409C-BE32-E72D297353CC}">
              <c16:uniqueId val="{00000001-7D13-4752-8F2C-97B4BAD416A6}"/>
            </c:ext>
          </c:extLst>
        </c:ser>
        <c:dLbls>
          <c:showLegendKey val="0"/>
          <c:showVal val="0"/>
          <c:showCatName val="0"/>
          <c:showSerName val="0"/>
          <c:showPercent val="0"/>
          <c:showBubbleSize val="0"/>
        </c:dLbls>
        <c:gapWidth val="219"/>
        <c:overlap val="100"/>
        <c:axId val="578849104"/>
        <c:axId val="578843344"/>
      </c:barChart>
      <c:lineChart>
        <c:grouping val="standard"/>
        <c:varyColors val="0"/>
        <c:ser>
          <c:idx val="2"/>
          <c:order val="2"/>
          <c:tx>
            <c:strRef>
              <c:f>Sheet1!$D$1</c:f>
              <c:strCache>
                <c:ptCount val="1"/>
                <c:pt idx="0">
                  <c:v>Cumulative %</c:v>
                </c:pt>
              </c:strCache>
            </c:strRef>
          </c:tx>
          <c:spPr>
            <a:ln w="28575" cap="rnd">
              <a:solidFill>
                <a:schemeClr val="accent3"/>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1 -100</c:v>
                </c:pt>
                <c:pt idx="1">
                  <c:v>101 - 200</c:v>
                </c:pt>
                <c:pt idx="2">
                  <c:v>201 - 300</c:v>
                </c:pt>
                <c:pt idx="3">
                  <c:v>301 - 400</c:v>
                </c:pt>
                <c:pt idx="4">
                  <c:v>401 - 500</c:v>
                </c:pt>
                <c:pt idx="5">
                  <c:v>501 - 600</c:v>
                </c:pt>
                <c:pt idx="6">
                  <c:v>601 - 700</c:v>
                </c:pt>
                <c:pt idx="7">
                  <c:v>701 - 800</c:v>
                </c:pt>
                <c:pt idx="8">
                  <c:v>801 - 900</c:v>
                </c:pt>
                <c:pt idx="9">
                  <c:v>901 - 1000</c:v>
                </c:pt>
                <c:pt idx="10">
                  <c:v>&gt;1000</c:v>
                </c:pt>
              </c:strCache>
            </c:strRef>
          </c:cat>
          <c:val>
            <c:numRef>
              <c:f>Sheet1!$D$2:$D$12</c:f>
              <c:numCache>
                <c:formatCode>0%</c:formatCode>
                <c:ptCount val="11"/>
                <c:pt idx="0">
                  <c:v>0.13</c:v>
                </c:pt>
                <c:pt idx="1">
                  <c:v>0.2515970961887477</c:v>
                </c:pt>
                <c:pt idx="2">
                  <c:v>0.33871143375680579</c:v>
                </c:pt>
                <c:pt idx="3">
                  <c:v>0.41856624319419233</c:v>
                </c:pt>
                <c:pt idx="4">
                  <c:v>0.50205081669691465</c:v>
                </c:pt>
                <c:pt idx="5">
                  <c:v>0.59279491833030851</c:v>
                </c:pt>
                <c:pt idx="6">
                  <c:v>0.65087114337568053</c:v>
                </c:pt>
                <c:pt idx="7">
                  <c:v>0.71439201451905621</c:v>
                </c:pt>
                <c:pt idx="8">
                  <c:v>0.75794918330308525</c:v>
                </c:pt>
                <c:pt idx="9">
                  <c:v>0.80150635208711429</c:v>
                </c:pt>
                <c:pt idx="10">
                  <c:v>1.0015063520871144</c:v>
                </c:pt>
              </c:numCache>
            </c:numRef>
          </c:val>
          <c:smooth val="0"/>
          <c:extLst>
            <c:ext xmlns:c16="http://schemas.microsoft.com/office/drawing/2014/chart" uri="{C3380CC4-5D6E-409C-BE32-E72D297353CC}">
              <c16:uniqueId val="{00000002-7D13-4752-8F2C-97B4BAD416A6}"/>
            </c:ext>
          </c:extLst>
        </c:ser>
        <c:dLbls>
          <c:showLegendKey val="0"/>
          <c:showVal val="0"/>
          <c:showCatName val="0"/>
          <c:showSerName val="0"/>
          <c:showPercent val="0"/>
          <c:showBubbleSize val="0"/>
        </c:dLbls>
        <c:marker val="1"/>
        <c:smooth val="0"/>
        <c:axId val="578849104"/>
        <c:axId val="578843344"/>
      </c:lineChart>
      <c:catAx>
        <c:axId val="5788491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8843344"/>
        <c:crosses val="autoZero"/>
        <c:auto val="1"/>
        <c:lblAlgn val="ctr"/>
        <c:lblOffset val="100"/>
        <c:noMultiLvlLbl val="0"/>
      </c:catAx>
      <c:valAx>
        <c:axId val="578843344"/>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8849104"/>
        <c:crosses val="autoZero"/>
        <c:crossBetween val="between"/>
      </c:valAx>
      <c:spPr>
        <a:noFill/>
        <a:ln>
          <a:noFill/>
        </a:ln>
        <a:effectLst/>
      </c:spPr>
    </c:plotArea>
    <c:legend>
      <c:legendPos val="t"/>
      <c:legendEntry>
        <c:idx val="1"/>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mn-lt"/>
                <a:ea typeface="+mn-ea"/>
                <a:cs typeface="+mn-cs"/>
              </a:defRPr>
            </a:pPr>
            <a:r>
              <a:rPr lang="en-US" sz="1100"/>
              <a:t>Distribution</a:t>
            </a:r>
            <a:r>
              <a:rPr lang="en-US" sz="1100" baseline="0"/>
              <a:t> of Common DP Keys in the Recommendation by Rank</a:t>
            </a:r>
            <a:endParaRPr lang="en-US" sz="1100"/>
          </a:p>
        </c:rich>
      </c:tx>
      <c:overlay val="0"/>
      <c:spPr>
        <a:noFill/>
        <a:ln>
          <a:noFill/>
        </a:ln>
        <a:effectLst/>
      </c:spPr>
      <c:txPr>
        <a:bodyPr rot="0" spcFirstLastPara="1" vertOverflow="ellipsis" vert="horz" wrap="square" anchor="ctr" anchorCtr="1"/>
        <a:lstStyle/>
        <a:p>
          <a:pPr>
            <a:defRPr sz="11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Sheet1!$B$1</c:f>
              <c:strCache>
                <c:ptCount val="1"/>
                <c:pt idx="0">
                  <c:v>% of Common DPs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1 -100</c:v>
                </c:pt>
                <c:pt idx="1">
                  <c:v>101 - 200</c:v>
                </c:pt>
                <c:pt idx="2">
                  <c:v>201 - 300</c:v>
                </c:pt>
                <c:pt idx="3">
                  <c:v>301 - 400</c:v>
                </c:pt>
                <c:pt idx="4">
                  <c:v>401 - 500</c:v>
                </c:pt>
                <c:pt idx="5">
                  <c:v>501 - 600</c:v>
                </c:pt>
                <c:pt idx="6">
                  <c:v>601 - 700</c:v>
                </c:pt>
                <c:pt idx="7">
                  <c:v>701 - 800</c:v>
                </c:pt>
                <c:pt idx="8">
                  <c:v>801 - 900</c:v>
                </c:pt>
                <c:pt idx="9">
                  <c:v>901 - 1000</c:v>
                </c:pt>
                <c:pt idx="10">
                  <c:v>&gt;1000</c:v>
                </c:pt>
              </c:strCache>
            </c:strRef>
          </c:cat>
          <c:val>
            <c:numRef>
              <c:f>Sheet1!$B$2:$B$12</c:f>
              <c:numCache>
                <c:formatCode>0%</c:formatCode>
                <c:ptCount val="11"/>
                <c:pt idx="0">
                  <c:v>0.12390924956369982</c:v>
                </c:pt>
                <c:pt idx="1">
                  <c:v>0.11518324607329843</c:v>
                </c:pt>
                <c:pt idx="2">
                  <c:v>8.7260034904013961E-2</c:v>
                </c:pt>
                <c:pt idx="3">
                  <c:v>7.8534031413612565E-2</c:v>
                </c:pt>
                <c:pt idx="4">
                  <c:v>8.5514834205933685E-2</c:v>
                </c:pt>
                <c:pt idx="5">
                  <c:v>8.7260034904013961E-2</c:v>
                </c:pt>
                <c:pt idx="6">
                  <c:v>5.9336823734729496E-2</c:v>
                </c:pt>
                <c:pt idx="7">
                  <c:v>6.1082024432809773E-2</c:v>
                </c:pt>
                <c:pt idx="8">
                  <c:v>4.1884816753926704E-2</c:v>
                </c:pt>
                <c:pt idx="9">
                  <c:v>4.5375218150087257E-2</c:v>
                </c:pt>
                <c:pt idx="10">
                  <c:v>0.21</c:v>
                </c:pt>
              </c:numCache>
            </c:numRef>
          </c:val>
          <c:extLst>
            <c:ext xmlns:c16="http://schemas.microsoft.com/office/drawing/2014/chart" uri="{C3380CC4-5D6E-409C-BE32-E72D297353CC}">
              <c16:uniqueId val="{00000000-CE70-4576-82FD-496D3C39FD07}"/>
            </c:ext>
          </c:extLst>
        </c:ser>
        <c:ser>
          <c:idx val="1"/>
          <c:order val="1"/>
          <c:tx>
            <c:strRef>
              <c:f>Sheet1!$C$1</c:f>
              <c:strCache>
                <c:ptCount val="1"/>
                <c:pt idx="0">
                  <c:v>Column1</c:v>
                </c:pt>
              </c:strCache>
            </c:strRef>
          </c:tx>
          <c:spPr>
            <a:solidFill>
              <a:schemeClr val="accent1"/>
            </a:solidFill>
            <a:ln>
              <a:noFill/>
            </a:ln>
            <a:effectLst/>
          </c:spPr>
          <c:invertIfNegative val="0"/>
          <c:cat>
            <c:strRef>
              <c:f>Sheet1!$A$2:$A$12</c:f>
              <c:strCache>
                <c:ptCount val="11"/>
                <c:pt idx="0">
                  <c:v>1 -100</c:v>
                </c:pt>
                <c:pt idx="1">
                  <c:v>101 - 200</c:v>
                </c:pt>
                <c:pt idx="2">
                  <c:v>201 - 300</c:v>
                </c:pt>
                <c:pt idx="3">
                  <c:v>301 - 400</c:v>
                </c:pt>
                <c:pt idx="4">
                  <c:v>401 - 500</c:v>
                </c:pt>
                <c:pt idx="5">
                  <c:v>501 - 600</c:v>
                </c:pt>
                <c:pt idx="6">
                  <c:v>601 - 700</c:v>
                </c:pt>
                <c:pt idx="7">
                  <c:v>701 - 800</c:v>
                </c:pt>
                <c:pt idx="8">
                  <c:v>801 - 900</c:v>
                </c:pt>
                <c:pt idx="9">
                  <c:v>901 - 1000</c:v>
                </c:pt>
                <c:pt idx="10">
                  <c:v>&gt;1000</c:v>
                </c:pt>
              </c:strCache>
            </c:strRef>
          </c:cat>
          <c:val>
            <c:numRef>
              <c:f>Sheet1!$C$2:$C$12</c:f>
              <c:numCache>
                <c:formatCode>General</c:formatCode>
                <c:ptCount val="11"/>
              </c:numCache>
            </c:numRef>
          </c:val>
          <c:extLst>
            <c:ext xmlns:c16="http://schemas.microsoft.com/office/drawing/2014/chart" uri="{C3380CC4-5D6E-409C-BE32-E72D297353CC}">
              <c16:uniqueId val="{00000001-CE70-4576-82FD-496D3C39FD07}"/>
            </c:ext>
          </c:extLst>
        </c:ser>
        <c:dLbls>
          <c:showLegendKey val="0"/>
          <c:showVal val="0"/>
          <c:showCatName val="0"/>
          <c:showSerName val="0"/>
          <c:showPercent val="0"/>
          <c:showBubbleSize val="0"/>
        </c:dLbls>
        <c:gapWidth val="219"/>
        <c:overlap val="100"/>
        <c:axId val="578849104"/>
        <c:axId val="578843344"/>
      </c:barChart>
      <c:lineChart>
        <c:grouping val="standard"/>
        <c:varyColors val="0"/>
        <c:ser>
          <c:idx val="2"/>
          <c:order val="2"/>
          <c:tx>
            <c:strRef>
              <c:f>Sheet1!$D$1</c:f>
              <c:strCache>
                <c:ptCount val="1"/>
                <c:pt idx="0">
                  <c:v>Cumulative %</c:v>
                </c:pt>
              </c:strCache>
            </c:strRef>
          </c:tx>
          <c:spPr>
            <a:ln w="28575" cap="rnd">
              <a:solidFill>
                <a:schemeClr val="accent3"/>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1 -100</c:v>
                </c:pt>
                <c:pt idx="1">
                  <c:v>101 - 200</c:v>
                </c:pt>
                <c:pt idx="2">
                  <c:v>201 - 300</c:v>
                </c:pt>
                <c:pt idx="3">
                  <c:v>301 - 400</c:v>
                </c:pt>
                <c:pt idx="4">
                  <c:v>401 - 500</c:v>
                </c:pt>
                <c:pt idx="5">
                  <c:v>501 - 600</c:v>
                </c:pt>
                <c:pt idx="6">
                  <c:v>601 - 700</c:v>
                </c:pt>
                <c:pt idx="7">
                  <c:v>701 - 800</c:v>
                </c:pt>
                <c:pt idx="8">
                  <c:v>801 - 900</c:v>
                </c:pt>
                <c:pt idx="9">
                  <c:v>901 - 1000</c:v>
                </c:pt>
                <c:pt idx="10">
                  <c:v>&gt;1000</c:v>
                </c:pt>
              </c:strCache>
            </c:strRef>
          </c:cat>
          <c:val>
            <c:numRef>
              <c:f>Sheet1!$D$2:$D$12</c:f>
              <c:numCache>
                <c:formatCode>0%</c:formatCode>
                <c:ptCount val="11"/>
                <c:pt idx="0">
                  <c:v>0.12390924956369982</c:v>
                </c:pt>
                <c:pt idx="1">
                  <c:v>0.23909249563699825</c:v>
                </c:pt>
                <c:pt idx="2">
                  <c:v>0.32635253054101221</c:v>
                </c:pt>
                <c:pt idx="3">
                  <c:v>0.4048865619546248</c:v>
                </c:pt>
                <c:pt idx="4">
                  <c:v>0.4904013961605585</c:v>
                </c:pt>
                <c:pt idx="5">
                  <c:v>0.57766143106457246</c:v>
                </c:pt>
                <c:pt idx="6">
                  <c:v>0.63699825479930194</c:v>
                </c:pt>
                <c:pt idx="7">
                  <c:v>0.69808027923211169</c:v>
                </c:pt>
                <c:pt idx="8">
                  <c:v>0.73996509598603843</c:v>
                </c:pt>
                <c:pt idx="9">
                  <c:v>0.78534031413612571</c:v>
                </c:pt>
                <c:pt idx="10">
                  <c:v>0.99534031413612567</c:v>
                </c:pt>
              </c:numCache>
            </c:numRef>
          </c:val>
          <c:smooth val="0"/>
          <c:extLst>
            <c:ext xmlns:c16="http://schemas.microsoft.com/office/drawing/2014/chart" uri="{C3380CC4-5D6E-409C-BE32-E72D297353CC}">
              <c16:uniqueId val="{00000002-CE70-4576-82FD-496D3C39FD07}"/>
            </c:ext>
          </c:extLst>
        </c:ser>
        <c:dLbls>
          <c:showLegendKey val="0"/>
          <c:showVal val="0"/>
          <c:showCatName val="0"/>
          <c:showSerName val="0"/>
          <c:showPercent val="0"/>
          <c:showBubbleSize val="0"/>
        </c:dLbls>
        <c:marker val="1"/>
        <c:smooth val="0"/>
        <c:axId val="578849104"/>
        <c:axId val="578843344"/>
      </c:lineChart>
      <c:catAx>
        <c:axId val="5788491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8843344"/>
        <c:crosses val="autoZero"/>
        <c:auto val="1"/>
        <c:lblAlgn val="ctr"/>
        <c:lblOffset val="100"/>
        <c:noMultiLvlLbl val="0"/>
      </c:catAx>
      <c:valAx>
        <c:axId val="578843344"/>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8849104"/>
        <c:crosses val="autoZero"/>
        <c:crossBetween val="between"/>
      </c:valAx>
      <c:spPr>
        <a:noFill/>
        <a:ln>
          <a:noFill/>
        </a:ln>
        <a:effectLst/>
      </c:spPr>
    </c:plotArea>
    <c:legend>
      <c:legendPos val="t"/>
      <c:legendEntry>
        <c:idx val="1"/>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mn-lt"/>
                <a:ea typeface="+mn-ea"/>
                <a:cs typeface="+mn-cs"/>
              </a:defRPr>
            </a:pPr>
            <a:r>
              <a:rPr lang="en-US" sz="1100"/>
              <a:t>Distribution</a:t>
            </a:r>
            <a:r>
              <a:rPr lang="en-US" sz="1100" baseline="0"/>
              <a:t> of Common DP Keys in the Recommendation by Rank</a:t>
            </a:r>
            <a:endParaRPr lang="en-US" sz="1100"/>
          </a:p>
        </c:rich>
      </c:tx>
      <c:overlay val="0"/>
      <c:spPr>
        <a:noFill/>
        <a:ln>
          <a:noFill/>
        </a:ln>
        <a:effectLst/>
      </c:spPr>
      <c:txPr>
        <a:bodyPr rot="0" spcFirstLastPara="1" vertOverflow="ellipsis" vert="horz" wrap="square" anchor="ctr" anchorCtr="1"/>
        <a:lstStyle/>
        <a:p>
          <a:pPr>
            <a:defRPr sz="11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Sheet1!$B$1</c:f>
              <c:strCache>
                <c:ptCount val="1"/>
                <c:pt idx="0">
                  <c:v>% of Common DPs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1 -100</c:v>
                </c:pt>
                <c:pt idx="1">
                  <c:v>101 - 200</c:v>
                </c:pt>
                <c:pt idx="2">
                  <c:v>201 - 300</c:v>
                </c:pt>
                <c:pt idx="3">
                  <c:v>301 - 400</c:v>
                </c:pt>
                <c:pt idx="4">
                  <c:v>401 - 500</c:v>
                </c:pt>
                <c:pt idx="5">
                  <c:v>501 - 600</c:v>
                </c:pt>
                <c:pt idx="6">
                  <c:v>601 - 700</c:v>
                </c:pt>
                <c:pt idx="7">
                  <c:v>701 - 800</c:v>
                </c:pt>
                <c:pt idx="8">
                  <c:v>801 - 900</c:v>
                </c:pt>
                <c:pt idx="9">
                  <c:v>901 - 1000</c:v>
                </c:pt>
                <c:pt idx="10">
                  <c:v>&gt;1000</c:v>
                </c:pt>
              </c:strCache>
            </c:strRef>
          </c:cat>
          <c:val>
            <c:numRef>
              <c:f>Sheet1!$B$2:$B$12</c:f>
              <c:numCache>
                <c:formatCode>0%</c:formatCode>
                <c:ptCount val="11"/>
                <c:pt idx="0">
                  <c:v>0.12390924956369982</c:v>
                </c:pt>
                <c:pt idx="1">
                  <c:v>0.11518324607329843</c:v>
                </c:pt>
                <c:pt idx="2">
                  <c:v>8.7260034904013961E-2</c:v>
                </c:pt>
                <c:pt idx="3">
                  <c:v>7.8534031413612565E-2</c:v>
                </c:pt>
                <c:pt idx="4">
                  <c:v>8.5514834205933685E-2</c:v>
                </c:pt>
                <c:pt idx="5">
                  <c:v>8.7260034904013961E-2</c:v>
                </c:pt>
                <c:pt idx="6">
                  <c:v>5.9336823734729496E-2</c:v>
                </c:pt>
                <c:pt idx="7">
                  <c:v>6.1082024432809773E-2</c:v>
                </c:pt>
                <c:pt idx="8">
                  <c:v>4.1884816753926704E-2</c:v>
                </c:pt>
                <c:pt idx="9">
                  <c:v>4.5375218150087257E-2</c:v>
                </c:pt>
                <c:pt idx="10">
                  <c:v>0.21</c:v>
                </c:pt>
              </c:numCache>
            </c:numRef>
          </c:val>
          <c:extLst>
            <c:ext xmlns:c16="http://schemas.microsoft.com/office/drawing/2014/chart" uri="{C3380CC4-5D6E-409C-BE32-E72D297353CC}">
              <c16:uniqueId val="{00000000-CE70-4576-82FD-496D3C39FD07}"/>
            </c:ext>
          </c:extLst>
        </c:ser>
        <c:ser>
          <c:idx val="1"/>
          <c:order val="1"/>
          <c:tx>
            <c:strRef>
              <c:f>Sheet1!$C$1</c:f>
              <c:strCache>
                <c:ptCount val="1"/>
                <c:pt idx="0">
                  <c:v>Column1</c:v>
                </c:pt>
              </c:strCache>
            </c:strRef>
          </c:tx>
          <c:spPr>
            <a:solidFill>
              <a:schemeClr val="accent1"/>
            </a:solidFill>
            <a:ln>
              <a:noFill/>
            </a:ln>
            <a:effectLst/>
          </c:spPr>
          <c:invertIfNegative val="0"/>
          <c:cat>
            <c:strRef>
              <c:f>Sheet1!$A$2:$A$12</c:f>
              <c:strCache>
                <c:ptCount val="11"/>
                <c:pt idx="0">
                  <c:v>1 -100</c:v>
                </c:pt>
                <c:pt idx="1">
                  <c:v>101 - 200</c:v>
                </c:pt>
                <c:pt idx="2">
                  <c:v>201 - 300</c:v>
                </c:pt>
                <c:pt idx="3">
                  <c:v>301 - 400</c:v>
                </c:pt>
                <c:pt idx="4">
                  <c:v>401 - 500</c:v>
                </c:pt>
                <c:pt idx="5">
                  <c:v>501 - 600</c:v>
                </c:pt>
                <c:pt idx="6">
                  <c:v>601 - 700</c:v>
                </c:pt>
                <c:pt idx="7">
                  <c:v>701 - 800</c:v>
                </c:pt>
                <c:pt idx="8">
                  <c:v>801 - 900</c:v>
                </c:pt>
                <c:pt idx="9">
                  <c:v>901 - 1000</c:v>
                </c:pt>
                <c:pt idx="10">
                  <c:v>&gt;1000</c:v>
                </c:pt>
              </c:strCache>
            </c:strRef>
          </c:cat>
          <c:val>
            <c:numRef>
              <c:f>Sheet1!$C$2:$C$12</c:f>
              <c:numCache>
                <c:formatCode>General</c:formatCode>
                <c:ptCount val="11"/>
              </c:numCache>
            </c:numRef>
          </c:val>
          <c:extLst>
            <c:ext xmlns:c16="http://schemas.microsoft.com/office/drawing/2014/chart" uri="{C3380CC4-5D6E-409C-BE32-E72D297353CC}">
              <c16:uniqueId val="{00000001-CE70-4576-82FD-496D3C39FD07}"/>
            </c:ext>
          </c:extLst>
        </c:ser>
        <c:dLbls>
          <c:showLegendKey val="0"/>
          <c:showVal val="0"/>
          <c:showCatName val="0"/>
          <c:showSerName val="0"/>
          <c:showPercent val="0"/>
          <c:showBubbleSize val="0"/>
        </c:dLbls>
        <c:gapWidth val="219"/>
        <c:overlap val="100"/>
        <c:axId val="578849104"/>
        <c:axId val="578843344"/>
      </c:barChart>
      <c:lineChart>
        <c:grouping val="standard"/>
        <c:varyColors val="0"/>
        <c:ser>
          <c:idx val="2"/>
          <c:order val="2"/>
          <c:tx>
            <c:strRef>
              <c:f>Sheet1!$D$1</c:f>
              <c:strCache>
                <c:ptCount val="1"/>
                <c:pt idx="0">
                  <c:v>Cumulative %</c:v>
                </c:pt>
              </c:strCache>
            </c:strRef>
          </c:tx>
          <c:spPr>
            <a:ln w="28575" cap="rnd">
              <a:solidFill>
                <a:schemeClr val="accent3"/>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1 -100</c:v>
                </c:pt>
                <c:pt idx="1">
                  <c:v>101 - 200</c:v>
                </c:pt>
                <c:pt idx="2">
                  <c:v>201 - 300</c:v>
                </c:pt>
                <c:pt idx="3">
                  <c:v>301 - 400</c:v>
                </c:pt>
                <c:pt idx="4">
                  <c:v>401 - 500</c:v>
                </c:pt>
                <c:pt idx="5">
                  <c:v>501 - 600</c:v>
                </c:pt>
                <c:pt idx="6">
                  <c:v>601 - 700</c:v>
                </c:pt>
                <c:pt idx="7">
                  <c:v>701 - 800</c:v>
                </c:pt>
                <c:pt idx="8">
                  <c:v>801 - 900</c:v>
                </c:pt>
                <c:pt idx="9">
                  <c:v>901 - 1000</c:v>
                </c:pt>
                <c:pt idx="10">
                  <c:v>&gt;1000</c:v>
                </c:pt>
              </c:strCache>
            </c:strRef>
          </c:cat>
          <c:val>
            <c:numRef>
              <c:f>Sheet1!$D$2:$D$12</c:f>
              <c:numCache>
                <c:formatCode>0%</c:formatCode>
                <c:ptCount val="11"/>
                <c:pt idx="0">
                  <c:v>0.12390924956369982</c:v>
                </c:pt>
                <c:pt idx="1">
                  <c:v>0.23909249563699825</c:v>
                </c:pt>
                <c:pt idx="2">
                  <c:v>0.32635253054101221</c:v>
                </c:pt>
                <c:pt idx="3">
                  <c:v>0.4048865619546248</c:v>
                </c:pt>
                <c:pt idx="4">
                  <c:v>0.4904013961605585</c:v>
                </c:pt>
                <c:pt idx="5">
                  <c:v>0.57766143106457246</c:v>
                </c:pt>
                <c:pt idx="6">
                  <c:v>0.63699825479930194</c:v>
                </c:pt>
                <c:pt idx="7">
                  <c:v>0.69808027923211169</c:v>
                </c:pt>
                <c:pt idx="8">
                  <c:v>0.73996509598603843</c:v>
                </c:pt>
                <c:pt idx="9">
                  <c:v>0.78534031413612571</c:v>
                </c:pt>
                <c:pt idx="10">
                  <c:v>0.99534031413612567</c:v>
                </c:pt>
              </c:numCache>
            </c:numRef>
          </c:val>
          <c:smooth val="0"/>
          <c:extLst>
            <c:ext xmlns:c16="http://schemas.microsoft.com/office/drawing/2014/chart" uri="{C3380CC4-5D6E-409C-BE32-E72D297353CC}">
              <c16:uniqueId val="{00000002-CE70-4576-82FD-496D3C39FD07}"/>
            </c:ext>
          </c:extLst>
        </c:ser>
        <c:dLbls>
          <c:showLegendKey val="0"/>
          <c:showVal val="0"/>
          <c:showCatName val="0"/>
          <c:showSerName val="0"/>
          <c:showPercent val="0"/>
          <c:showBubbleSize val="0"/>
        </c:dLbls>
        <c:marker val="1"/>
        <c:smooth val="0"/>
        <c:axId val="578849104"/>
        <c:axId val="578843344"/>
      </c:lineChart>
      <c:catAx>
        <c:axId val="5788491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8843344"/>
        <c:crosses val="autoZero"/>
        <c:auto val="1"/>
        <c:lblAlgn val="ctr"/>
        <c:lblOffset val="100"/>
        <c:noMultiLvlLbl val="0"/>
      </c:catAx>
      <c:valAx>
        <c:axId val="578843344"/>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8849104"/>
        <c:crosses val="autoZero"/>
        <c:crossBetween val="between"/>
      </c:valAx>
      <c:spPr>
        <a:noFill/>
        <a:ln>
          <a:noFill/>
        </a:ln>
        <a:effectLst/>
      </c:spPr>
    </c:plotArea>
    <c:legend>
      <c:legendPos val="t"/>
      <c:legendEntry>
        <c:idx val="1"/>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200" b="0"/>
              <a:t>DP</a:t>
            </a:r>
            <a:r>
              <a:rPr lang="en-US" sz="1200" b="0" baseline="0"/>
              <a:t> distribution by Data Source</a:t>
            </a:r>
            <a:endParaRPr lang="en-US" sz="1200" b="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tx>
            <c:strRef>
              <c:f>Sheet1!$B$1</c:f>
              <c:strCache>
                <c:ptCount val="1"/>
                <c:pt idx="0">
                  <c:v>CPW Approved DP's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Missed</c:v>
                </c:pt>
                <c:pt idx="1">
                  <c:v>Common Dps</c:v>
                </c:pt>
                <c:pt idx="2">
                  <c:v>Model Output</c:v>
                </c:pt>
                <c:pt idx="3">
                  <c:v>CPW</c:v>
                </c:pt>
              </c:strCache>
            </c:strRef>
          </c:cat>
          <c:val>
            <c:numRef>
              <c:f>Sheet1!$B$2:$B$5</c:f>
              <c:numCache>
                <c:formatCode>General</c:formatCode>
                <c:ptCount val="4"/>
                <c:pt idx="0">
                  <c:v>8</c:v>
                </c:pt>
                <c:pt idx="1">
                  <c:v>469</c:v>
                </c:pt>
                <c:pt idx="3">
                  <c:v>477</c:v>
                </c:pt>
              </c:numCache>
            </c:numRef>
          </c:val>
          <c:extLst>
            <c:ext xmlns:c16="http://schemas.microsoft.com/office/drawing/2014/chart" uri="{C3380CC4-5D6E-409C-BE32-E72D297353CC}">
              <c16:uniqueId val="{00000000-BBD0-491E-89F3-74B954AD0AB4}"/>
            </c:ext>
          </c:extLst>
        </c:ser>
        <c:ser>
          <c:idx val="1"/>
          <c:order val="1"/>
          <c:tx>
            <c:strRef>
              <c:f>Sheet1!$C$1</c:f>
              <c:strCache>
                <c:ptCount val="1"/>
                <c:pt idx="0">
                  <c:v>Rest CPW Status DP's</c:v>
                </c:pt>
              </c:strCache>
            </c:strRef>
          </c:tx>
          <c:spPr>
            <a:solidFill>
              <a:schemeClr val="accent2">
                <a:lumMod val="40000"/>
                <a:lumOff val="60000"/>
              </a:schemeClr>
            </a:solidFill>
            <a:ln>
              <a:noFill/>
            </a:ln>
            <a:effectLst/>
          </c:spPr>
          <c:invertIfNegative val="0"/>
          <c:dLbls>
            <c:dLbl>
              <c:idx val="1"/>
              <c:layout>
                <c:manualLayout>
                  <c:x val="1.0046751013228638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BD0-491E-89F3-74B954AD0AB4}"/>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Missed</c:v>
                </c:pt>
                <c:pt idx="1">
                  <c:v>Common Dps</c:v>
                </c:pt>
                <c:pt idx="2">
                  <c:v>Model Output</c:v>
                </c:pt>
                <c:pt idx="3">
                  <c:v>CPW</c:v>
                </c:pt>
              </c:strCache>
            </c:strRef>
          </c:cat>
          <c:val>
            <c:numRef>
              <c:f>Sheet1!$C$2:$C$5</c:f>
              <c:numCache>
                <c:formatCode>General</c:formatCode>
                <c:ptCount val="4"/>
                <c:pt idx="0">
                  <c:v>6505</c:v>
                </c:pt>
                <c:pt idx="1">
                  <c:v>12</c:v>
                </c:pt>
                <c:pt idx="2">
                  <c:v>493</c:v>
                </c:pt>
                <c:pt idx="3">
                  <c:v>6517</c:v>
                </c:pt>
              </c:numCache>
            </c:numRef>
          </c:val>
          <c:extLst>
            <c:ext xmlns:c16="http://schemas.microsoft.com/office/drawing/2014/chart" uri="{C3380CC4-5D6E-409C-BE32-E72D297353CC}">
              <c16:uniqueId val="{00000001-BBD0-491E-89F3-74B954AD0AB4}"/>
            </c:ext>
          </c:extLst>
        </c:ser>
        <c:dLbls>
          <c:showLegendKey val="0"/>
          <c:showVal val="1"/>
          <c:showCatName val="0"/>
          <c:showSerName val="0"/>
          <c:showPercent val="0"/>
          <c:showBubbleSize val="0"/>
        </c:dLbls>
        <c:gapWidth val="219"/>
        <c:overlap val="100"/>
        <c:axId val="444451824"/>
        <c:axId val="444464784"/>
      </c:barChart>
      <c:catAx>
        <c:axId val="4444518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4464784"/>
        <c:crosses val="autoZero"/>
        <c:auto val="1"/>
        <c:lblAlgn val="ctr"/>
        <c:lblOffset val="100"/>
        <c:noMultiLvlLbl val="0"/>
      </c:catAx>
      <c:valAx>
        <c:axId val="444464784"/>
        <c:scaling>
          <c:orientation val="minMax"/>
        </c:scaling>
        <c:delete val="1"/>
        <c:axPos val="b"/>
        <c:numFmt formatCode="General" sourceLinked="1"/>
        <c:majorTickMark val="none"/>
        <c:minorTickMark val="none"/>
        <c:tickLblPos val="nextTo"/>
        <c:crossAx val="44445182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mn-lt"/>
                <a:ea typeface="+mn-ea"/>
                <a:cs typeface="+mn-cs"/>
              </a:defRPr>
            </a:pPr>
            <a:r>
              <a:rPr lang="en-US" sz="1100" b="0" i="0" u="none" strike="noStrike" kern="1200" spc="0" baseline="0">
                <a:solidFill>
                  <a:srgbClr val="000000">
                    <a:lumMod val="65000"/>
                    <a:lumOff val="35000"/>
                  </a:srgbClr>
                </a:solidFill>
              </a:rPr>
              <a:t>Distribution of Common (CPW Approved) DP Keys in the Recommendation by Rank</a:t>
            </a:r>
          </a:p>
        </c:rich>
      </c:tx>
      <c:overlay val="0"/>
      <c:spPr>
        <a:noFill/>
        <a:ln>
          <a:noFill/>
        </a:ln>
        <a:effectLst/>
      </c:spPr>
      <c:txPr>
        <a:bodyPr rot="0" spcFirstLastPara="1" vertOverflow="ellipsis" vert="horz" wrap="square" anchor="ctr" anchorCtr="1"/>
        <a:lstStyle/>
        <a:p>
          <a:pPr>
            <a:defRPr sz="11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Sheet1!$B$1</c:f>
              <c:strCache>
                <c:ptCount val="1"/>
                <c:pt idx="0">
                  <c:v>% of Common DPs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1 -100</c:v>
                </c:pt>
                <c:pt idx="1">
                  <c:v>101 - 200</c:v>
                </c:pt>
                <c:pt idx="2">
                  <c:v>201 - 300</c:v>
                </c:pt>
                <c:pt idx="3">
                  <c:v>301 - 400</c:v>
                </c:pt>
                <c:pt idx="4">
                  <c:v>401 - 500</c:v>
                </c:pt>
              </c:strCache>
            </c:strRef>
          </c:cat>
          <c:val>
            <c:numRef>
              <c:f>Sheet1!$B$2:$B$6</c:f>
              <c:numCache>
                <c:formatCode>0%</c:formatCode>
                <c:ptCount val="5"/>
                <c:pt idx="0">
                  <c:v>0.20469083155650319</c:v>
                </c:pt>
                <c:pt idx="1">
                  <c:v>0.21108742004264391</c:v>
                </c:pt>
                <c:pt idx="2">
                  <c:v>0.20469083155650319</c:v>
                </c:pt>
                <c:pt idx="3">
                  <c:v>0.19616204690831557</c:v>
                </c:pt>
                <c:pt idx="4">
                  <c:v>0.18336886993603413</c:v>
                </c:pt>
              </c:numCache>
            </c:numRef>
          </c:val>
          <c:extLst>
            <c:ext xmlns:c16="http://schemas.microsoft.com/office/drawing/2014/chart" uri="{C3380CC4-5D6E-409C-BE32-E72D297353CC}">
              <c16:uniqueId val="{00000000-2E89-462C-87C6-5C7ACC36E059}"/>
            </c:ext>
          </c:extLst>
        </c:ser>
        <c:ser>
          <c:idx val="1"/>
          <c:order val="1"/>
          <c:tx>
            <c:strRef>
              <c:f>Sheet1!$C$1</c:f>
              <c:strCache>
                <c:ptCount val="1"/>
                <c:pt idx="0">
                  <c:v>Column1</c:v>
                </c:pt>
              </c:strCache>
            </c:strRef>
          </c:tx>
          <c:spPr>
            <a:solidFill>
              <a:schemeClr val="accent1"/>
            </a:solidFill>
            <a:ln>
              <a:noFill/>
            </a:ln>
            <a:effectLst/>
          </c:spPr>
          <c:invertIfNegative val="0"/>
          <c:cat>
            <c:strRef>
              <c:f>Sheet1!$A$2:$A$6</c:f>
              <c:strCache>
                <c:ptCount val="5"/>
                <c:pt idx="0">
                  <c:v>1 -100</c:v>
                </c:pt>
                <c:pt idx="1">
                  <c:v>101 - 200</c:v>
                </c:pt>
                <c:pt idx="2">
                  <c:v>201 - 300</c:v>
                </c:pt>
                <c:pt idx="3">
                  <c:v>301 - 400</c:v>
                </c:pt>
                <c:pt idx="4">
                  <c:v>401 - 500</c:v>
                </c:pt>
              </c:strCache>
            </c:strRef>
          </c:cat>
          <c:val>
            <c:numRef>
              <c:f>Sheet1!$C$2:$C$6</c:f>
              <c:numCache>
                <c:formatCode>General</c:formatCode>
                <c:ptCount val="5"/>
              </c:numCache>
            </c:numRef>
          </c:val>
          <c:extLst>
            <c:ext xmlns:c16="http://schemas.microsoft.com/office/drawing/2014/chart" uri="{C3380CC4-5D6E-409C-BE32-E72D297353CC}">
              <c16:uniqueId val="{00000001-2E89-462C-87C6-5C7ACC36E059}"/>
            </c:ext>
          </c:extLst>
        </c:ser>
        <c:dLbls>
          <c:showLegendKey val="0"/>
          <c:showVal val="0"/>
          <c:showCatName val="0"/>
          <c:showSerName val="0"/>
          <c:showPercent val="0"/>
          <c:showBubbleSize val="0"/>
        </c:dLbls>
        <c:gapWidth val="219"/>
        <c:overlap val="100"/>
        <c:axId val="578849104"/>
        <c:axId val="578843344"/>
      </c:barChart>
      <c:lineChart>
        <c:grouping val="standard"/>
        <c:varyColors val="0"/>
        <c:ser>
          <c:idx val="2"/>
          <c:order val="2"/>
          <c:tx>
            <c:strRef>
              <c:f>Sheet1!$D$1</c:f>
              <c:strCache>
                <c:ptCount val="1"/>
                <c:pt idx="0">
                  <c:v>Cumulative %</c:v>
                </c:pt>
              </c:strCache>
            </c:strRef>
          </c:tx>
          <c:spPr>
            <a:ln w="28575" cap="rnd">
              <a:solidFill>
                <a:schemeClr val="accent3"/>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1 -100</c:v>
                </c:pt>
                <c:pt idx="1">
                  <c:v>101 - 200</c:v>
                </c:pt>
                <c:pt idx="2">
                  <c:v>201 - 300</c:v>
                </c:pt>
                <c:pt idx="3">
                  <c:v>301 - 400</c:v>
                </c:pt>
                <c:pt idx="4">
                  <c:v>401 - 500</c:v>
                </c:pt>
              </c:strCache>
            </c:strRef>
          </c:cat>
          <c:val>
            <c:numRef>
              <c:f>Sheet1!$D$2:$D$6</c:f>
              <c:numCache>
                <c:formatCode>0%</c:formatCode>
                <c:ptCount val="5"/>
                <c:pt idx="0">
                  <c:v>0.21</c:v>
                </c:pt>
                <c:pt idx="1">
                  <c:v>0.42</c:v>
                </c:pt>
                <c:pt idx="2">
                  <c:v>0.62</c:v>
                </c:pt>
                <c:pt idx="3">
                  <c:v>0.82</c:v>
                </c:pt>
                <c:pt idx="4">
                  <c:v>1</c:v>
                </c:pt>
              </c:numCache>
            </c:numRef>
          </c:val>
          <c:smooth val="0"/>
          <c:extLst>
            <c:ext xmlns:c16="http://schemas.microsoft.com/office/drawing/2014/chart" uri="{C3380CC4-5D6E-409C-BE32-E72D297353CC}">
              <c16:uniqueId val="{00000002-2E89-462C-87C6-5C7ACC36E059}"/>
            </c:ext>
          </c:extLst>
        </c:ser>
        <c:dLbls>
          <c:showLegendKey val="0"/>
          <c:showVal val="0"/>
          <c:showCatName val="0"/>
          <c:showSerName val="0"/>
          <c:showPercent val="0"/>
          <c:showBubbleSize val="0"/>
        </c:dLbls>
        <c:marker val="1"/>
        <c:smooth val="0"/>
        <c:axId val="578849104"/>
        <c:axId val="578843344"/>
      </c:lineChart>
      <c:catAx>
        <c:axId val="5788491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8843344"/>
        <c:crosses val="autoZero"/>
        <c:auto val="1"/>
        <c:lblAlgn val="ctr"/>
        <c:lblOffset val="100"/>
        <c:noMultiLvlLbl val="0"/>
      </c:catAx>
      <c:valAx>
        <c:axId val="578843344"/>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8849104"/>
        <c:crosses val="autoZero"/>
        <c:crossBetween val="between"/>
      </c:valAx>
      <c:spPr>
        <a:noFill/>
        <a:ln>
          <a:noFill/>
        </a:ln>
        <a:effectLst/>
      </c:spPr>
    </c:plotArea>
    <c:legend>
      <c:legendPos val="t"/>
      <c:legendEntry>
        <c:idx val="1"/>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mn-lt"/>
                <a:ea typeface="+mn-ea"/>
                <a:cs typeface="+mn-cs"/>
              </a:defRPr>
            </a:pPr>
            <a:r>
              <a:rPr lang="en-US" sz="1100"/>
              <a:t>Distribution</a:t>
            </a:r>
            <a:r>
              <a:rPr lang="en-US" sz="1100" baseline="0"/>
              <a:t> of Common DP Keys in the Recommendation by Rank</a:t>
            </a:r>
            <a:endParaRPr lang="en-US" sz="1100"/>
          </a:p>
        </c:rich>
      </c:tx>
      <c:overlay val="0"/>
      <c:spPr>
        <a:noFill/>
        <a:ln>
          <a:noFill/>
        </a:ln>
        <a:effectLst/>
      </c:spPr>
      <c:txPr>
        <a:bodyPr rot="0" spcFirstLastPara="1" vertOverflow="ellipsis" vert="horz" wrap="square" anchor="ctr" anchorCtr="1"/>
        <a:lstStyle/>
        <a:p>
          <a:pPr>
            <a:defRPr sz="11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Sheet1!$B$1</c:f>
              <c:strCache>
                <c:ptCount val="1"/>
                <c:pt idx="0">
                  <c:v>% of Common DPs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1 -100</c:v>
                </c:pt>
                <c:pt idx="1">
                  <c:v>101 - 200</c:v>
                </c:pt>
                <c:pt idx="2">
                  <c:v>201 - 300</c:v>
                </c:pt>
                <c:pt idx="3">
                  <c:v>301 - 400</c:v>
                </c:pt>
                <c:pt idx="4">
                  <c:v>401 - 500</c:v>
                </c:pt>
              </c:strCache>
            </c:strRef>
          </c:cat>
          <c:val>
            <c:numRef>
              <c:f>Sheet1!$B$2:$B$6</c:f>
              <c:numCache>
                <c:formatCode>0%</c:formatCode>
                <c:ptCount val="5"/>
                <c:pt idx="0">
                  <c:v>0.20378151260504201</c:v>
                </c:pt>
                <c:pt idx="1">
                  <c:v>0.20798319327731093</c:v>
                </c:pt>
                <c:pt idx="2">
                  <c:v>0.20378151260504201</c:v>
                </c:pt>
                <c:pt idx="3">
                  <c:v>0.20168067226890757</c:v>
                </c:pt>
                <c:pt idx="4">
                  <c:v>0.18277310924369747</c:v>
                </c:pt>
              </c:numCache>
            </c:numRef>
          </c:val>
          <c:extLst>
            <c:ext xmlns:c16="http://schemas.microsoft.com/office/drawing/2014/chart" uri="{C3380CC4-5D6E-409C-BE32-E72D297353CC}">
              <c16:uniqueId val="{00000000-5DFD-492A-9D8F-80CAAEF4D6B1}"/>
            </c:ext>
          </c:extLst>
        </c:ser>
        <c:ser>
          <c:idx val="1"/>
          <c:order val="1"/>
          <c:tx>
            <c:strRef>
              <c:f>Sheet1!$C$1</c:f>
              <c:strCache>
                <c:ptCount val="1"/>
                <c:pt idx="0">
                  <c:v>Column1</c:v>
                </c:pt>
              </c:strCache>
            </c:strRef>
          </c:tx>
          <c:spPr>
            <a:solidFill>
              <a:schemeClr val="accent1"/>
            </a:solidFill>
            <a:ln>
              <a:noFill/>
            </a:ln>
            <a:effectLst/>
          </c:spPr>
          <c:invertIfNegative val="0"/>
          <c:cat>
            <c:strRef>
              <c:f>Sheet1!$A$2:$A$6</c:f>
              <c:strCache>
                <c:ptCount val="5"/>
                <c:pt idx="0">
                  <c:v>1 -100</c:v>
                </c:pt>
                <c:pt idx="1">
                  <c:v>101 - 200</c:v>
                </c:pt>
                <c:pt idx="2">
                  <c:v>201 - 300</c:v>
                </c:pt>
                <c:pt idx="3">
                  <c:v>301 - 400</c:v>
                </c:pt>
                <c:pt idx="4">
                  <c:v>401 - 500</c:v>
                </c:pt>
              </c:strCache>
            </c:strRef>
          </c:cat>
          <c:val>
            <c:numRef>
              <c:f>Sheet1!$C$2:$C$6</c:f>
              <c:numCache>
                <c:formatCode>General</c:formatCode>
                <c:ptCount val="5"/>
              </c:numCache>
            </c:numRef>
          </c:val>
          <c:extLst>
            <c:ext xmlns:c16="http://schemas.microsoft.com/office/drawing/2014/chart" uri="{C3380CC4-5D6E-409C-BE32-E72D297353CC}">
              <c16:uniqueId val="{00000001-5DFD-492A-9D8F-80CAAEF4D6B1}"/>
            </c:ext>
          </c:extLst>
        </c:ser>
        <c:dLbls>
          <c:showLegendKey val="0"/>
          <c:showVal val="0"/>
          <c:showCatName val="0"/>
          <c:showSerName val="0"/>
          <c:showPercent val="0"/>
          <c:showBubbleSize val="0"/>
        </c:dLbls>
        <c:gapWidth val="219"/>
        <c:overlap val="100"/>
        <c:axId val="578849104"/>
        <c:axId val="578843344"/>
      </c:barChart>
      <c:lineChart>
        <c:grouping val="standard"/>
        <c:varyColors val="0"/>
        <c:ser>
          <c:idx val="2"/>
          <c:order val="2"/>
          <c:tx>
            <c:strRef>
              <c:f>Sheet1!$D$1</c:f>
              <c:strCache>
                <c:ptCount val="1"/>
                <c:pt idx="0">
                  <c:v>Cumulative %</c:v>
                </c:pt>
              </c:strCache>
            </c:strRef>
          </c:tx>
          <c:spPr>
            <a:ln w="28575" cap="rnd">
              <a:solidFill>
                <a:schemeClr val="accent3"/>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1 -100</c:v>
                </c:pt>
                <c:pt idx="1">
                  <c:v>101 - 200</c:v>
                </c:pt>
                <c:pt idx="2">
                  <c:v>201 - 300</c:v>
                </c:pt>
                <c:pt idx="3">
                  <c:v>301 - 400</c:v>
                </c:pt>
                <c:pt idx="4">
                  <c:v>401 - 500</c:v>
                </c:pt>
              </c:strCache>
            </c:strRef>
          </c:cat>
          <c:val>
            <c:numRef>
              <c:f>Sheet1!$D$2:$D$6</c:f>
              <c:numCache>
                <c:formatCode>0%</c:formatCode>
                <c:ptCount val="5"/>
                <c:pt idx="0">
                  <c:v>0.21</c:v>
                </c:pt>
                <c:pt idx="1">
                  <c:v>0.42</c:v>
                </c:pt>
                <c:pt idx="2">
                  <c:v>0.62</c:v>
                </c:pt>
                <c:pt idx="3">
                  <c:v>0.82</c:v>
                </c:pt>
                <c:pt idx="4">
                  <c:v>1</c:v>
                </c:pt>
              </c:numCache>
            </c:numRef>
          </c:val>
          <c:smooth val="0"/>
          <c:extLst>
            <c:ext xmlns:c16="http://schemas.microsoft.com/office/drawing/2014/chart" uri="{C3380CC4-5D6E-409C-BE32-E72D297353CC}">
              <c16:uniqueId val="{00000002-5DFD-492A-9D8F-80CAAEF4D6B1}"/>
            </c:ext>
          </c:extLst>
        </c:ser>
        <c:dLbls>
          <c:showLegendKey val="0"/>
          <c:showVal val="0"/>
          <c:showCatName val="0"/>
          <c:showSerName val="0"/>
          <c:showPercent val="0"/>
          <c:showBubbleSize val="0"/>
        </c:dLbls>
        <c:marker val="1"/>
        <c:smooth val="0"/>
        <c:axId val="578849104"/>
        <c:axId val="578843344"/>
      </c:lineChart>
      <c:catAx>
        <c:axId val="5788491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8843344"/>
        <c:crosses val="autoZero"/>
        <c:auto val="1"/>
        <c:lblAlgn val="ctr"/>
        <c:lblOffset val="100"/>
        <c:noMultiLvlLbl val="0"/>
      </c:catAx>
      <c:valAx>
        <c:axId val="578843344"/>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8849104"/>
        <c:crosses val="autoZero"/>
        <c:crossBetween val="between"/>
      </c:valAx>
      <c:spPr>
        <a:noFill/>
        <a:ln>
          <a:noFill/>
        </a:ln>
        <a:effectLst/>
      </c:spPr>
    </c:plotArea>
    <c:legend>
      <c:legendPos val="t"/>
      <c:legendEntry>
        <c:idx val="1"/>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200" b="0"/>
              <a:t>DP</a:t>
            </a:r>
            <a:r>
              <a:rPr lang="en-US" sz="1200" b="0" baseline="0"/>
              <a:t> distribution by Data Source</a:t>
            </a:r>
            <a:endParaRPr lang="en-US" sz="1200" b="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9720150519316165"/>
          <c:y val="0.33851730161004412"/>
          <c:w val="0.80028680705353117"/>
          <c:h val="0.59670627904679896"/>
        </c:manualLayout>
      </c:layout>
      <c:barChart>
        <c:barDir val="bar"/>
        <c:grouping val="stacked"/>
        <c:varyColors val="0"/>
        <c:ser>
          <c:idx val="0"/>
          <c:order val="0"/>
          <c:tx>
            <c:strRef>
              <c:f>Sheet1!$B$1</c:f>
              <c:strCache>
                <c:ptCount val="1"/>
                <c:pt idx="0">
                  <c:v>CPW Approved DP's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Missed</c:v>
                </c:pt>
                <c:pt idx="1">
                  <c:v>Common Dps</c:v>
                </c:pt>
                <c:pt idx="2">
                  <c:v>Model Output</c:v>
                </c:pt>
                <c:pt idx="3">
                  <c:v>CPW</c:v>
                </c:pt>
              </c:strCache>
            </c:strRef>
          </c:cat>
          <c:val>
            <c:numRef>
              <c:f>Sheet1!$B$2:$B$5</c:f>
              <c:numCache>
                <c:formatCode>General</c:formatCode>
                <c:ptCount val="4"/>
                <c:pt idx="0">
                  <c:v>216</c:v>
                </c:pt>
                <c:pt idx="1">
                  <c:v>892</c:v>
                </c:pt>
                <c:pt idx="3">
                  <c:v>1108</c:v>
                </c:pt>
              </c:numCache>
            </c:numRef>
          </c:val>
          <c:extLst>
            <c:ext xmlns:c16="http://schemas.microsoft.com/office/drawing/2014/chart" uri="{C3380CC4-5D6E-409C-BE32-E72D297353CC}">
              <c16:uniqueId val="{00000000-63D0-4C28-BE3C-6263903A2C51}"/>
            </c:ext>
          </c:extLst>
        </c:ser>
        <c:ser>
          <c:idx val="1"/>
          <c:order val="1"/>
          <c:tx>
            <c:strRef>
              <c:f>Sheet1!$C$1</c:f>
              <c:strCache>
                <c:ptCount val="1"/>
                <c:pt idx="0">
                  <c:v>Rest CPW Status DP's</c:v>
                </c:pt>
              </c:strCache>
            </c:strRef>
          </c:tx>
          <c:spPr>
            <a:solidFill>
              <a:schemeClr val="accent2">
                <a:lumMod val="40000"/>
                <a:lumOff val="60000"/>
              </a:schemeClr>
            </a:solidFill>
            <a:ln>
              <a:noFill/>
            </a:ln>
            <a:effectLst/>
          </c:spPr>
          <c:invertIfNegative val="0"/>
          <c:dLbls>
            <c:dLbl>
              <c:idx val="1"/>
              <c:layout>
                <c:manualLayout>
                  <c:x val="1.0046751013228638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3D0-4C28-BE3C-6263903A2C51}"/>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Missed</c:v>
                </c:pt>
                <c:pt idx="1">
                  <c:v>Common Dps</c:v>
                </c:pt>
                <c:pt idx="2">
                  <c:v>Model Output</c:v>
                </c:pt>
                <c:pt idx="3">
                  <c:v>CPW</c:v>
                </c:pt>
              </c:strCache>
            </c:strRef>
          </c:cat>
          <c:val>
            <c:numRef>
              <c:f>Sheet1!$C$2:$C$5</c:f>
              <c:numCache>
                <c:formatCode>General</c:formatCode>
                <c:ptCount val="4"/>
                <c:pt idx="0">
                  <c:v>3072</c:v>
                </c:pt>
                <c:pt idx="1">
                  <c:v>3061</c:v>
                </c:pt>
                <c:pt idx="2">
                  <c:v>3986</c:v>
                </c:pt>
                <c:pt idx="3">
                  <c:v>6133</c:v>
                </c:pt>
              </c:numCache>
            </c:numRef>
          </c:val>
          <c:extLst>
            <c:ext xmlns:c16="http://schemas.microsoft.com/office/drawing/2014/chart" uri="{C3380CC4-5D6E-409C-BE32-E72D297353CC}">
              <c16:uniqueId val="{00000002-63D0-4C28-BE3C-6263903A2C51}"/>
            </c:ext>
          </c:extLst>
        </c:ser>
        <c:dLbls>
          <c:showLegendKey val="0"/>
          <c:showVal val="1"/>
          <c:showCatName val="0"/>
          <c:showSerName val="0"/>
          <c:showPercent val="0"/>
          <c:showBubbleSize val="0"/>
        </c:dLbls>
        <c:gapWidth val="219"/>
        <c:overlap val="100"/>
        <c:axId val="444451824"/>
        <c:axId val="444464784"/>
      </c:barChart>
      <c:catAx>
        <c:axId val="4444518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4464784"/>
        <c:crosses val="autoZero"/>
        <c:auto val="1"/>
        <c:lblAlgn val="ctr"/>
        <c:lblOffset val="100"/>
        <c:noMultiLvlLbl val="0"/>
      </c:catAx>
      <c:valAx>
        <c:axId val="444464784"/>
        <c:scaling>
          <c:orientation val="minMax"/>
        </c:scaling>
        <c:delete val="1"/>
        <c:axPos val="b"/>
        <c:numFmt formatCode="General" sourceLinked="1"/>
        <c:majorTickMark val="none"/>
        <c:minorTickMark val="none"/>
        <c:tickLblPos val="nextTo"/>
        <c:crossAx val="44445182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mn-lt"/>
                <a:ea typeface="+mn-ea"/>
                <a:cs typeface="+mn-cs"/>
              </a:defRPr>
            </a:pPr>
            <a:r>
              <a:rPr lang="en-US" sz="1100" b="0" i="0" u="none" strike="noStrike" kern="1200" spc="0" baseline="0">
                <a:solidFill>
                  <a:srgbClr val="000000">
                    <a:lumMod val="65000"/>
                    <a:lumOff val="35000"/>
                  </a:srgbClr>
                </a:solidFill>
              </a:rPr>
              <a:t>Distribution of Common (CPW Approved) DP Keys in the Recommendation by Rank</a:t>
            </a:r>
          </a:p>
        </c:rich>
      </c:tx>
      <c:overlay val="0"/>
      <c:spPr>
        <a:noFill/>
        <a:ln>
          <a:noFill/>
        </a:ln>
        <a:effectLst/>
      </c:spPr>
      <c:txPr>
        <a:bodyPr rot="0" spcFirstLastPara="1" vertOverflow="ellipsis" vert="horz" wrap="square" anchor="ctr" anchorCtr="1"/>
        <a:lstStyle/>
        <a:p>
          <a:pPr>
            <a:defRPr sz="11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Sheet1!$B$1</c:f>
              <c:strCache>
                <c:ptCount val="1"/>
                <c:pt idx="0">
                  <c:v>% of Common DPs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1 -100</c:v>
                </c:pt>
                <c:pt idx="1">
                  <c:v>101 - 200</c:v>
                </c:pt>
                <c:pt idx="2">
                  <c:v>201 - 300</c:v>
                </c:pt>
                <c:pt idx="3">
                  <c:v>301 - 400</c:v>
                </c:pt>
                <c:pt idx="4">
                  <c:v>401 - 500</c:v>
                </c:pt>
                <c:pt idx="5">
                  <c:v>501 - 600</c:v>
                </c:pt>
                <c:pt idx="6">
                  <c:v>601 - 700</c:v>
                </c:pt>
                <c:pt idx="7">
                  <c:v>701 - 800</c:v>
                </c:pt>
                <c:pt idx="8">
                  <c:v>801 - 900</c:v>
                </c:pt>
                <c:pt idx="9">
                  <c:v>901 - 1000</c:v>
                </c:pt>
                <c:pt idx="10">
                  <c:v>&gt;1000</c:v>
                </c:pt>
              </c:strCache>
            </c:strRef>
          </c:cat>
          <c:val>
            <c:numRef>
              <c:f>Sheet1!$B$2:$B$12</c:f>
              <c:numCache>
                <c:formatCode>0%</c:formatCode>
                <c:ptCount val="11"/>
                <c:pt idx="0">
                  <c:v>0.10089686098654709</c:v>
                </c:pt>
                <c:pt idx="1">
                  <c:v>0.1031390134529148</c:v>
                </c:pt>
                <c:pt idx="2">
                  <c:v>9.1928251121076235E-2</c:v>
                </c:pt>
                <c:pt idx="3">
                  <c:v>7.9596412556053805E-2</c:v>
                </c:pt>
                <c:pt idx="4">
                  <c:v>7.1748878923766815E-2</c:v>
                </c:pt>
                <c:pt idx="5">
                  <c:v>6.5022421524663671E-2</c:v>
                </c:pt>
                <c:pt idx="6">
                  <c:v>6.0538116591928252E-2</c:v>
                </c:pt>
                <c:pt idx="7">
                  <c:v>4.820627802690583E-2</c:v>
                </c:pt>
                <c:pt idx="8">
                  <c:v>4.0358744394618833E-2</c:v>
                </c:pt>
                <c:pt idx="9">
                  <c:v>2.914798206278027E-2</c:v>
                </c:pt>
                <c:pt idx="10">
                  <c:v>0.31</c:v>
                </c:pt>
              </c:numCache>
            </c:numRef>
          </c:val>
          <c:extLst>
            <c:ext xmlns:c16="http://schemas.microsoft.com/office/drawing/2014/chart" uri="{C3380CC4-5D6E-409C-BE32-E72D297353CC}">
              <c16:uniqueId val="{00000000-E236-4F49-9B19-F4C7483CF133}"/>
            </c:ext>
          </c:extLst>
        </c:ser>
        <c:ser>
          <c:idx val="1"/>
          <c:order val="1"/>
          <c:tx>
            <c:strRef>
              <c:f>Sheet1!$C$1</c:f>
              <c:strCache>
                <c:ptCount val="1"/>
                <c:pt idx="0">
                  <c:v>Column1</c:v>
                </c:pt>
              </c:strCache>
            </c:strRef>
          </c:tx>
          <c:spPr>
            <a:solidFill>
              <a:schemeClr val="accent1"/>
            </a:solidFill>
            <a:ln>
              <a:noFill/>
            </a:ln>
            <a:effectLst/>
          </c:spPr>
          <c:invertIfNegative val="0"/>
          <c:cat>
            <c:strRef>
              <c:f>Sheet1!$A$2:$A$12</c:f>
              <c:strCache>
                <c:ptCount val="11"/>
                <c:pt idx="0">
                  <c:v>1 -100</c:v>
                </c:pt>
                <c:pt idx="1">
                  <c:v>101 - 200</c:v>
                </c:pt>
                <c:pt idx="2">
                  <c:v>201 - 300</c:v>
                </c:pt>
                <c:pt idx="3">
                  <c:v>301 - 400</c:v>
                </c:pt>
                <c:pt idx="4">
                  <c:v>401 - 500</c:v>
                </c:pt>
                <c:pt idx="5">
                  <c:v>501 - 600</c:v>
                </c:pt>
                <c:pt idx="6">
                  <c:v>601 - 700</c:v>
                </c:pt>
                <c:pt idx="7">
                  <c:v>701 - 800</c:v>
                </c:pt>
                <c:pt idx="8">
                  <c:v>801 - 900</c:v>
                </c:pt>
                <c:pt idx="9">
                  <c:v>901 - 1000</c:v>
                </c:pt>
                <c:pt idx="10">
                  <c:v>&gt;1000</c:v>
                </c:pt>
              </c:strCache>
            </c:strRef>
          </c:cat>
          <c:val>
            <c:numRef>
              <c:f>Sheet1!$C$2:$C$12</c:f>
              <c:numCache>
                <c:formatCode>General</c:formatCode>
                <c:ptCount val="11"/>
              </c:numCache>
            </c:numRef>
          </c:val>
          <c:extLst>
            <c:ext xmlns:c16="http://schemas.microsoft.com/office/drawing/2014/chart" uri="{C3380CC4-5D6E-409C-BE32-E72D297353CC}">
              <c16:uniqueId val="{00000001-E236-4F49-9B19-F4C7483CF133}"/>
            </c:ext>
          </c:extLst>
        </c:ser>
        <c:dLbls>
          <c:showLegendKey val="0"/>
          <c:showVal val="0"/>
          <c:showCatName val="0"/>
          <c:showSerName val="0"/>
          <c:showPercent val="0"/>
          <c:showBubbleSize val="0"/>
        </c:dLbls>
        <c:gapWidth val="219"/>
        <c:overlap val="100"/>
        <c:axId val="578849104"/>
        <c:axId val="578843344"/>
      </c:barChart>
      <c:lineChart>
        <c:grouping val="standard"/>
        <c:varyColors val="0"/>
        <c:ser>
          <c:idx val="2"/>
          <c:order val="2"/>
          <c:tx>
            <c:strRef>
              <c:f>Sheet1!$D$1</c:f>
              <c:strCache>
                <c:ptCount val="1"/>
                <c:pt idx="0">
                  <c:v>Cumulative %</c:v>
                </c:pt>
              </c:strCache>
            </c:strRef>
          </c:tx>
          <c:spPr>
            <a:ln w="28575" cap="rnd">
              <a:solidFill>
                <a:schemeClr val="accent3"/>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1 -100</c:v>
                </c:pt>
                <c:pt idx="1">
                  <c:v>101 - 200</c:v>
                </c:pt>
                <c:pt idx="2">
                  <c:v>201 - 300</c:v>
                </c:pt>
                <c:pt idx="3">
                  <c:v>301 - 400</c:v>
                </c:pt>
                <c:pt idx="4">
                  <c:v>401 - 500</c:v>
                </c:pt>
                <c:pt idx="5">
                  <c:v>501 - 600</c:v>
                </c:pt>
                <c:pt idx="6">
                  <c:v>601 - 700</c:v>
                </c:pt>
                <c:pt idx="7">
                  <c:v>701 - 800</c:v>
                </c:pt>
                <c:pt idx="8">
                  <c:v>801 - 900</c:v>
                </c:pt>
                <c:pt idx="9">
                  <c:v>901 - 1000</c:v>
                </c:pt>
                <c:pt idx="10">
                  <c:v>&gt;1000</c:v>
                </c:pt>
              </c:strCache>
            </c:strRef>
          </c:cat>
          <c:val>
            <c:numRef>
              <c:f>Sheet1!$D$2:$D$12</c:f>
              <c:numCache>
                <c:formatCode>0%</c:formatCode>
                <c:ptCount val="11"/>
                <c:pt idx="0">
                  <c:v>0.10089686098654709</c:v>
                </c:pt>
                <c:pt idx="1">
                  <c:v>0.20403587443946189</c:v>
                </c:pt>
                <c:pt idx="2">
                  <c:v>0.29596412556053814</c:v>
                </c:pt>
                <c:pt idx="3">
                  <c:v>0.37556053811659196</c:v>
                </c:pt>
                <c:pt idx="4">
                  <c:v>0.44730941704035876</c:v>
                </c:pt>
                <c:pt idx="5">
                  <c:v>0.5123318385650224</c:v>
                </c:pt>
                <c:pt idx="6">
                  <c:v>0.57286995515695061</c:v>
                </c:pt>
                <c:pt idx="7">
                  <c:v>0.62107623318385641</c:v>
                </c:pt>
                <c:pt idx="8">
                  <c:v>0.66143497757847525</c:v>
                </c:pt>
                <c:pt idx="9">
                  <c:v>0.69058295964125549</c:v>
                </c:pt>
                <c:pt idx="10">
                  <c:v>1.0005829596412554</c:v>
                </c:pt>
              </c:numCache>
            </c:numRef>
          </c:val>
          <c:smooth val="0"/>
          <c:extLst>
            <c:ext xmlns:c16="http://schemas.microsoft.com/office/drawing/2014/chart" uri="{C3380CC4-5D6E-409C-BE32-E72D297353CC}">
              <c16:uniqueId val="{00000002-E236-4F49-9B19-F4C7483CF133}"/>
            </c:ext>
          </c:extLst>
        </c:ser>
        <c:dLbls>
          <c:showLegendKey val="0"/>
          <c:showVal val="0"/>
          <c:showCatName val="0"/>
          <c:showSerName val="0"/>
          <c:showPercent val="0"/>
          <c:showBubbleSize val="0"/>
        </c:dLbls>
        <c:marker val="1"/>
        <c:smooth val="0"/>
        <c:axId val="578849104"/>
        <c:axId val="578843344"/>
      </c:lineChart>
      <c:catAx>
        <c:axId val="5788491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8843344"/>
        <c:crosses val="autoZero"/>
        <c:auto val="1"/>
        <c:lblAlgn val="ctr"/>
        <c:lblOffset val="100"/>
        <c:noMultiLvlLbl val="0"/>
      </c:catAx>
      <c:valAx>
        <c:axId val="578843344"/>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8849104"/>
        <c:crosses val="autoZero"/>
        <c:crossBetween val="between"/>
      </c:valAx>
      <c:spPr>
        <a:noFill/>
        <a:ln>
          <a:noFill/>
        </a:ln>
        <a:effectLst/>
      </c:spPr>
    </c:plotArea>
    <c:legend>
      <c:legendPos val="t"/>
      <c:legendEntry>
        <c:idx val="1"/>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6">
  <a:schemeClr val="accent3"/>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withinLinear" id="16">
  <a:schemeClr val="accent3"/>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withinLinear" id="16">
  <a:schemeClr val="accent3"/>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withinLinear" id="16">
  <a:schemeClr val="accent3"/>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2F5A15-95DC-4511-AEF0-4861D84726E9}"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CC47D1F5-9064-4E52-95E4-0241BDAB4AB8}">
      <dgm:prSet phldrT="[Text]"/>
      <dgm:spPr>
        <a:solidFill>
          <a:schemeClr val="accent1"/>
        </a:solidFill>
      </dgm:spPr>
      <dgm:t>
        <a:bodyPr/>
        <a:lstStyle/>
        <a:p>
          <a:r>
            <a:rPr lang="en-US"/>
            <a:t>Problem Identification &amp; Business Alignment</a:t>
          </a:r>
        </a:p>
      </dgm:t>
    </dgm:pt>
    <dgm:pt modelId="{CDB8CD85-A8B4-430F-8214-20740A074A90}" type="parTrans" cxnId="{6FF9C7BE-B168-4133-9A7B-8DB10FC2F449}">
      <dgm:prSet/>
      <dgm:spPr/>
      <dgm:t>
        <a:bodyPr/>
        <a:lstStyle/>
        <a:p>
          <a:endParaRPr lang="en-US"/>
        </a:p>
      </dgm:t>
    </dgm:pt>
    <dgm:pt modelId="{52CF3FDB-A94D-4A9D-B885-EC0285BB2D18}" type="sibTrans" cxnId="{6FF9C7BE-B168-4133-9A7B-8DB10FC2F449}">
      <dgm:prSet/>
      <dgm:spPr/>
      <dgm:t>
        <a:bodyPr/>
        <a:lstStyle/>
        <a:p>
          <a:endParaRPr lang="en-US"/>
        </a:p>
      </dgm:t>
    </dgm:pt>
    <dgm:pt modelId="{AE690A3A-AAA3-4D20-895E-EE99B10FCF1B}">
      <dgm:prSet phldrT="[Text]"/>
      <dgm:spPr>
        <a:solidFill>
          <a:schemeClr val="accent1"/>
        </a:solidFill>
      </dgm:spPr>
      <dgm:t>
        <a:bodyPr/>
        <a:lstStyle/>
        <a:p>
          <a:r>
            <a:rPr lang="en-US"/>
            <a:t>Data Acquisition</a:t>
          </a:r>
        </a:p>
      </dgm:t>
    </dgm:pt>
    <dgm:pt modelId="{4B9F1D01-64E4-498F-8FE3-5EA7C6C563A7}" type="parTrans" cxnId="{13854D62-523B-41FA-98C9-29EEC3E30E2C}">
      <dgm:prSet/>
      <dgm:spPr/>
      <dgm:t>
        <a:bodyPr/>
        <a:lstStyle/>
        <a:p>
          <a:endParaRPr lang="en-US"/>
        </a:p>
      </dgm:t>
    </dgm:pt>
    <dgm:pt modelId="{AE908507-162C-496A-A6CC-3734E3384EAA}" type="sibTrans" cxnId="{13854D62-523B-41FA-98C9-29EEC3E30E2C}">
      <dgm:prSet/>
      <dgm:spPr/>
      <dgm:t>
        <a:bodyPr/>
        <a:lstStyle/>
        <a:p>
          <a:endParaRPr lang="en-US"/>
        </a:p>
      </dgm:t>
    </dgm:pt>
    <dgm:pt modelId="{29DEC9E4-61D0-441A-85C8-C4720F981ED8}">
      <dgm:prSet phldrT="[Text]"/>
      <dgm:spPr>
        <a:solidFill>
          <a:schemeClr val="accent1"/>
        </a:solidFill>
      </dgm:spPr>
      <dgm:t>
        <a:bodyPr/>
        <a:lstStyle/>
        <a:p>
          <a:r>
            <a:rPr lang="en-US"/>
            <a:t>Data Preprocessing &amp; EDA</a:t>
          </a:r>
        </a:p>
      </dgm:t>
    </dgm:pt>
    <dgm:pt modelId="{615047A9-9019-488A-945A-BE7A2F7DAED0}" type="parTrans" cxnId="{4044666F-C519-4250-8DD3-B99DE2024360}">
      <dgm:prSet/>
      <dgm:spPr/>
      <dgm:t>
        <a:bodyPr/>
        <a:lstStyle/>
        <a:p>
          <a:endParaRPr lang="en-US"/>
        </a:p>
      </dgm:t>
    </dgm:pt>
    <dgm:pt modelId="{000DF219-8964-4220-9959-EAB8D2C9AC42}" type="sibTrans" cxnId="{4044666F-C519-4250-8DD3-B99DE2024360}">
      <dgm:prSet/>
      <dgm:spPr/>
      <dgm:t>
        <a:bodyPr/>
        <a:lstStyle/>
        <a:p>
          <a:endParaRPr lang="en-US"/>
        </a:p>
      </dgm:t>
    </dgm:pt>
    <dgm:pt modelId="{3A8847A4-2B8C-430F-9AC9-4297FB9FEB45}">
      <dgm:prSet phldrT="[Text]"/>
      <dgm:spPr>
        <a:solidFill>
          <a:schemeClr val="accent1"/>
        </a:solidFill>
      </dgm:spPr>
      <dgm:t>
        <a:bodyPr/>
        <a:lstStyle/>
        <a:p>
          <a:r>
            <a:rPr lang="en-US"/>
            <a:t>Model Development</a:t>
          </a:r>
        </a:p>
      </dgm:t>
    </dgm:pt>
    <dgm:pt modelId="{F70EF52F-A11B-49F5-8E08-E9D78748E58A}" type="parTrans" cxnId="{1EE846B9-7937-4E16-824A-7879784A6B69}">
      <dgm:prSet/>
      <dgm:spPr/>
      <dgm:t>
        <a:bodyPr/>
        <a:lstStyle/>
        <a:p>
          <a:endParaRPr lang="en-US"/>
        </a:p>
      </dgm:t>
    </dgm:pt>
    <dgm:pt modelId="{719AC831-8660-4352-9C63-8484DFC34CB8}" type="sibTrans" cxnId="{1EE846B9-7937-4E16-824A-7879784A6B69}">
      <dgm:prSet/>
      <dgm:spPr/>
      <dgm:t>
        <a:bodyPr/>
        <a:lstStyle/>
        <a:p>
          <a:endParaRPr lang="en-US"/>
        </a:p>
      </dgm:t>
    </dgm:pt>
    <dgm:pt modelId="{7DE1810F-C102-4716-9FCF-3EB3C320E32C}">
      <dgm:prSet phldrT="[Text]"/>
      <dgm:spPr>
        <a:solidFill>
          <a:schemeClr val="accent1"/>
        </a:solidFill>
        <a:ln>
          <a:solidFill>
            <a:schemeClr val="accent2"/>
          </a:solidFill>
        </a:ln>
      </dgm:spPr>
      <dgm:t>
        <a:bodyPr/>
        <a:lstStyle/>
        <a:p>
          <a:r>
            <a:rPr lang="en-US"/>
            <a:t>Model Validation</a:t>
          </a:r>
        </a:p>
      </dgm:t>
    </dgm:pt>
    <dgm:pt modelId="{A39A2F92-838E-48E4-B0BC-56EBB16DC495}" type="parTrans" cxnId="{350E1904-25C5-4DE3-B918-6B7CFFA158BF}">
      <dgm:prSet/>
      <dgm:spPr/>
      <dgm:t>
        <a:bodyPr/>
        <a:lstStyle/>
        <a:p>
          <a:endParaRPr lang="en-US"/>
        </a:p>
      </dgm:t>
    </dgm:pt>
    <dgm:pt modelId="{977D2D6D-7507-4819-B9D6-57F3A311969C}" type="sibTrans" cxnId="{350E1904-25C5-4DE3-B918-6B7CFFA158BF}">
      <dgm:prSet/>
      <dgm:spPr/>
      <dgm:t>
        <a:bodyPr/>
        <a:lstStyle/>
        <a:p>
          <a:endParaRPr lang="en-US"/>
        </a:p>
      </dgm:t>
    </dgm:pt>
    <dgm:pt modelId="{3520431F-4B98-42E1-B692-8C38441CF2AE}">
      <dgm:prSet phldrT="[Text]"/>
      <dgm:spPr>
        <a:solidFill>
          <a:schemeClr val="accent3"/>
        </a:solidFill>
      </dgm:spPr>
      <dgm:t>
        <a:bodyPr/>
        <a:lstStyle/>
        <a:p>
          <a:r>
            <a:rPr lang="en-US"/>
            <a:t>Model Deployment</a:t>
          </a:r>
        </a:p>
      </dgm:t>
    </dgm:pt>
    <dgm:pt modelId="{BAE47873-ED6D-472C-9391-A05196289030}" type="parTrans" cxnId="{8108F545-1137-490E-BD2D-C8275FD3D86C}">
      <dgm:prSet/>
      <dgm:spPr/>
      <dgm:t>
        <a:bodyPr/>
        <a:lstStyle/>
        <a:p>
          <a:endParaRPr lang="en-US"/>
        </a:p>
      </dgm:t>
    </dgm:pt>
    <dgm:pt modelId="{BF9F06B5-97A9-436A-9CF1-E45589B0288C}" type="sibTrans" cxnId="{8108F545-1137-490E-BD2D-C8275FD3D86C}">
      <dgm:prSet/>
      <dgm:spPr/>
      <dgm:t>
        <a:bodyPr/>
        <a:lstStyle/>
        <a:p>
          <a:endParaRPr lang="en-US"/>
        </a:p>
      </dgm:t>
    </dgm:pt>
    <dgm:pt modelId="{907B613C-2093-4B19-93D1-BE59E20993BE}" type="pres">
      <dgm:prSet presAssocID="{442F5A15-95DC-4511-AEF0-4861D84726E9}" presName="Name0" presStyleCnt="0">
        <dgm:presLayoutVars>
          <dgm:dir/>
          <dgm:resizeHandles val="exact"/>
        </dgm:presLayoutVars>
      </dgm:prSet>
      <dgm:spPr/>
    </dgm:pt>
    <dgm:pt modelId="{2F794417-64E3-42BC-A316-905C4E0A52B0}" type="pres">
      <dgm:prSet presAssocID="{442F5A15-95DC-4511-AEF0-4861D84726E9}" presName="cycle" presStyleCnt="0"/>
      <dgm:spPr/>
    </dgm:pt>
    <dgm:pt modelId="{6D242558-BAD7-4AFD-9EBE-34B892F0F928}" type="pres">
      <dgm:prSet presAssocID="{CC47D1F5-9064-4E52-95E4-0241BDAB4AB8}" presName="nodeFirstNode" presStyleLbl="node1" presStyleIdx="0" presStyleCnt="6">
        <dgm:presLayoutVars>
          <dgm:bulletEnabled val="1"/>
        </dgm:presLayoutVars>
      </dgm:prSet>
      <dgm:spPr/>
    </dgm:pt>
    <dgm:pt modelId="{656ADCC4-8E71-4EB9-893C-7A16EFE4A85B}" type="pres">
      <dgm:prSet presAssocID="{52CF3FDB-A94D-4A9D-B885-EC0285BB2D18}" presName="sibTransFirstNode" presStyleLbl="bgShp" presStyleIdx="0" presStyleCnt="1"/>
      <dgm:spPr/>
    </dgm:pt>
    <dgm:pt modelId="{7979FD72-B843-4181-B680-11A6645501BC}" type="pres">
      <dgm:prSet presAssocID="{AE690A3A-AAA3-4D20-895E-EE99B10FCF1B}" presName="nodeFollowingNodes" presStyleLbl="node1" presStyleIdx="1" presStyleCnt="6" custRadScaleRad="101179" custRadScaleInc="12879">
        <dgm:presLayoutVars>
          <dgm:bulletEnabled val="1"/>
        </dgm:presLayoutVars>
      </dgm:prSet>
      <dgm:spPr/>
    </dgm:pt>
    <dgm:pt modelId="{5A9BBE15-2258-4D5E-ABDE-A3AE1593CCC6}" type="pres">
      <dgm:prSet presAssocID="{29DEC9E4-61D0-441A-85C8-C4720F981ED8}" presName="nodeFollowingNodes" presStyleLbl="node1" presStyleIdx="2" presStyleCnt="6" custRadScaleRad="108772" custRadScaleInc="-25468">
        <dgm:presLayoutVars>
          <dgm:bulletEnabled val="1"/>
        </dgm:presLayoutVars>
      </dgm:prSet>
      <dgm:spPr/>
    </dgm:pt>
    <dgm:pt modelId="{18265197-1415-4EE4-AE6C-41DA6EE37394}" type="pres">
      <dgm:prSet presAssocID="{3A8847A4-2B8C-430F-9AC9-4297FB9FEB45}" presName="nodeFollowingNodes" presStyleLbl="node1" presStyleIdx="3" presStyleCnt="6" custRadScaleRad="101783" custRadScaleInc="0">
        <dgm:presLayoutVars>
          <dgm:bulletEnabled val="1"/>
        </dgm:presLayoutVars>
      </dgm:prSet>
      <dgm:spPr/>
    </dgm:pt>
    <dgm:pt modelId="{012794F0-CD23-4130-AEB5-B165E719B66D}" type="pres">
      <dgm:prSet presAssocID="{7DE1810F-C102-4716-9FCF-3EB3C320E32C}" presName="nodeFollowingNodes" presStyleLbl="node1" presStyleIdx="4" presStyleCnt="6" custRadScaleRad="105142" custRadScaleInc="15182">
        <dgm:presLayoutVars>
          <dgm:bulletEnabled val="1"/>
        </dgm:presLayoutVars>
      </dgm:prSet>
      <dgm:spPr/>
    </dgm:pt>
    <dgm:pt modelId="{C9ACB750-5425-4CE0-A8C8-2E12B7ABC2C5}" type="pres">
      <dgm:prSet presAssocID="{3520431F-4B98-42E1-B692-8C38441CF2AE}" presName="nodeFollowingNodes" presStyleLbl="node1" presStyleIdx="5" presStyleCnt="6" custRadScaleRad="95157" custRadScaleInc="-9700">
        <dgm:presLayoutVars>
          <dgm:bulletEnabled val="1"/>
        </dgm:presLayoutVars>
      </dgm:prSet>
      <dgm:spPr/>
    </dgm:pt>
  </dgm:ptLst>
  <dgm:cxnLst>
    <dgm:cxn modelId="{350E1904-25C5-4DE3-B918-6B7CFFA158BF}" srcId="{442F5A15-95DC-4511-AEF0-4861D84726E9}" destId="{7DE1810F-C102-4716-9FCF-3EB3C320E32C}" srcOrd="4" destOrd="0" parTransId="{A39A2F92-838E-48E4-B0BC-56EBB16DC495}" sibTransId="{977D2D6D-7507-4819-B9D6-57F3A311969C}"/>
    <dgm:cxn modelId="{0EB30C10-82EA-4B4B-951E-B36004EE1C3D}" type="presOf" srcId="{CC47D1F5-9064-4E52-95E4-0241BDAB4AB8}" destId="{6D242558-BAD7-4AFD-9EBE-34B892F0F928}" srcOrd="0" destOrd="0" presId="urn:microsoft.com/office/officeart/2005/8/layout/cycle3"/>
    <dgm:cxn modelId="{84488D11-1C86-49B4-9EC9-151F749074C9}" type="presOf" srcId="{29DEC9E4-61D0-441A-85C8-C4720F981ED8}" destId="{5A9BBE15-2258-4D5E-ABDE-A3AE1593CCC6}" srcOrd="0" destOrd="0" presId="urn:microsoft.com/office/officeart/2005/8/layout/cycle3"/>
    <dgm:cxn modelId="{5056933B-5022-4612-B29C-D299F78338C6}" type="presOf" srcId="{3A8847A4-2B8C-430F-9AC9-4297FB9FEB45}" destId="{18265197-1415-4EE4-AE6C-41DA6EE37394}" srcOrd="0" destOrd="0" presId="urn:microsoft.com/office/officeart/2005/8/layout/cycle3"/>
    <dgm:cxn modelId="{91B05460-65BB-4E56-94B4-E77C2D385F55}" type="presOf" srcId="{AE690A3A-AAA3-4D20-895E-EE99B10FCF1B}" destId="{7979FD72-B843-4181-B680-11A6645501BC}" srcOrd="0" destOrd="0" presId="urn:microsoft.com/office/officeart/2005/8/layout/cycle3"/>
    <dgm:cxn modelId="{13854D62-523B-41FA-98C9-29EEC3E30E2C}" srcId="{442F5A15-95DC-4511-AEF0-4861D84726E9}" destId="{AE690A3A-AAA3-4D20-895E-EE99B10FCF1B}" srcOrd="1" destOrd="0" parTransId="{4B9F1D01-64E4-498F-8FE3-5EA7C6C563A7}" sibTransId="{AE908507-162C-496A-A6CC-3734E3384EAA}"/>
    <dgm:cxn modelId="{8108F545-1137-490E-BD2D-C8275FD3D86C}" srcId="{442F5A15-95DC-4511-AEF0-4861D84726E9}" destId="{3520431F-4B98-42E1-B692-8C38441CF2AE}" srcOrd="5" destOrd="0" parTransId="{BAE47873-ED6D-472C-9391-A05196289030}" sibTransId="{BF9F06B5-97A9-436A-9CF1-E45589B0288C}"/>
    <dgm:cxn modelId="{31E1076F-2C04-40D4-95E8-5C6A07A0C959}" type="presOf" srcId="{3520431F-4B98-42E1-B692-8C38441CF2AE}" destId="{C9ACB750-5425-4CE0-A8C8-2E12B7ABC2C5}" srcOrd="0" destOrd="0" presId="urn:microsoft.com/office/officeart/2005/8/layout/cycle3"/>
    <dgm:cxn modelId="{4044666F-C519-4250-8DD3-B99DE2024360}" srcId="{442F5A15-95DC-4511-AEF0-4861D84726E9}" destId="{29DEC9E4-61D0-441A-85C8-C4720F981ED8}" srcOrd="2" destOrd="0" parTransId="{615047A9-9019-488A-945A-BE7A2F7DAED0}" sibTransId="{000DF219-8964-4220-9959-EAB8D2C9AC42}"/>
    <dgm:cxn modelId="{E5A8C08E-0615-4119-92AE-F4F90CE962FD}" type="presOf" srcId="{442F5A15-95DC-4511-AEF0-4861D84726E9}" destId="{907B613C-2093-4B19-93D1-BE59E20993BE}" srcOrd="0" destOrd="0" presId="urn:microsoft.com/office/officeart/2005/8/layout/cycle3"/>
    <dgm:cxn modelId="{A78ABAB3-5AF7-4A02-9DC8-83C419A2B7B1}" type="presOf" srcId="{7DE1810F-C102-4716-9FCF-3EB3C320E32C}" destId="{012794F0-CD23-4130-AEB5-B165E719B66D}" srcOrd="0" destOrd="0" presId="urn:microsoft.com/office/officeart/2005/8/layout/cycle3"/>
    <dgm:cxn modelId="{1EE846B9-7937-4E16-824A-7879784A6B69}" srcId="{442F5A15-95DC-4511-AEF0-4861D84726E9}" destId="{3A8847A4-2B8C-430F-9AC9-4297FB9FEB45}" srcOrd="3" destOrd="0" parTransId="{F70EF52F-A11B-49F5-8E08-E9D78748E58A}" sibTransId="{719AC831-8660-4352-9C63-8484DFC34CB8}"/>
    <dgm:cxn modelId="{6FF9C7BE-B168-4133-9A7B-8DB10FC2F449}" srcId="{442F5A15-95DC-4511-AEF0-4861D84726E9}" destId="{CC47D1F5-9064-4E52-95E4-0241BDAB4AB8}" srcOrd="0" destOrd="0" parTransId="{CDB8CD85-A8B4-430F-8214-20740A074A90}" sibTransId="{52CF3FDB-A94D-4A9D-B885-EC0285BB2D18}"/>
    <dgm:cxn modelId="{F0FAE4E7-ABC6-490A-B059-45836C3C9685}" type="presOf" srcId="{52CF3FDB-A94D-4A9D-B885-EC0285BB2D18}" destId="{656ADCC4-8E71-4EB9-893C-7A16EFE4A85B}" srcOrd="0" destOrd="0" presId="urn:microsoft.com/office/officeart/2005/8/layout/cycle3"/>
    <dgm:cxn modelId="{B55FA62F-7E60-4D93-B28B-DACF864A9D9E}" type="presParOf" srcId="{907B613C-2093-4B19-93D1-BE59E20993BE}" destId="{2F794417-64E3-42BC-A316-905C4E0A52B0}" srcOrd="0" destOrd="0" presId="urn:microsoft.com/office/officeart/2005/8/layout/cycle3"/>
    <dgm:cxn modelId="{81C5630B-9C45-4E93-8CFC-CB38AC3DF0CF}" type="presParOf" srcId="{2F794417-64E3-42BC-A316-905C4E0A52B0}" destId="{6D242558-BAD7-4AFD-9EBE-34B892F0F928}" srcOrd="0" destOrd="0" presId="urn:microsoft.com/office/officeart/2005/8/layout/cycle3"/>
    <dgm:cxn modelId="{70EA93E1-2AB2-462D-8613-101C2EEA6089}" type="presParOf" srcId="{2F794417-64E3-42BC-A316-905C4E0A52B0}" destId="{656ADCC4-8E71-4EB9-893C-7A16EFE4A85B}" srcOrd="1" destOrd="0" presId="urn:microsoft.com/office/officeart/2005/8/layout/cycle3"/>
    <dgm:cxn modelId="{B254CEF1-C170-443D-A817-A33A2E2157C9}" type="presParOf" srcId="{2F794417-64E3-42BC-A316-905C4E0A52B0}" destId="{7979FD72-B843-4181-B680-11A6645501BC}" srcOrd="2" destOrd="0" presId="urn:microsoft.com/office/officeart/2005/8/layout/cycle3"/>
    <dgm:cxn modelId="{16A399F7-BC93-4BD3-A460-024E77D33EDD}" type="presParOf" srcId="{2F794417-64E3-42BC-A316-905C4E0A52B0}" destId="{5A9BBE15-2258-4D5E-ABDE-A3AE1593CCC6}" srcOrd="3" destOrd="0" presId="urn:microsoft.com/office/officeart/2005/8/layout/cycle3"/>
    <dgm:cxn modelId="{149390C9-3B42-42D7-9718-CEB71E22BE3F}" type="presParOf" srcId="{2F794417-64E3-42BC-A316-905C4E0A52B0}" destId="{18265197-1415-4EE4-AE6C-41DA6EE37394}" srcOrd="4" destOrd="0" presId="urn:microsoft.com/office/officeart/2005/8/layout/cycle3"/>
    <dgm:cxn modelId="{25576DE0-3DC6-4077-BD81-D80B6EB14BAE}" type="presParOf" srcId="{2F794417-64E3-42BC-A316-905C4E0A52B0}" destId="{012794F0-CD23-4130-AEB5-B165E719B66D}" srcOrd="5" destOrd="0" presId="urn:microsoft.com/office/officeart/2005/8/layout/cycle3"/>
    <dgm:cxn modelId="{41B37475-DC66-4FB3-AEA3-2E00A8E8E0DD}" type="presParOf" srcId="{2F794417-64E3-42BC-A316-905C4E0A52B0}" destId="{C9ACB750-5425-4CE0-A8C8-2E12B7ABC2C5}" srcOrd="6"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478A069-6070-4796-ACA9-09AD84B32293}" type="doc">
      <dgm:prSet loTypeId="urn:microsoft.com/office/officeart/2005/8/layout/venn1" loCatId="relationship" qsTypeId="urn:microsoft.com/office/officeart/2005/8/quickstyle/simple1" qsCatId="simple" csTypeId="urn:microsoft.com/office/officeart/2005/8/colors/accent1_2" csCatId="accent1" phldr="1"/>
      <dgm:spPr/>
    </dgm:pt>
    <dgm:pt modelId="{04160971-9DBC-4D34-B109-99C39BC520BA}">
      <dgm:prSet phldrT="[Text]" custT="1"/>
      <dgm:spPr>
        <a:solidFill>
          <a:schemeClr val="accent2"/>
        </a:solidFill>
      </dgm:spPr>
      <dgm:t>
        <a:bodyPr/>
        <a:lstStyle/>
        <a:p>
          <a:r>
            <a:rPr lang="en-US" sz="1200"/>
            <a:t>71  </a:t>
          </a:r>
        </a:p>
      </dgm:t>
    </dgm:pt>
    <dgm:pt modelId="{EF8C3468-A470-4B6C-B670-CA1504EE8B2B}" type="parTrans" cxnId="{18DBFF61-A04D-42EE-9AF6-07A4AEEA3E29}">
      <dgm:prSet/>
      <dgm:spPr/>
      <dgm:t>
        <a:bodyPr/>
        <a:lstStyle/>
        <a:p>
          <a:endParaRPr lang="en-US"/>
        </a:p>
      </dgm:t>
    </dgm:pt>
    <dgm:pt modelId="{98AF0795-58F5-4D88-8B4F-6EAE9CFDE167}" type="sibTrans" cxnId="{18DBFF61-A04D-42EE-9AF6-07A4AEEA3E29}">
      <dgm:prSet/>
      <dgm:spPr/>
      <dgm:t>
        <a:bodyPr/>
        <a:lstStyle/>
        <a:p>
          <a:endParaRPr lang="en-US"/>
        </a:p>
      </dgm:t>
    </dgm:pt>
    <dgm:pt modelId="{E8C869B0-AAD0-46FB-8B6F-EEB72430BD6F}">
      <dgm:prSet phldrT="[Text]" custT="1"/>
      <dgm:spPr>
        <a:solidFill>
          <a:schemeClr val="accent3">
            <a:alpha val="50000"/>
          </a:schemeClr>
        </a:solidFill>
        <a:ln>
          <a:noFill/>
        </a:ln>
      </dgm:spPr>
      <dgm:t>
        <a:bodyPr/>
        <a:lstStyle/>
        <a:p>
          <a:r>
            <a:rPr lang="en-US" sz="1200"/>
            <a:t>1557</a:t>
          </a:r>
        </a:p>
      </dgm:t>
    </dgm:pt>
    <dgm:pt modelId="{956DC012-240D-468F-A306-992D3E30A338}" type="parTrans" cxnId="{CD75EE10-D178-465A-8F4C-FC9625FCAB6D}">
      <dgm:prSet/>
      <dgm:spPr/>
      <dgm:t>
        <a:bodyPr/>
        <a:lstStyle/>
        <a:p>
          <a:endParaRPr lang="en-US"/>
        </a:p>
      </dgm:t>
    </dgm:pt>
    <dgm:pt modelId="{4C2DE24D-BE22-4C1B-A20F-4FE1F4E333FD}" type="sibTrans" cxnId="{CD75EE10-D178-465A-8F4C-FC9625FCAB6D}">
      <dgm:prSet/>
      <dgm:spPr/>
      <dgm:t>
        <a:bodyPr/>
        <a:lstStyle/>
        <a:p>
          <a:endParaRPr lang="en-US"/>
        </a:p>
      </dgm:t>
    </dgm:pt>
    <dgm:pt modelId="{C1E98135-2D9C-49F0-B874-665687DB0573}" type="pres">
      <dgm:prSet presAssocID="{2478A069-6070-4796-ACA9-09AD84B32293}" presName="compositeShape" presStyleCnt="0">
        <dgm:presLayoutVars>
          <dgm:chMax val="7"/>
          <dgm:dir/>
          <dgm:resizeHandles val="exact"/>
        </dgm:presLayoutVars>
      </dgm:prSet>
      <dgm:spPr/>
    </dgm:pt>
    <dgm:pt modelId="{07888458-3D7C-4AE6-8ED1-0D0FC4654C86}" type="pres">
      <dgm:prSet presAssocID="{04160971-9DBC-4D34-B109-99C39BC520BA}" presName="circ1" presStyleLbl="vennNode1" presStyleIdx="0" presStyleCnt="2" custAng="0" custScaleX="68237" custScaleY="63517" custLinFactNeighborX="19404"/>
      <dgm:spPr/>
    </dgm:pt>
    <dgm:pt modelId="{1BBB9829-B789-4CEE-B6D8-9EBA29A1BC8B}" type="pres">
      <dgm:prSet presAssocID="{04160971-9DBC-4D34-B109-99C39BC520BA}" presName="circ1Tx" presStyleLbl="revTx" presStyleIdx="0" presStyleCnt="0">
        <dgm:presLayoutVars>
          <dgm:chMax val="0"/>
          <dgm:chPref val="0"/>
          <dgm:bulletEnabled val="1"/>
        </dgm:presLayoutVars>
      </dgm:prSet>
      <dgm:spPr/>
    </dgm:pt>
    <dgm:pt modelId="{61D19AA9-4288-482D-A635-CF4F5B0E117B}" type="pres">
      <dgm:prSet presAssocID="{E8C869B0-AAD0-46FB-8B6F-EEB72430BD6F}" presName="circ2" presStyleLbl="vennNode1" presStyleIdx="1" presStyleCnt="2"/>
      <dgm:spPr/>
    </dgm:pt>
    <dgm:pt modelId="{31D19ECD-C728-4C45-947E-95C822DF687B}" type="pres">
      <dgm:prSet presAssocID="{E8C869B0-AAD0-46FB-8B6F-EEB72430BD6F}" presName="circ2Tx" presStyleLbl="revTx" presStyleIdx="0" presStyleCnt="0">
        <dgm:presLayoutVars>
          <dgm:chMax val="0"/>
          <dgm:chPref val="0"/>
          <dgm:bulletEnabled val="1"/>
        </dgm:presLayoutVars>
      </dgm:prSet>
      <dgm:spPr/>
    </dgm:pt>
  </dgm:ptLst>
  <dgm:cxnLst>
    <dgm:cxn modelId="{E0D5D801-379D-41C6-93CB-7F8C6C0711E0}" type="presOf" srcId="{E8C869B0-AAD0-46FB-8B6F-EEB72430BD6F}" destId="{61D19AA9-4288-482D-A635-CF4F5B0E117B}" srcOrd="0" destOrd="0" presId="urn:microsoft.com/office/officeart/2005/8/layout/venn1"/>
    <dgm:cxn modelId="{3047DC0D-917A-446B-8208-2CAA703B77F1}" type="presOf" srcId="{E8C869B0-AAD0-46FB-8B6F-EEB72430BD6F}" destId="{31D19ECD-C728-4C45-947E-95C822DF687B}" srcOrd="1" destOrd="0" presId="urn:microsoft.com/office/officeart/2005/8/layout/venn1"/>
    <dgm:cxn modelId="{CD75EE10-D178-465A-8F4C-FC9625FCAB6D}" srcId="{2478A069-6070-4796-ACA9-09AD84B32293}" destId="{E8C869B0-AAD0-46FB-8B6F-EEB72430BD6F}" srcOrd="1" destOrd="0" parTransId="{956DC012-240D-468F-A306-992D3E30A338}" sibTransId="{4C2DE24D-BE22-4C1B-A20F-4FE1F4E333FD}"/>
    <dgm:cxn modelId="{18DBFF61-A04D-42EE-9AF6-07A4AEEA3E29}" srcId="{2478A069-6070-4796-ACA9-09AD84B32293}" destId="{04160971-9DBC-4D34-B109-99C39BC520BA}" srcOrd="0" destOrd="0" parTransId="{EF8C3468-A470-4B6C-B670-CA1504EE8B2B}" sibTransId="{98AF0795-58F5-4D88-8B4F-6EAE9CFDE167}"/>
    <dgm:cxn modelId="{DDCDAC52-DBF2-48B9-8A4E-9301D5A7A4AC}" type="presOf" srcId="{04160971-9DBC-4D34-B109-99C39BC520BA}" destId="{07888458-3D7C-4AE6-8ED1-0D0FC4654C86}" srcOrd="0" destOrd="0" presId="urn:microsoft.com/office/officeart/2005/8/layout/venn1"/>
    <dgm:cxn modelId="{D6E79679-5750-4953-B38B-9380791B3E05}" type="presOf" srcId="{04160971-9DBC-4D34-B109-99C39BC520BA}" destId="{1BBB9829-B789-4CEE-B6D8-9EBA29A1BC8B}" srcOrd="1" destOrd="0" presId="urn:microsoft.com/office/officeart/2005/8/layout/venn1"/>
    <dgm:cxn modelId="{F682BF8E-3F47-4C6D-9F57-F62733CB6ABA}" type="presOf" srcId="{2478A069-6070-4796-ACA9-09AD84B32293}" destId="{C1E98135-2D9C-49F0-B874-665687DB0573}" srcOrd="0" destOrd="0" presId="urn:microsoft.com/office/officeart/2005/8/layout/venn1"/>
    <dgm:cxn modelId="{4B499309-C75F-417F-9305-12C741C752E7}" type="presParOf" srcId="{C1E98135-2D9C-49F0-B874-665687DB0573}" destId="{07888458-3D7C-4AE6-8ED1-0D0FC4654C86}" srcOrd="0" destOrd="0" presId="urn:microsoft.com/office/officeart/2005/8/layout/venn1"/>
    <dgm:cxn modelId="{41368F6E-F062-46A2-85BB-B94D72482D16}" type="presParOf" srcId="{C1E98135-2D9C-49F0-B874-665687DB0573}" destId="{1BBB9829-B789-4CEE-B6D8-9EBA29A1BC8B}" srcOrd="1" destOrd="0" presId="urn:microsoft.com/office/officeart/2005/8/layout/venn1"/>
    <dgm:cxn modelId="{6CF57173-5C4A-428B-B782-96CC74B2F0D7}" type="presParOf" srcId="{C1E98135-2D9C-49F0-B874-665687DB0573}" destId="{61D19AA9-4288-482D-A635-CF4F5B0E117B}" srcOrd="2" destOrd="0" presId="urn:microsoft.com/office/officeart/2005/8/layout/venn1"/>
    <dgm:cxn modelId="{C90ECF52-7080-43F1-9C10-9AE2A179A5E1}" type="presParOf" srcId="{C1E98135-2D9C-49F0-B874-665687DB0573}" destId="{31D19ECD-C728-4C45-947E-95C822DF687B}"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78A069-6070-4796-ACA9-09AD84B32293}" type="doc">
      <dgm:prSet loTypeId="urn:microsoft.com/office/officeart/2005/8/layout/venn1" loCatId="relationship" qsTypeId="urn:microsoft.com/office/officeart/2005/8/quickstyle/simple1" qsCatId="simple" csTypeId="urn:microsoft.com/office/officeart/2005/8/colors/accent1_2" csCatId="accent1" phldr="1"/>
      <dgm:spPr/>
    </dgm:pt>
    <dgm:pt modelId="{04160971-9DBC-4D34-B109-99C39BC520BA}">
      <dgm:prSet phldrT="[Text]" phldr="0" custT="1"/>
      <dgm:spPr>
        <a:solidFill>
          <a:schemeClr val="accent2"/>
        </a:solidFill>
      </dgm:spPr>
      <dgm:t>
        <a:bodyPr/>
        <a:lstStyle/>
        <a:p>
          <a:r>
            <a:rPr lang="en-US" sz="1200">
              <a:latin typeface="Montserrat SemiBold"/>
            </a:rPr>
            <a:t>351</a:t>
          </a:r>
          <a:endParaRPr lang="en-US" sz="1200"/>
        </a:p>
      </dgm:t>
    </dgm:pt>
    <dgm:pt modelId="{EF8C3468-A470-4B6C-B670-CA1504EE8B2B}" type="parTrans" cxnId="{18DBFF61-A04D-42EE-9AF6-07A4AEEA3E29}">
      <dgm:prSet/>
      <dgm:spPr/>
      <dgm:t>
        <a:bodyPr/>
        <a:lstStyle/>
        <a:p>
          <a:endParaRPr lang="en-US"/>
        </a:p>
      </dgm:t>
    </dgm:pt>
    <dgm:pt modelId="{98AF0795-58F5-4D88-8B4F-6EAE9CFDE167}" type="sibTrans" cxnId="{18DBFF61-A04D-42EE-9AF6-07A4AEEA3E29}">
      <dgm:prSet/>
      <dgm:spPr/>
      <dgm:t>
        <a:bodyPr/>
        <a:lstStyle/>
        <a:p>
          <a:endParaRPr lang="en-US"/>
        </a:p>
      </dgm:t>
    </dgm:pt>
    <dgm:pt modelId="{E8C869B0-AAD0-46FB-8B6F-EEB72430BD6F}">
      <dgm:prSet phldrT="[Text]" custT="1"/>
      <dgm:spPr>
        <a:solidFill>
          <a:schemeClr val="accent3">
            <a:alpha val="50000"/>
          </a:schemeClr>
        </a:solidFill>
        <a:ln>
          <a:noFill/>
        </a:ln>
      </dgm:spPr>
      <dgm:t>
        <a:bodyPr/>
        <a:lstStyle/>
        <a:p>
          <a:r>
            <a:rPr lang="en-US" sz="1200">
              <a:latin typeface="Montserrat SemiBold"/>
            </a:rPr>
            <a:t>1145</a:t>
          </a:r>
          <a:endParaRPr lang="en-US" sz="1200"/>
        </a:p>
      </dgm:t>
    </dgm:pt>
    <dgm:pt modelId="{956DC012-240D-468F-A306-992D3E30A338}" type="parTrans" cxnId="{CD75EE10-D178-465A-8F4C-FC9625FCAB6D}">
      <dgm:prSet/>
      <dgm:spPr/>
      <dgm:t>
        <a:bodyPr/>
        <a:lstStyle/>
        <a:p>
          <a:endParaRPr lang="en-US"/>
        </a:p>
      </dgm:t>
    </dgm:pt>
    <dgm:pt modelId="{4C2DE24D-BE22-4C1B-A20F-4FE1F4E333FD}" type="sibTrans" cxnId="{CD75EE10-D178-465A-8F4C-FC9625FCAB6D}">
      <dgm:prSet/>
      <dgm:spPr/>
      <dgm:t>
        <a:bodyPr/>
        <a:lstStyle/>
        <a:p>
          <a:endParaRPr lang="en-US"/>
        </a:p>
      </dgm:t>
    </dgm:pt>
    <dgm:pt modelId="{C1E98135-2D9C-49F0-B874-665687DB0573}" type="pres">
      <dgm:prSet presAssocID="{2478A069-6070-4796-ACA9-09AD84B32293}" presName="compositeShape" presStyleCnt="0">
        <dgm:presLayoutVars>
          <dgm:chMax val="7"/>
          <dgm:dir/>
          <dgm:resizeHandles val="exact"/>
        </dgm:presLayoutVars>
      </dgm:prSet>
      <dgm:spPr/>
    </dgm:pt>
    <dgm:pt modelId="{07888458-3D7C-4AE6-8ED1-0D0FC4654C86}" type="pres">
      <dgm:prSet presAssocID="{04160971-9DBC-4D34-B109-99C39BC520BA}" presName="circ1" presStyleLbl="vennNode1" presStyleIdx="0" presStyleCnt="2" custAng="0" custScaleX="68237" custScaleY="63517" custLinFactNeighborX="19404"/>
      <dgm:spPr/>
    </dgm:pt>
    <dgm:pt modelId="{1BBB9829-B789-4CEE-B6D8-9EBA29A1BC8B}" type="pres">
      <dgm:prSet presAssocID="{04160971-9DBC-4D34-B109-99C39BC520BA}" presName="circ1Tx" presStyleLbl="revTx" presStyleIdx="0" presStyleCnt="0">
        <dgm:presLayoutVars>
          <dgm:chMax val="0"/>
          <dgm:chPref val="0"/>
          <dgm:bulletEnabled val="1"/>
        </dgm:presLayoutVars>
      </dgm:prSet>
      <dgm:spPr/>
    </dgm:pt>
    <dgm:pt modelId="{61D19AA9-4288-482D-A635-CF4F5B0E117B}" type="pres">
      <dgm:prSet presAssocID="{E8C869B0-AAD0-46FB-8B6F-EEB72430BD6F}" presName="circ2" presStyleLbl="vennNode1" presStyleIdx="1" presStyleCnt="2"/>
      <dgm:spPr/>
    </dgm:pt>
    <dgm:pt modelId="{31D19ECD-C728-4C45-947E-95C822DF687B}" type="pres">
      <dgm:prSet presAssocID="{E8C869B0-AAD0-46FB-8B6F-EEB72430BD6F}" presName="circ2Tx" presStyleLbl="revTx" presStyleIdx="0" presStyleCnt="0">
        <dgm:presLayoutVars>
          <dgm:chMax val="0"/>
          <dgm:chPref val="0"/>
          <dgm:bulletEnabled val="1"/>
        </dgm:presLayoutVars>
      </dgm:prSet>
      <dgm:spPr/>
    </dgm:pt>
  </dgm:ptLst>
  <dgm:cxnLst>
    <dgm:cxn modelId="{E0D5D801-379D-41C6-93CB-7F8C6C0711E0}" type="presOf" srcId="{E8C869B0-AAD0-46FB-8B6F-EEB72430BD6F}" destId="{61D19AA9-4288-482D-A635-CF4F5B0E117B}" srcOrd="0" destOrd="0" presId="urn:microsoft.com/office/officeart/2005/8/layout/venn1"/>
    <dgm:cxn modelId="{3047DC0D-917A-446B-8208-2CAA703B77F1}" type="presOf" srcId="{E8C869B0-AAD0-46FB-8B6F-EEB72430BD6F}" destId="{31D19ECD-C728-4C45-947E-95C822DF687B}" srcOrd="1" destOrd="0" presId="urn:microsoft.com/office/officeart/2005/8/layout/venn1"/>
    <dgm:cxn modelId="{CD75EE10-D178-465A-8F4C-FC9625FCAB6D}" srcId="{2478A069-6070-4796-ACA9-09AD84B32293}" destId="{E8C869B0-AAD0-46FB-8B6F-EEB72430BD6F}" srcOrd="1" destOrd="0" parTransId="{956DC012-240D-468F-A306-992D3E30A338}" sibTransId="{4C2DE24D-BE22-4C1B-A20F-4FE1F4E333FD}"/>
    <dgm:cxn modelId="{18DBFF61-A04D-42EE-9AF6-07A4AEEA3E29}" srcId="{2478A069-6070-4796-ACA9-09AD84B32293}" destId="{04160971-9DBC-4D34-B109-99C39BC520BA}" srcOrd="0" destOrd="0" parTransId="{EF8C3468-A470-4B6C-B670-CA1504EE8B2B}" sibTransId="{98AF0795-58F5-4D88-8B4F-6EAE9CFDE167}"/>
    <dgm:cxn modelId="{DDCDAC52-DBF2-48B9-8A4E-9301D5A7A4AC}" type="presOf" srcId="{04160971-9DBC-4D34-B109-99C39BC520BA}" destId="{07888458-3D7C-4AE6-8ED1-0D0FC4654C86}" srcOrd="0" destOrd="0" presId="urn:microsoft.com/office/officeart/2005/8/layout/venn1"/>
    <dgm:cxn modelId="{D6E79679-5750-4953-B38B-9380791B3E05}" type="presOf" srcId="{04160971-9DBC-4D34-B109-99C39BC520BA}" destId="{1BBB9829-B789-4CEE-B6D8-9EBA29A1BC8B}" srcOrd="1" destOrd="0" presId="urn:microsoft.com/office/officeart/2005/8/layout/venn1"/>
    <dgm:cxn modelId="{F682BF8E-3F47-4C6D-9F57-F62733CB6ABA}" type="presOf" srcId="{2478A069-6070-4796-ACA9-09AD84B32293}" destId="{C1E98135-2D9C-49F0-B874-665687DB0573}" srcOrd="0" destOrd="0" presId="urn:microsoft.com/office/officeart/2005/8/layout/venn1"/>
    <dgm:cxn modelId="{4B499309-C75F-417F-9305-12C741C752E7}" type="presParOf" srcId="{C1E98135-2D9C-49F0-B874-665687DB0573}" destId="{07888458-3D7C-4AE6-8ED1-0D0FC4654C86}" srcOrd="0" destOrd="0" presId="urn:microsoft.com/office/officeart/2005/8/layout/venn1"/>
    <dgm:cxn modelId="{41368F6E-F062-46A2-85BB-B94D72482D16}" type="presParOf" srcId="{C1E98135-2D9C-49F0-B874-665687DB0573}" destId="{1BBB9829-B789-4CEE-B6D8-9EBA29A1BC8B}" srcOrd="1" destOrd="0" presId="urn:microsoft.com/office/officeart/2005/8/layout/venn1"/>
    <dgm:cxn modelId="{6CF57173-5C4A-428B-B782-96CC74B2F0D7}" type="presParOf" srcId="{C1E98135-2D9C-49F0-B874-665687DB0573}" destId="{61D19AA9-4288-482D-A635-CF4F5B0E117B}" srcOrd="2" destOrd="0" presId="urn:microsoft.com/office/officeart/2005/8/layout/venn1"/>
    <dgm:cxn modelId="{C90ECF52-7080-43F1-9C10-9AE2A179A5E1}" type="presParOf" srcId="{C1E98135-2D9C-49F0-B874-665687DB0573}" destId="{31D19ECD-C728-4C45-947E-95C822DF687B}"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478A069-6070-4796-ACA9-09AD84B32293}" type="doc">
      <dgm:prSet loTypeId="urn:microsoft.com/office/officeart/2005/8/layout/venn1" loCatId="relationship" qsTypeId="urn:microsoft.com/office/officeart/2005/8/quickstyle/simple1" qsCatId="simple" csTypeId="urn:microsoft.com/office/officeart/2005/8/colors/accent1_2" csCatId="accent1" phldr="1"/>
      <dgm:spPr/>
    </dgm:pt>
    <dgm:pt modelId="{04160971-9DBC-4D34-B109-99C39BC520BA}">
      <dgm:prSet phldrT="[Text]" custT="1"/>
      <dgm:spPr>
        <a:solidFill>
          <a:schemeClr val="accent2"/>
        </a:solidFill>
      </dgm:spPr>
      <dgm:t>
        <a:bodyPr/>
        <a:lstStyle/>
        <a:p>
          <a:r>
            <a:rPr lang="en-US" sz="1200"/>
            <a:t>  </a:t>
          </a:r>
        </a:p>
      </dgm:t>
    </dgm:pt>
    <dgm:pt modelId="{EF8C3468-A470-4B6C-B670-CA1504EE8B2B}" type="parTrans" cxnId="{18DBFF61-A04D-42EE-9AF6-07A4AEEA3E29}">
      <dgm:prSet/>
      <dgm:spPr/>
      <dgm:t>
        <a:bodyPr/>
        <a:lstStyle/>
        <a:p>
          <a:endParaRPr lang="en-US"/>
        </a:p>
      </dgm:t>
    </dgm:pt>
    <dgm:pt modelId="{98AF0795-58F5-4D88-8B4F-6EAE9CFDE167}" type="sibTrans" cxnId="{18DBFF61-A04D-42EE-9AF6-07A4AEEA3E29}">
      <dgm:prSet/>
      <dgm:spPr/>
      <dgm:t>
        <a:bodyPr/>
        <a:lstStyle/>
        <a:p>
          <a:endParaRPr lang="en-US"/>
        </a:p>
      </dgm:t>
    </dgm:pt>
    <dgm:pt modelId="{E8C869B0-AAD0-46FB-8B6F-EEB72430BD6F}">
      <dgm:prSet phldrT="[Text]" custT="1"/>
      <dgm:spPr>
        <a:solidFill>
          <a:schemeClr val="accent3">
            <a:alpha val="50000"/>
          </a:schemeClr>
        </a:solidFill>
        <a:ln>
          <a:noFill/>
        </a:ln>
      </dgm:spPr>
      <dgm:t>
        <a:bodyPr/>
        <a:lstStyle/>
        <a:p>
          <a:endParaRPr lang="en-US" sz="1200"/>
        </a:p>
      </dgm:t>
    </dgm:pt>
    <dgm:pt modelId="{956DC012-240D-468F-A306-992D3E30A338}" type="parTrans" cxnId="{CD75EE10-D178-465A-8F4C-FC9625FCAB6D}">
      <dgm:prSet/>
      <dgm:spPr/>
      <dgm:t>
        <a:bodyPr/>
        <a:lstStyle/>
        <a:p>
          <a:endParaRPr lang="en-US"/>
        </a:p>
      </dgm:t>
    </dgm:pt>
    <dgm:pt modelId="{4C2DE24D-BE22-4C1B-A20F-4FE1F4E333FD}" type="sibTrans" cxnId="{CD75EE10-D178-465A-8F4C-FC9625FCAB6D}">
      <dgm:prSet/>
      <dgm:spPr/>
      <dgm:t>
        <a:bodyPr/>
        <a:lstStyle/>
        <a:p>
          <a:endParaRPr lang="en-US"/>
        </a:p>
      </dgm:t>
    </dgm:pt>
    <dgm:pt modelId="{C1E98135-2D9C-49F0-B874-665687DB0573}" type="pres">
      <dgm:prSet presAssocID="{2478A069-6070-4796-ACA9-09AD84B32293}" presName="compositeShape" presStyleCnt="0">
        <dgm:presLayoutVars>
          <dgm:chMax val="7"/>
          <dgm:dir/>
          <dgm:resizeHandles val="exact"/>
        </dgm:presLayoutVars>
      </dgm:prSet>
      <dgm:spPr/>
    </dgm:pt>
    <dgm:pt modelId="{07888458-3D7C-4AE6-8ED1-0D0FC4654C86}" type="pres">
      <dgm:prSet presAssocID="{04160971-9DBC-4D34-B109-99C39BC520BA}" presName="circ1" presStyleLbl="vennNode1" presStyleIdx="0" presStyleCnt="2" custAng="0" custScaleX="87422" custScaleY="80619" custLinFactNeighborX="50971" custLinFactNeighborY="-55"/>
      <dgm:spPr/>
    </dgm:pt>
    <dgm:pt modelId="{1BBB9829-B789-4CEE-B6D8-9EBA29A1BC8B}" type="pres">
      <dgm:prSet presAssocID="{04160971-9DBC-4D34-B109-99C39BC520BA}" presName="circ1Tx" presStyleLbl="revTx" presStyleIdx="0" presStyleCnt="0">
        <dgm:presLayoutVars>
          <dgm:chMax val="0"/>
          <dgm:chPref val="0"/>
          <dgm:bulletEnabled val="1"/>
        </dgm:presLayoutVars>
      </dgm:prSet>
      <dgm:spPr/>
    </dgm:pt>
    <dgm:pt modelId="{61D19AA9-4288-482D-A635-CF4F5B0E117B}" type="pres">
      <dgm:prSet presAssocID="{E8C869B0-AAD0-46FB-8B6F-EEB72430BD6F}" presName="circ2" presStyleLbl="vennNode1" presStyleIdx="1" presStyleCnt="2" custScaleX="68143" custScaleY="70588" custLinFactNeighborX="3346"/>
      <dgm:spPr/>
    </dgm:pt>
    <dgm:pt modelId="{31D19ECD-C728-4C45-947E-95C822DF687B}" type="pres">
      <dgm:prSet presAssocID="{E8C869B0-AAD0-46FB-8B6F-EEB72430BD6F}" presName="circ2Tx" presStyleLbl="revTx" presStyleIdx="0" presStyleCnt="0">
        <dgm:presLayoutVars>
          <dgm:chMax val="0"/>
          <dgm:chPref val="0"/>
          <dgm:bulletEnabled val="1"/>
        </dgm:presLayoutVars>
      </dgm:prSet>
      <dgm:spPr/>
    </dgm:pt>
  </dgm:ptLst>
  <dgm:cxnLst>
    <dgm:cxn modelId="{E0D5D801-379D-41C6-93CB-7F8C6C0711E0}" type="presOf" srcId="{E8C869B0-AAD0-46FB-8B6F-EEB72430BD6F}" destId="{61D19AA9-4288-482D-A635-CF4F5B0E117B}" srcOrd="0" destOrd="0" presId="urn:microsoft.com/office/officeart/2005/8/layout/venn1"/>
    <dgm:cxn modelId="{3047DC0D-917A-446B-8208-2CAA703B77F1}" type="presOf" srcId="{E8C869B0-AAD0-46FB-8B6F-EEB72430BD6F}" destId="{31D19ECD-C728-4C45-947E-95C822DF687B}" srcOrd="1" destOrd="0" presId="urn:microsoft.com/office/officeart/2005/8/layout/venn1"/>
    <dgm:cxn modelId="{CD75EE10-D178-465A-8F4C-FC9625FCAB6D}" srcId="{2478A069-6070-4796-ACA9-09AD84B32293}" destId="{E8C869B0-AAD0-46FB-8B6F-EEB72430BD6F}" srcOrd="1" destOrd="0" parTransId="{956DC012-240D-468F-A306-992D3E30A338}" sibTransId="{4C2DE24D-BE22-4C1B-A20F-4FE1F4E333FD}"/>
    <dgm:cxn modelId="{18DBFF61-A04D-42EE-9AF6-07A4AEEA3E29}" srcId="{2478A069-6070-4796-ACA9-09AD84B32293}" destId="{04160971-9DBC-4D34-B109-99C39BC520BA}" srcOrd="0" destOrd="0" parTransId="{EF8C3468-A470-4B6C-B670-CA1504EE8B2B}" sibTransId="{98AF0795-58F5-4D88-8B4F-6EAE9CFDE167}"/>
    <dgm:cxn modelId="{DDCDAC52-DBF2-48B9-8A4E-9301D5A7A4AC}" type="presOf" srcId="{04160971-9DBC-4D34-B109-99C39BC520BA}" destId="{07888458-3D7C-4AE6-8ED1-0D0FC4654C86}" srcOrd="0" destOrd="0" presId="urn:microsoft.com/office/officeart/2005/8/layout/venn1"/>
    <dgm:cxn modelId="{D6E79679-5750-4953-B38B-9380791B3E05}" type="presOf" srcId="{04160971-9DBC-4D34-B109-99C39BC520BA}" destId="{1BBB9829-B789-4CEE-B6D8-9EBA29A1BC8B}" srcOrd="1" destOrd="0" presId="urn:microsoft.com/office/officeart/2005/8/layout/venn1"/>
    <dgm:cxn modelId="{F682BF8E-3F47-4C6D-9F57-F62733CB6ABA}" type="presOf" srcId="{2478A069-6070-4796-ACA9-09AD84B32293}" destId="{C1E98135-2D9C-49F0-B874-665687DB0573}" srcOrd="0" destOrd="0" presId="urn:microsoft.com/office/officeart/2005/8/layout/venn1"/>
    <dgm:cxn modelId="{4B499309-C75F-417F-9305-12C741C752E7}" type="presParOf" srcId="{C1E98135-2D9C-49F0-B874-665687DB0573}" destId="{07888458-3D7C-4AE6-8ED1-0D0FC4654C86}" srcOrd="0" destOrd="0" presId="urn:microsoft.com/office/officeart/2005/8/layout/venn1"/>
    <dgm:cxn modelId="{41368F6E-F062-46A2-85BB-B94D72482D16}" type="presParOf" srcId="{C1E98135-2D9C-49F0-B874-665687DB0573}" destId="{1BBB9829-B789-4CEE-B6D8-9EBA29A1BC8B}" srcOrd="1" destOrd="0" presId="urn:microsoft.com/office/officeart/2005/8/layout/venn1"/>
    <dgm:cxn modelId="{6CF57173-5C4A-428B-B782-96CC74B2F0D7}" type="presParOf" srcId="{C1E98135-2D9C-49F0-B874-665687DB0573}" destId="{61D19AA9-4288-482D-A635-CF4F5B0E117B}" srcOrd="2" destOrd="0" presId="urn:microsoft.com/office/officeart/2005/8/layout/venn1"/>
    <dgm:cxn modelId="{C90ECF52-7080-43F1-9C10-9AE2A179A5E1}" type="presParOf" srcId="{C1E98135-2D9C-49F0-B874-665687DB0573}" destId="{31D19ECD-C728-4C45-947E-95C822DF687B}"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478A069-6070-4796-ACA9-09AD84B32293}" type="doc">
      <dgm:prSet loTypeId="urn:microsoft.com/office/officeart/2005/8/layout/venn1" loCatId="relationship" qsTypeId="urn:microsoft.com/office/officeart/2005/8/quickstyle/simple1" qsCatId="simple" csTypeId="urn:microsoft.com/office/officeart/2005/8/colors/accent1_2" csCatId="accent1" phldr="1"/>
      <dgm:spPr/>
    </dgm:pt>
    <dgm:pt modelId="{04160971-9DBC-4D34-B109-99C39BC520BA}">
      <dgm:prSet phldrT="[Text]" custT="1"/>
      <dgm:spPr>
        <a:solidFill>
          <a:schemeClr val="accent2"/>
        </a:solidFill>
      </dgm:spPr>
      <dgm:t>
        <a:bodyPr/>
        <a:lstStyle/>
        <a:p>
          <a:r>
            <a:rPr lang="en-US" sz="1200"/>
            <a:t>204  </a:t>
          </a:r>
        </a:p>
      </dgm:t>
    </dgm:pt>
    <dgm:pt modelId="{EF8C3468-A470-4B6C-B670-CA1504EE8B2B}" type="parTrans" cxnId="{18DBFF61-A04D-42EE-9AF6-07A4AEEA3E29}">
      <dgm:prSet/>
      <dgm:spPr/>
      <dgm:t>
        <a:bodyPr/>
        <a:lstStyle/>
        <a:p>
          <a:endParaRPr lang="en-US"/>
        </a:p>
      </dgm:t>
    </dgm:pt>
    <dgm:pt modelId="{98AF0795-58F5-4D88-8B4F-6EAE9CFDE167}" type="sibTrans" cxnId="{18DBFF61-A04D-42EE-9AF6-07A4AEEA3E29}">
      <dgm:prSet/>
      <dgm:spPr/>
      <dgm:t>
        <a:bodyPr/>
        <a:lstStyle/>
        <a:p>
          <a:endParaRPr lang="en-US"/>
        </a:p>
      </dgm:t>
    </dgm:pt>
    <dgm:pt modelId="{E8C869B0-AAD0-46FB-8B6F-EEB72430BD6F}">
      <dgm:prSet phldrT="[Text]" custT="1"/>
      <dgm:spPr>
        <a:solidFill>
          <a:schemeClr val="accent3">
            <a:alpha val="50000"/>
          </a:schemeClr>
        </a:solidFill>
        <a:ln>
          <a:noFill/>
        </a:ln>
      </dgm:spPr>
      <dgm:t>
        <a:bodyPr/>
        <a:lstStyle/>
        <a:p>
          <a:r>
            <a:rPr lang="en-US" sz="1200"/>
            <a:t>3077</a:t>
          </a:r>
        </a:p>
      </dgm:t>
    </dgm:pt>
    <dgm:pt modelId="{956DC012-240D-468F-A306-992D3E30A338}" type="parTrans" cxnId="{CD75EE10-D178-465A-8F4C-FC9625FCAB6D}">
      <dgm:prSet/>
      <dgm:spPr/>
      <dgm:t>
        <a:bodyPr/>
        <a:lstStyle/>
        <a:p>
          <a:endParaRPr lang="en-US"/>
        </a:p>
      </dgm:t>
    </dgm:pt>
    <dgm:pt modelId="{4C2DE24D-BE22-4C1B-A20F-4FE1F4E333FD}" type="sibTrans" cxnId="{CD75EE10-D178-465A-8F4C-FC9625FCAB6D}">
      <dgm:prSet/>
      <dgm:spPr/>
      <dgm:t>
        <a:bodyPr/>
        <a:lstStyle/>
        <a:p>
          <a:endParaRPr lang="en-US"/>
        </a:p>
      </dgm:t>
    </dgm:pt>
    <dgm:pt modelId="{C1E98135-2D9C-49F0-B874-665687DB0573}" type="pres">
      <dgm:prSet presAssocID="{2478A069-6070-4796-ACA9-09AD84B32293}" presName="compositeShape" presStyleCnt="0">
        <dgm:presLayoutVars>
          <dgm:chMax val="7"/>
          <dgm:dir/>
          <dgm:resizeHandles val="exact"/>
        </dgm:presLayoutVars>
      </dgm:prSet>
      <dgm:spPr/>
    </dgm:pt>
    <dgm:pt modelId="{07888458-3D7C-4AE6-8ED1-0D0FC4654C86}" type="pres">
      <dgm:prSet presAssocID="{04160971-9DBC-4D34-B109-99C39BC520BA}" presName="circ1" presStyleLbl="vennNode1" presStyleIdx="0" presStyleCnt="2" custAng="0" custScaleX="68237" custScaleY="63517" custLinFactNeighborX="19404"/>
      <dgm:spPr/>
    </dgm:pt>
    <dgm:pt modelId="{1BBB9829-B789-4CEE-B6D8-9EBA29A1BC8B}" type="pres">
      <dgm:prSet presAssocID="{04160971-9DBC-4D34-B109-99C39BC520BA}" presName="circ1Tx" presStyleLbl="revTx" presStyleIdx="0" presStyleCnt="0">
        <dgm:presLayoutVars>
          <dgm:chMax val="0"/>
          <dgm:chPref val="0"/>
          <dgm:bulletEnabled val="1"/>
        </dgm:presLayoutVars>
      </dgm:prSet>
      <dgm:spPr/>
    </dgm:pt>
    <dgm:pt modelId="{61D19AA9-4288-482D-A635-CF4F5B0E117B}" type="pres">
      <dgm:prSet presAssocID="{E8C869B0-AAD0-46FB-8B6F-EEB72430BD6F}" presName="circ2" presStyleLbl="vennNode1" presStyleIdx="1" presStyleCnt="2"/>
      <dgm:spPr/>
    </dgm:pt>
    <dgm:pt modelId="{31D19ECD-C728-4C45-947E-95C822DF687B}" type="pres">
      <dgm:prSet presAssocID="{E8C869B0-AAD0-46FB-8B6F-EEB72430BD6F}" presName="circ2Tx" presStyleLbl="revTx" presStyleIdx="0" presStyleCnt="0">
        <dgm:presLayoutVars>
          <dgm:chMax val="0"/>
          <dgm:chPref val="0"/>
          <dgm:bulletEnabled val="1"/>
        </dgm:presLayoutVars>
      </dgm:prSet>
      <dgm:spPr/>
    </dgm:pt>
  </dgm:ptLst>
  <dgm:cxnLst>
    <dgm:cxn modelId="{E0D5D801-379D-41C6-93CB-7F8C6C0711E0}" type="presOf" srcId="{E8C869B0-AAD0-46FB-8B6F-EEB72430BD6F}" destId="{61D19AA9-4288-482D-A635-CF4F5B0E117B}" srcOrd="0" destOrd="0" presId="urn:microsoft.com/office/officeart/2005/8/layout/venn1"/>
    <dgm:cxn modelId="{3047DC0D-917A-446B-8208-2CAA703B77F1}" type="presOf" srcId="{E8C869B0-AAD0-46FB-8B6F-EEB72430BD6F}" destId="{31D19ECD-C728-4C45-947E-95C822DF687B}" srcOrd="1" destOrd="0" presId="urn:microsoft.com/office/officeart/2005/8/layout/venn1"/>
    <dgm:cxn modelId="{CD75EE10-D178-465A-8F4C-FC9625FCAB6D}" srcId="{2478A069-6070-4796-ACA9-09AD84B32293}" destId="{E8C869B0-AAD0-46FB-8B6F-EEB72430BD6F}" srcOrd="1" destOrd="0" parTransId="{956DC012-240D-468F-A306-992D3E30A338}" sibTransId="{4C2DE24D-BE22-4C1B-A20F-4FE1F4E333FD}"/>
    <dgm:cxn modelId="{18DBFF61-A04D-42EE-9AF6-07A4AEEA3E29}" srcId="{2478A069-6070-4796-ACA9-09AD84B32293}" destId="{04160971-9DBC-4D34-B109-99C39BC520BA}" srcOrd="0" destOrd="0" parTransId="{EF8C3468-A470-4B6C-B670-CA1504EE8B2B}" sibTransId="{98AF0795-58F5-4D88-8B4F-6EAE9CFDE167}"/>
    <dgm:cxn modelId="{DDCDAC52-DBF2-48B9-8A4E-9301D5A7A4AC}" type="presOf" srcId="{04160971-9DBC-4D34-B109-99C39BC520BA}" destId="{07888458-3D7C-4AE6-8ED1-0D0FC4654C86}" srcOrd="0" destOrd="0" presId="urn:microsoft.com/office/officeart/2005/8/layout/venn1"/>
    <dgm:cxn modelId="{D6E79679-5750-4953-B38B-9380791B3E05}" type="presOf" srcId="{04160971-9DBC-4D34-B109-99C39BC520BA}" destId="{1BBB9829-B789-4CEE-B6D8-9EBA29A1BC8B}" srcOrd="1" destOrd="0" presId="urn:microsoft.com/office/officeart/2005/8/layout/venn1"/>
    <dgm:cxn modelId="{F682BF8E-3F47-4C6D-9F57-F62733CB6ABA}" type="presOf" srcId="{2478A069-6070-4796-ACA9-09AD84B32293}" destId="{C1E98135-2D9C-49F0-B874-665687DB0573}" srcOrd="0" destOrd="0" presId="urn:microsoft.com/office/officeart/2005/8/layout/venn1"/>
    <dgm:cxn modelId="{4B499309-C75F-417F-9305-12C741C752E7}" type="presParOf" srcId="{C1E98135-2D9C-49F0-B874-665687DB0573}" destId="{07888458-3D7C-4AE6-8ED1-0D0FC4654C86}" srcOrd="0" destOrd="0" presId="urn:microsoft.com/office/officeart/2005/8/layout/venn1"/>
    <dgm:cxn modelId="{41368F6E-F062-46A2-85BB-B94D72482D16}" type="presParOf" srcId="{C1E98135-2D9C-49F0-B874-665687DB0573}" destId="{1BBB9829-B789-4CEE-B6D8-9EBA29A1BC8B}" srcOrd="1" destOrd="0" presId="urn:microsoft.com/office/officeart/2005/8/layout/venn1"/>
    <dgm:cxn modelId="{6CF57173-5C4A-428B-B782-96CC74B2F0D7}" type="presParOf" srcId="{C1E98135-2D9C-49F0-B874-665687DB0573}" destId="{61D19AA9-4288-482D-A635-CF4F5B0E117B}" srcOrd="2" destOrd="0" presId="urn:microsoft.com/office/officeart/2005/8/layout/venn1"/>
    <dgm:cxn modelId="{C90ECF52-7080-43F1-9C10-9AE2A179A5E1}" type="presParOf" srcId="{C1E98135-2D9C-49F0-B874-665687DB0573}" destId="{31D19ECD-C728-4C45-947E-95C822DF687B}"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478A069-6070-4796-ACA9-09AD84B32293}" type="doc">
      <dgm:prSet loTypeId="urn:microsoft.com/office/officeart/2005/8/layout/venn1" loCatId="relationship" qsTypeId="urn:microsoft.com/office/officeart/2005/8/quickstyle/simple1" qsCatId="simple" csTypeId="urn:microsoft.com/office/officeart/2005/8/colors/accent1_2" csCatId="accent1" phldr="1"/>
      <dgm:spPr/>
    </dgm:pt>
    <dgm:pt modelId="{04160971-9DBC-4D34-B109-99C39BC520BA}">
      <dgm:prSet phldrT="[Text]" custT="1"/>
      <dgm:spPr>
        <a:solidFill>
          <a:schemeClr val="accent2"/>
        </a:solidFill>
      </dgm:spPr>
      <dgm:t>
        <a:bodyPr/>
        <a:lstStyle/>
        <a:p>
          <a:r>
            <a:rPr lang="en-US" sz="1200"/>
            <a:t>303  </a:t>
          </a:r>
        </a:p>
      </dgm:t>
    </dgm:pt>
    <dgm:pt modelId="{EF8C3468-A470-4B6C-B670-CA1504EE8B2B}" type="parTrans" cxnId="{18DBFF61-A04D-42EE-9AF6-07A4AEEA3E29}">
      <dgm:prSet/>
      <dgm:spPr/>
      <dgm:t>
        <a:bodyPr/>
        <a:lstStyle/>
        <a:p>
          <a:endParaRPr lang="en-US"/>
        </a:p>
      </dgm:t>
    </dgm:pt>
    <dgm:pt modelId="{98AF0795-58F5-4D88-8B4F-6EAE9CFDE167}" type="sibTrans" cxnId="{18DBFF61-A04D-42EE-9AF6-07A4AEEA3E29}">
      <dgm:prSet/>
      <dgm:spPr/>
      <dgm:t>
        <a:bodyPr/>
        <a:lstStyle/>
        <a:p>
          <a:endParaRPr lang="en-US"/>
        </a:p>
      </dgm:t>
    </dgm:pt>
    <dgm:pt modelId="{E8C869B0-AAD0-46FB-8B6F-EEB72430BD6F}">
      <dgm:prSet phldrT="[Text]" custT="1"/>
      <dgm:spPr>
        <a:solidFill>
          <a:schemeClr val="accent3">
            <a:alpha val="50000"/>
          </a:schemeClr>
        </a:solidFill>
        <a:ln>
          <a:noFill/>
        </a:ln>
      </dgm:spPr>
      <dgm:t>
        <a:bodyPr/>
        <a:lstStyle/>
        <a:p>
          <a:r>
            <a:rPr lang="en-US" sz="1200"/>
            <a:t>1704</a:t>
          </a:r>
        </a:p>
      </dgm:t>
    </dgm:pt>
    <dgm:pt modelId="{956DC012-240D-468F-A306-992D3E30A338}" type="parTrans" cxnId="{CD75EE10-D178-465A-8F4C-FC9625FCAB6D}">
      <dgm:prSet/>
      <dgm:spPr/>
      <dgm:t>
        <a:bodyPr/>
        <a:lstStyle/>
        <a:p>
          <a:endParaRPr lang="en-US"/>
        </a:p>
      </dgm:t>
    </dgm:pt>
    <dgm:pt modelId="{4C2DE24D-BE22-4C1B-A20F-4FE1F4E333FD}" type="sibTrans" cxnId="{CD75EE10-D178-465A-8F4C-FC9625FCAB6D}">
      <dgm:prSet/>
      <dgm:spPr/>
      <dgm:t>
        <a:bodyPr/>
        <a:lstStyle/>
        <a:p>
          <a:endParaRPr lang="en-US"/>
        </a:p>
      </dgm:t>
    </dgm:pt>
    <dgm:pt modelId="{C1E98135-2D9C-49F0-B874-665687DB0573}" type="pres">
      <dgm:prSet presAssocID="{2478A069-6070-4796-ACA9-09AD84B32293}" presName="compositeShape" presStyleCnt="0">
        <dgm:presLayoutVars>
          <dgm:chMax val="7"/>
          <dgm:dir/>
          <dgm:resizeHandles val="exact"/>
        </dgm:presLayoutVars>
      </dgm:prSet>
      <dgm:spPr/>
    </dgm:pt>
    <dgm:pt modelId="{07888458-3D7C-4AE6-8ED1-0D0FC4654C86}" type="pres">
      <dgm:prSet presAssocID="{04160971-9DBC-4D34-B109-99C39BC520BA}" presName="circ1" presStyleLbl="vennNode1" presStyleIdx="0" presStyleCnt="2" custAng="0" custScaleX="68237" custScaleY="63517" custLinFactNeighborX="19404"/>
      <dgm:spPr/>
    </dgm:pt>
    <dgm:pt modelId="{1BBB9829-B789-4CEE-B6D8-9EBA29A1BC8B}" type="pres">
      <dgm:prSet presAssocID="{04160971-9DBC-4D34-B109-99C39BC520BA}" presName="circ1Tx" presStyleLbl="revTx" presStyleIdx="0" presStyleCnt="0">
        <dgm:presLayoutVars>
          <dgm:chMax val="0"/>
          <dgm:chPref val="0"/>
          <dgm:bulletEnabled val="1"/>
        </dgm:presLayoutVars>
      </dgm:prSet>
      <dgm:spPr/>
    </dgm:pt>
    <dgm:pt modelId="{61D19AA9-4288-482D-A635-CF4F5B0E117B}" type="pres">
      <dgm:prSet presAssocID="{E8C869B0-AAD0-46FB-8B6F-EEB72430BD6F}" presName="circ2" presStyleLbl="vennNode1" presStyleIdx="1" presStyleCnt="2"/>
      <dgm:spPr/>
    </dgm:pt>
    <dgm:pt modelId="{31D19ECD-C728-4C45-947E-95C822DF687B}" type="pres">
      <dgm:prSet presAssocID="{E8C869B0-AAD0-46FB-8B6F-EEB72430BD6F}" presName="circ2Tx" presStyleLbl="revTx" presStyleIdx="0" presStyleCnt="0">
        <dgm:presLayoutVars>
          <dgm:chMax val="0"/>
          <dgm:chPref val="0"/>
          <dgm:bulletEnabled val="1"/>
        </dgm:presLayoutVars>
      </dgm:prSet>
      <dgm:spPr/>
    </dgm:pt>
  </dgm:ptLst>
  <dgm:cxnLst>
    <dgm:cxn modelId="{E0D5D801-379D-41C6-93CB-7F8C6C0711E0}" type="presOf" srcId="{E8C869B0-AAD0-46FB-8B6F-EEB72430BD6F}" destId="{61D19AA9-4288-482D-A635-CF4F5B0E117B}" srcOrd="0" destOrd="0" presId="urn:microsoft.com/office/officeart/2005/8/layout/venn1"/>
    <dgm:cxn modelId="{3047DC0D-917A-446B-8208-2CAA703B77F1}" type="presOf" srcId="{E8C869B0-AAD0-46FB-8B6F-EEB72430BD6F}" destId="{31D19ECD-C728-4C45-947E-95C822DF687B}" srcOrd="1" destOrd="0" presId="urn:microsoft.com/office/officeart/2005/8/layout/venn1"/>
    <dgm:cxn modelId="{CD75EE10-D178-465A-8F4C-FC9625FCAB6D}" srcId="{2478A069-6070-4796-ACA9-09AD84B32293}" destId="{E8C869B0-AAD0-46FB-8B6F-EEB72430BD6F}" srcOrd="1" destOrd="0" parTransId="{956DC012-240D-468F-A306-992D3E30A338}" sibTransId="{4C2DE24D-BE22-4C1B-A20F-4FE1F4E333FD}"/>
    <dgm:cxn modelId="{18DBFF61-A04D-42EE-9AF6-07A4AEEA3E29}" srcId="{2478A069-6070-4796-ACA9-09AD84B32293}" destId="{04160971-9DBC-4D34-B109-99C39BC520BA}" srcOrd="0" destOrd="0" parTransId="{EF8C3468-A470-4B6C-B670-CA1504EE8B2B}" sibTransId="{98AF0795-58F5-4D88-8B4F-6EAE9CFDE167}"/>
    <dgm:cxn modelId="{DDCDAC52-DBF2-48B9-8A4E-9301D5A7A4AC}" type="presOf" srcId="{04160971-9DBC-4D34-B109-99C39BC520BA}" destId="{07888458-3D7C-4AE6-8ED1-0D0FC4654C86}" srcOrd="0" destOrd="0" presId="urn:microsoft.com/office/officeart/2005/8/layout/venn1"/>
    <dgm:cxn modelId="{D6E79679-5750-4953-B38B-9380791B3E05}" type="presOf" srcId="{04160971-9DBC-4D34-B109-99C39BC520BA}" destId="{1BBB9829-B789-4CEE-B6D8-9EBA29A1BC8B}" srcOrd="1" destOrd="0" presId="urn:microsoft.com/office/officeart/2005/8/layout/venn1"/>
    <dgm:cxn modelId="{F682BF8E-3F47-4C6D-9F57-F62733CB6ABA}" type="presOf" srcId="{2478A069-6070-4796-ACA9-09AD84B32293}" destId="{C1E98135-2D9C-49F0-B874-665687DB0573}" srcOrd="0" destOrd="0" presId="urn:microsoft.com/office/officeart/2005/8/layout/venn1"/>
    <dgm:cxn modelId="{4B499309-C75F-417F-9305-12C741C752E7}" type="presParOf" srcId="{C1E98135-2D9C-49F0-B874-665687DB0573}" destId="{07888458-3D7C-4AE6-8ED1-0D0FC4654C86}" srcOrd="0" destOrd="0" presId="urn:microsoft.com/office/officeart/2005/8/layout/venn1"/>
    <dgm:cxn modelId="{41368F6E-F062-46A2-85BB-B94D72482D16}" type="presParOf" srcId="{C1E98135-2D9C-49F0-B874-665687DB0573}" destId="{1BBB9829-B789-4CEE-B6D8-9EBA29A1BC8B}" srcOrd="1" destOrd="0" presId="urn:microsoft.com/office/officeart/2005/8/layout/venn1"/>
    <dgm:cxn modelId="{6CF57173-5C4A-428B-B782-96CC74B2F0D7}" type="presParOf" srcId="{C1E98135-2D9C-49F0-B874-665687DB0573}" destId="{61D19AA9-4288-482D-A635-CF4F5B0E117B}" srcOrd="2" destOrd="0" presId="urn:microsoft.com/office/officeart/2005/8/layout/venn1"/>
    <dgm:cxn modelId="{C90ECF52-7080-43F1-9C10-9AE2A179A5E1}" type="presParOf" srcId="{C1E98135-2D9C-49F0-B874-665687DB0573}" destId="{31D19ECD-C728-4C45-947E-95C822DF687B}"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6ADCC4-8E71-4EB9-893C-7A16EFE4A85B}">
      <dsp:nvSpPr>
        <dsp:cNvPr id="0" name=""/>
        <dsp:cNvSpPr/>
      </dsp:nvSpPr>
      <dsp:spPr>
        <a:xfrm>
          <a:off x="1186230" y="-4199"/>
          <a:ext cx="4759204" cy="4759204"/>
        </a:xfrm>
        <a:prstGeom prst="circularArrow">
          <a:avLst>
            <a:gd name="adj1" fmla="val 5274"/>
            <a:gd name="adj2" fmla="val 312630"/>
            <a:gd name="adj3" fmla="val 14243775"/>
            <a:gd name="adj4" fmla="val 17117870"/>
            <a:gd name="adj5" fmla="val 547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242558-BAD7-4AFD-9EBE-34B892F0F928}">
      <dsp:nvSpPr>
        <dsp:cNvPr id="0" name=""/>
        <dsp:cNvSpPr/>
      </dsp:nvSpPr>
      <dsp:spPr>
        <a:xfrm>
          <a:off x="2669150" y="1856"/>
          <a:ext cx="1793363" cy="896681"/>
        </a:xfrm>
        <a:prstGeom prst="round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Problem Identification &amp; Business Alignment</a:t>
          </a:r>
        </a:p>
      </dsp:txBody>
      <dsp:txXfrm>
        <a:off x="2712922" y="45628"/>
        <a:ext cx="1705819" cy="809137"/>
      </dsp:txXfrm>
    </dsp:sp>
    <dsp:sp modelId="{7979FD72-B843-4181-B680-11A6645501BC}">
      <dsp:nvSpPr>
        <dsp:cNvPr id="0" name=""/>
        <dsp:cNvSpPr/>
      </dsp:nvSpPr>
      <dsp:spPr>
        <a:xfrm>
          <a:off x="4462279" y="1157484"/>
          <a:ext cx="1793363" cy="896681"/>
        </a:xfrm>
        <a:prstGeom prst="round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Data Acquisition</a:t>
          </a:r>
        </a:p>
      </dsp:txBody>
      <dsp:txXfrm>
        <a:off x="4506051" y="1201256"/>
        <a:ext cx="1705819" cy="809137"/>
      </dsp:txXfrm>
    </dsp:sp>
    <dsp:sp modelId="{5A9BBE15-2258-4D5E-ABDE-A3AE1593CCC6}">
      <dsp:nvSpPr>
        <dsp:cNvPr id="0" name=""/>
        <dsp:cNvSpPr/>
      </dsp:nvSpPr>
      <dsp:spPr>
        <a:xfrm>
          <a:off x="4678506" y="2543139"/>
          <a:ext cx="1793363" cy="896681"/>
        </a:xfrm>
        <a:prstGeom prst="round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Data Preprocessing &amp; EDA</a:t>
          </a:r>
        </a:p>
      </dsp:txBody>
      <dsp:txXfrm>
        <a:off x="4722278" y="2586911"/>
        <a:ext cx="1705819" cy="809137"/>
      </dsp:txXfrm>
    </dsp:sp>
    <dsp:sp modelId="{18265197-1415-4EE4-AE6C-41DA6EE37394}">
      <dsp:nvSpPr>
        <dsp:cNvPr id="0" name=""/>
        <dsp:cNvSpPr/>
      </dsp:nvSpPr>
      <dsp:spPr>
        <a:xfrm>
          <a:off x="2669150" y="3865135"/>
          <a:ext cx="1793363" cy="896681"/>
        </a:xfrm>
        <a:prstGeom prst="round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Model Development</a:t>
          </a:r>
        </a:p>
      </dsp:txBody>
      <dsp:txXfrm>
        <a:off x="2712922" y="3908907"/>
        <a:ext cx="1705819" cy="809137"/>
      </dsp:txXfrm>
    </dsp:sp>
    <dsp:sp modelId="{012794F0-CD23-4130-AEB5-B165E719B66D}">
      <dsp:nvSpPr>
        <dsp:cNvPr id="0" name=""/>
        <dsp:cNvSpPr/>
      </dsp:nvSpPr>
      <dsp:spPr>
        <a:xfrm>
          <a:off x="789538" y="2699321"/>
          <a:ext cx="1793363" cy="896681"/>
        </a:xfrm>
        <a:prstGeom prst="roundRect">
          <a:avLst/>
        </a:prstGeom>
        <a:solidFill>
          <a:schemeClr val="accent1"/>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Model Validation</a:t>
          </a:r>
        </a:p>
      </dsp:txBody>
      <dsp:txXfrm>
        <a:off x="833310" y="2743093"/>
        <a:ext cx="1705819" cy="809137"/>
      </dsp:txXfrm>
    </dsp:sp>
    <dsp:sp modelId="{C9ACB750-5425-4CE0-A8C8-2E12B7ABC2C5}">
      <dsp:nvSpPr>
        <dsp:cNvPr id="0" name=""/>
        <dsp:cNvSpPr/>
      </dsp:nvSpPr>
      <dsp:spPr>
        <a:xfrm>
          <a:off x="1004230" y="1155798"/>
          <a:ext cx="1793363" cy="896681"/>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Model Deployment</a:t>
          </a:r>
        </a:p>
      </dsp:txBody>
      <dsp:txXfrm>
        <a:off x="1048002" y="1199570"/>
        <a:ext cx="1705819" cy="8091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888458-3D7C-4AE6-8ED1-0D0FC4654C86}">
      <dsp:nvSpPr>
        <dsp:cNvPr id="0" name=""/>
        <dsp:cNvSpPr/>
      </dsp:nvSpPr>
      <dsp:spPr>
        <a:xfrm>
          <a:off x="662508" y="350310"/>
          <a:ext cx="1291070" cy="1201766"/>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a:t>71  </a:t>
          </a:r>
        </a:p>
      </dsp:txBody>
      <dsp:txXfrm>
        <a:off x="842793" y="492024"/>
        <a:ext cx="744401" cy="918338"/>
      </dsp:txXfrm>
    </dsp:sp>
    <dsp:sp modelId="{61D19AA9-4288-482D-A635-CF4F5B0E117B}">
      <dsp:nvSpPr>
        <dsp:cNvPr id="0" name=""/>
        <dsp:cNvSpPr/>
      </dsp:nvSpPr>
      <dsp:spPr>
        <a:xfrm>
          <a:off x="1358524" y="5174"/>
          <a:ext cx="1892039" cy="1892039"/>
        </a:xfrm>
        <a:prstGeom prst="ellipse">
          <a:avLst/>
        </a:prstGeom>
        <a:solidFill>
          <a:schemeClr val="accent3">
            <a:alpha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a:t>1557</a:t>
          </a:r>
        </a:p>
      </dsp:txBody>
      <dsp:txXfrm>
        <a:off x="1895454" y="228286"/>
        <a:ext cx="1090905" cy="14458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888458-3D7C-4AE6-8ED1-0D0FC4654C86}">
      <dsp:nvSpPr>
        <dsp:cNvPr id="0" name=""/>
        <dsp:cNvSpPr/>
      </dsp:nvSpPr>
      <dsp:spPr>
        <a:xfrm>
          <a:off x="531554" y="294543"/>
          <a:ext cx="1085541" cy="1010454"/>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a:latin typeface="Montserrat SemiBold"/>
            </a:rPr>
            <a:t>351</a:t>
          </a:r>
          <a:endParaRPr lang="en-US" sz="1200" kern="1200"/>
        </a:p>
      </dsp:txBody>
      <dsp:txXfrm>
        <a:off x="683139" y="413698"/>
        <a:ext cx="625897" cy="772145"/>
      </dsp:txXfrm>
    </dsp:sp>
    <dsp:sp modelId="{61D19AA9-4288-482D-A635-CF4F5B0E117B}">
      <dsp:nvSpPr>
        <dsp:cNvPr id="0" name=""/>
        <dsp:cNvSpPr/>
      </dsp:nvSpPr>
      <dsp:spPr>
        <a:xfrm>
          <a:off x="1116770" y="4350"/>
          <a:ext cx="1590840" cy="1590840"/>
        </a:xfrm>
        <a:prstGeom prst="ellipse">
          <a:avLst/>
        </a:prstGeom>
        <a:solidFill>
          <a:schemeClr val="accent3">
            <a:alpha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a:latin typeface="Montserrat SemiBold"/>
            </a:rPr>
            <a:t>1145</a:t>
          </a:r>
          <a:endParaRPr lang="en-US" sz="1200" kern="1200"/>
        </a:p>
      </dsp:txBody>
      <dsp:txXfrm>
        <a:off x="1568225" y="191945"/>
        <a:ext cx="917241" cy="12156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888458-3D7C-4AE6-8ED1-0D0FC4654C86}">
      <dsp:nvSpPr>
        <dsp:cNvPr id="0" name=""/>
        <dsp:cNvSpPr/>
      </dsp:nvSpPr>
      <dsp:spPr>
        <a:xfrm>
          <a:off x="1319708" y="187481"/>
          <a:ext cx="1654058" cy="1525342"/>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a:t>  </a:t>
          </a:r>
        </a:p>
      </dsp:txBody>
      <dsp:txXfrm>
        <a:off x="1550680" y="367352"/>
        <a:ext cx="953691" cy="1165601"/>
      </dsp:txXfrm>
    </dsp:sp>
    <dsp:sp modelId="{61D19AA9-4288-482D-A635-CF4F5B0E117B}">
      <dsp:nvSpPr>
        <dsp:cNvPr id="0" name=""/>
        <dsp:cNvSpPr/>
      </dsp:nvSpPr>
      <dsp:spPr>
        <a:xfrm>
          <a:off x="1964639" y="283417"/>
          <a:ext cx="1289292" cy="1335552"/>
        </a:xfrm>
        <a:prstGeom prst="ellipse">
          <a:avLst/>
        </a:prstGeom>
        <a:solidFill>
          <a:schemeClr val="accent3">
            <a:alpha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330519" y="440908"/>
        <a:ext cx="743375" cy="102057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888458-3D7C-4AE6-8ED1-0D0FC4654C86}">
      <dsp:nvSpPr>
        <dsp:cNvPr id="0" name=""/>
        <dsp:cNvSpPr/>
      </dsp:nvSpPr>
      <dsp:spPr>
        <a:xfrm>
          <a:off x="700229" y="409812"/>
          <a:ext cx="1510362" cy="1405889"/>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a:t>204  </a:t>
          </a:r>
        </a:p>
      </dsp:txBody>
      <dsp:txXfrm>
        <a:off x="911136" y="575596"/>
        <a:ext cx="870839" cy="1074320"/>
      </dsp:txXfrm>
    </dsp:sp>
    <dsp:sp modelId="{61D19AA9-4288-482D-A635-CF4F5B0E117B}">
      <dsp:nvSpPr>
        <dsp:cNvPr id="0" name=""/>
        <dsp:cNvSpPr/>
      </dsp:nvSpPr>
      <dsp:spPr>
        <a:xfrm>
          <a:off x="1514466" y="6053"/>
          <a:ext cx="2213407" cy="2213407"/>
        </a:xfrm>
        <a:prstGeom prst="ellipse">
          <a:avLst/>
        </a:prstGeom>
        <a:solidFill>
          <a:schemeClr val="accent3">
            <a:alpha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a:t>3077</a:t>
          </a:r>
        </a:p>
      </dsp:txBody>
      <dsp:txXfrm>
        <a:off x="2142595" y="267061"/>
        <a:ext cx="1276198" cy="16913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888458-3D7C-4AE6-8ED1-0D0FC4654C86}">
      <dsp:nvSpPr>
        <dsp:cNvPr id="0" name=""/>
        <dsp:cNvSpPr/>
      </dsp:nvSpPr>
      <dsp:spPr>
        <a:xfrm>
          <a:off x="701026" y="414157"/>
          <a:ext cx="1523495" cy="1418114"/>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a:t>303  </a:t>
          </a:r>
        </a:p>
      </dsp:txBody>
      <dsp:txXfrm>
        <a:off x="913766" y="581383"/>
        <a:ext cx="878411" cy="1083662"/>
      </dsp:txXfrm>
    </dsp:sp>
    <dsp:sp modelId="{61D19AA9-4288-482D-A635-CF4F5B0E117B}">
      <dsp:nvSpPr>
        <dsp:cNvPr id="0" name=""/>
        <dsp:cNvSpPr/>
      </dsp:nvSpPr>
      <dsp:spPr>
        <a:xfrm>
          <a:off x="1522343" y="6888"/>
          <a:ext cx="2232653" cy="2232653"/>
        </a:xfrm>
        <a:prstGeom prst="ellipse">
          <a:avLst/>
        </a:prstGeom>
        <a:solidFill>
          <a:schemeClr val="accent3">
            <a:alpha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a:t>1704</a:t>
          </a:r>
        </a:p>
      </dsp:txBody>
      <dsp:txXfrm>
        <a:off x="2155933" y="270166"/>
        <a:ext cx="1287295" cy="1706097"/>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F84594-C33C-4C6C-BFEC-A19DAEEE416E}" type="datetimeFigureOut">
              <a:rPr lang="en-US" smtClean="0"/>
              <a:t>10/31/2025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6047D0-A7D9-4D4B-8431-6C5122975054}" type="slidenum">
              <a:rPr lang="en-US" smtClean="0"/>
              <a:t>‹#›</a:t>
            </a:fld>
            <a:endParaRPr lang="en-US"/>
          </a:p>
        </p:txBody>
      </p:sp>
    </p:spTree>
    <p:extLst>
      <p:ext uri="{BB962C8B-B14F-4D97-AF65-F5344CB8AC3E}">
        <p14:creationId xmlns:p14="http://schemas.microsoft.com/office/powerpoint/2010/main" val="2533392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A8658-EB80-4DD7-A912-B2638ECE9F4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40414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A8658-EB80-4DD7-A912-B2638ECE9F4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18968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Complete the raw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A8658-EB80-4DD7-A912-B2638ECE9F4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9527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HIGPB</a:t>
            </a:r>
          </a:p>
        </p:txBody>
      </p:sp>
      <p:sp>
        <p:nvSpPr>
          <p:cNvPr id="4" name="Slide Number Placeholder 3"/>
          <p:cNvSpPr>
            <a:spLocks noGrp="1"/>
          </p:cNvSpPr>
          <p:nvPr>
            <p:ph type="sldNum" sz="quarter" idx="5"/>
          </p:nvPr>
        </p:nvSpPr>
        <p:spPr/>
        <p:txBody>
          <a:bodyPr/>
          <a:lstStyle/>
          <a:p>
            <a:fld id="{E56047D0-A7D9-4D4B-8431-6C5122975054}" type="slidenum">
              <a:rPr lang="en-US" smtClean="0"/>
              <a:t>11</a:t>
            </a:fld>
            <a:endParaRPr lang="en-US"/>
          </a:p>
        </p:txBody>
      </p:sp>
    </p:spTree>
    <p:extLst>
      <p:ext uri="{BB962C8B-B14F-4D97-AF65-F5344CB8AC3E}">
        <p14:creationId xmlns:p14="http://schemas.microsoft.com/office/powerpoint/2010/main" val="249238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Based on similarity between payers, </a:t>
            </a:r>
            <a:br>
              <a:rPr lang="en-US"/>
            </a:br>
            <a:r>
              <a:rPr lang="en-US"/>
              <a:t>mathematical similarity.</a:t>
            </a:r>
          </a:p>
        </p:txBody>
      </p:sp>
      <p:sp>
        <p:nvSpPr>
          <p:cNvPr id="4" name="Slide Number Placeholder 3"/>
          <p:cNvSpPr>
            <a:spLocks noGrp="1"/>
          </p:cNvSpPr>
          <p:nvPr>
            <p:ph type="sldNum" sz="quarter" idx="5"/>
          </p:nvPr>
        </p:nvSpPr>
        <p:spPr/>
        <p:txBody>
          <a:bodyPr/>
          <a:lstStyle/>
          <a:p>
            <a:fld id="{E56047D0-A7D9-4D4B-8431-6C5122975054}" type="slidenum">
              <a:rPr lang="en-US" smtClean="0"/>
              <a:t>13</a:t>
            </a:fld>
            <a:endParaRPr lang="en-US"/>
          </a:p>
        </p:txBody>
      </p:sp>
    </p:spTree>
    <p:extLst>
      <p:ext uri="{BB962C8B-B14F-4D97-AF65-F5344CB8AC3E}">
        <p14:creationId xmlns:p14="http://schemas.microsoft.com/office/powerpoint/2010/main" val="3631689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56047D0-A7D9-4D4B-8431-6C5122975054}" type="slidenum">
              <a:rPr lang="en-US" smtClean="0"/>
              <a:t>25</a:t>
            </a:fld>
            <a:endParaRPr lang="en-US"/>
          </a:p>
        </p:txBody>
      </p:sp>
    </p:spTree>
    <p:extLst>
      <p:ext uri="{BB962C8B-B14F-4D97-AF65-F5344CB8AC3E}">
        <p14:creationId xmlns:p14="http://schemas.microsoft.com/office/powerpoint/2010/main" val="3240689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A8658-EB80-4DD7-A912-B2638ECE9F4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211309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tags" Target="../tags/tag15.x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1.emf"/><Relationship Id="rId4" Type="http://schemas.openxmlformats.org/officeDocument/2006/relationships/oleObject" Target="../embeddings/oleObject10.bin"/></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6.emf"/><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6.xml"/><Relationship Id="rId1" Type="http://schemas.openxmlformats.org/officeDocument/2006/relationships/tags" Target="../tags/tag25.x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9.png"/><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_White">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ED3526D-2D43-41BD-AE11-AFF0A422CCDF}"/>
              </a:ext>
            </a:extLst>
          </p:cNvPr>
          <p:cNvGraphicFramePr>
            <a:graphicFrameLocks noChangeAspect="1"/>
          </p:cNvGraphicFramePr>
          <p:nvPr userDrawn="1">
            <p:custDataLst>
              <p:tags r:id="rId1"/>
            </p:custDataLst>
            <p:extLst>
              <p:ext uri="{D42A27DB-BD31-4B8C-83A1-F6EECF244321}">
                <p14:modId xmlns:p14="http://schemas.microsoft.com/office/powerpoint/2010/main" val="26548539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5" name="Object 4" hidden="1">
                        <a:extLst>
                          <a:ext uri="{FF2B5EF4-FFF2-40B4-BE49-F238E27FC236}">
                            <a16:creationId xmlns:a16="http://schemas.microsoft.com/office/drawing/2014/main" id="{0ED3526D-2D43-41BD-AE11-AFF0A422CCD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DD15303-77E3-4216-BE36-733574EB5141}"/>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050" b="0" i="0" baseline="0">
              <a:latin typeface="Montserrat SemiBold" panose="00000700000000000000" pitchFamily="50" charset="0"/>
              <a:ea typeface="+mj-ea"/>
              <a:cs typeface="+mj-cs"/>
              <a:sym typeface="Montserrat SemiBold" panose="00000700000000000000" pitchFamily="50" charset="0"/>
            </a:endParaRPr>
          </a:p>
        </p:txBody>
      </p:sp>
      <p:sp>
        <p:nvSpPr>
          <p:cNvPr id="2" name="Title 1"/>
          <p:cNvSpPr>
            <a:spLocks noGrp="1"/>
          </p:cNvSpPr>
          <p:nvPr>
            <p:ph type="ctrTitle" hasCustomPrompt="1"/>
          </p:nvPr>
        </p:nvSpPr>
        <p:spPr>
          <a:xfrm>
            <a:off x="458725" y="2295728"/>
            <a:ext cx="7072233" cy="1253627"/>
          </a:xfrm>
          <a:noFill/>
        </p:spPr>
        <p:txBody>
          <a:bodyPr anchor="b">
            <a:noAutofit/>
          </a:bodyPr>
          <a:lstStyle>
            <a:lvl1pPr algn="l">
              <a:defRPr sz="3600">
                <a:solidFill>
                  <a:schemeClr val="accent1"/>
                </a:solidFill>
                <a:latin typeface="+mn-lt"/>
              </a:defRPr>
            </a:lvl1pPr>
          </a:lstStyle>
          <a:p>
            <a:r>
              <a:rPr lang="en-US"/>
              <a:t>Title Block</a:t>
            </a:r>
            <a:endParaRPr lang="en-US" noProof="0"/>
          </a:p>
        </p:txBody>
      </p:sp>
      <p:sp>
        <p:nvSpPr>
          <p:cNvPr id="3" name="Subtitle 2"/>
          <p:cNvSpPr>
            <a:spLocks noGrp="1"/>
          </p:cNvSpPr>
          <p:nvPr>
            <p:ph type="subTitle" idx="1"/>
          </p:nvPr>
        </p:nvSpPr>
        <p:spPr>
          <a:xfrm>
            <a:off x="458725" y="3774310"/>
            <a:ext cx="7072233" cy="508228"/>
          </a:xfrm>
          <a:noFill/>
        </p:spPr>
        <p:txBody>
          <a:bodyPr/>
          <a:lstStyle>
            <a:lvl1pPr marL="0" indent="0" algn="l">
              <a:buNone/>
              <a:defRPr sz="1500">
                <a:solidFill>
                  <a:schemeClr val="accent2"/>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0"/>
              <a:t>Click to edit Master subtitle style</a:t>
            </a:r>
          </a:p>
        </p:txBody>
      </p:sp>
      <p:pic>
        <p:nvPicPr>
          <p:cNvPr id="9" name="Picture 8">
            <a:extLst>
              <a:ext uri="{FF2B5EF4-FFF2-40B4-BE49-F238E27FC236}">
                <a16:creationId xmlns:a16="http://schemas.microsoft.com/office/drawing/2014/main" id="{790BD151-CA4C-C144-964C-BA07C87C7ADB}"/>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tretch/>
        </p:blipFill>
        <p:spPr>
          <a:xfrm>
            <a:off x="0" y="331546"/>
            <a:ext cx="4161982" cy="1600762"/>
          </a:xfrm>
          <a:prstGeom prst="rect">
            <a:avLst/>
          </a:prstGeom>
        </p:spPr>
      </p:pic>
      <p:pic>
        <p:nvPicPr>
          <p:cNvPr id="6" name="Picture 5">
            <a:extLst>
              <a:ext uri="{FF2B5EF4-FFF2-40B4-BE49-F238E27FC236}">
                <a16:creationId xmlns:a16="http://schemas.microsoft.com/office/drawing/2014/main" id="{B1B3F8D5-CAAE-6A47-8861-17C3550465EE}"/>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568462" y="69413"/>
            <a:ext cx="1535484" cy="8426250"/>
          </a:xfrm>
          <a:prstGeom prst="rect">
            <a:avLst/>
          </a:prstGeom>
        </p:spPr>
      </p:pic>
    </p:spTree>
    <p:extLst>
      <p:ext uri="{BB962C8B-B14F-4D97-AF65-F5344CB8AC3E}">
        <p14:creationId xmlns:p14="http://schemas.microsoft.com/office/powerpoint/2010/main" val="1944948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egu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D0FD60D-40F7-4304-95DF-836FE49882B9}"/>
              </a:ext>
            </a:extLst>
          </p:cNvPr>
          <p:cNvSpPr/>
          <p:nvPr userDrawn="1"/>
        </p:nvSpPr>
        <p:spPr>
          <a:xfrm flipH="1">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pic>
        <p:nvPicPr>
          <p:cNvPr id="17" name="Picture 16">
            <a:extLst>
              <a:ext uri="{FF2B5EF4-FFF2-40B4-BE49-F238E27FC236}">
                <a16:creationId xmlns:a16="http://schemas.microsoft.com/office/drawing/2014/main" id="{B679ADEB-039C-40F5-B059-9154B517401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6550" y="6301533"/>
            <a:ext cx="1793661" cy="216853"/>
          </a:xfrm>
          <a:prstGeom prst="rect">
            <a:avLst/>
          </a:prstGeom>
        </p:spPr>
      </p:pic>
      <p:grpSp>
        <p:nvGrpSpPr>
          <p:cNvPr id="11" name="Group 10">
            <a:extLst>
              <a:ext uri="{FF2B5EF4-FFF2-40B4-BE49-F238E27FC236}">
                <a16:creationId xmlns:a16="http://schemas.microsoft.com/office/drawing/2014/main" id="{02B2964C-36DB-4F3D-A85E-783F6D118F2C}"/>
              </a:ext>
            </a:extLst>
          </p:cNvPr>
          <p:cNvGrpSpPr/>
          <p:nvPr userDrawn="1"/>
        </p:nvGrpSpPr>
        <p:grpSpPr>
          <a:xfrm>
            <a:off x="5613052" y="295276"/>
            <a:ext cx="6267488" cy="6267452"/>
            <a:chOff x="5613052" y="295276"/>
            <a:chExt cx="6267488" cy="6267452"/>
          </a:xfrm>
        </p:grpSpPr>
        <p:sp>
          <p:nvSpPr>
            <p:cNvPr id="6" name="Oval 5">
              <a:extLst>
                <a:ext uri="{FF2B5EF4-FFF2-40B4-BE49-F238E27FC236}">
                  <a16:creationId xmlns:a16="http://schemas.microsoft.com/office/drawing/2014/main" id="{67A94C32-D8CA-41FE-B71A-1636268B15EF}"/>
                </a:ext>
              </a:extLst>
            </p:cNvPr>
            <p:cNvSpPr/>
            <p:nvPr userDrawn="1"/>
          </p:nvSpPr>
          <p:spPr>
            <a:xfrm>
              <a:off x="5613052" y="295276"/>
              <a:ext cx="6267488" cy="626745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15" name="Circle: Hollow 14">
              <a:extLst>
                <a:ext uri="{FF2B5EF4-FFF2-40B4-BE49-F238E27FC236}">
                  <a16:creationId xmlns:a16="http://schemas.microsoft.com/office/drawing/2014/main" id="{DD21ACF2-2A83-47AB-862B-FCD6D86EAFFC}"/>
                </a:ext>
              </a:extLst>
            </p:cNvPr>
            <p:cNvSpPr/>
            <p:nvPr userDrawn="1"/>
          </p:nvSpPr>
          <p:spPr>
            <a:xfrm flipH="1">
              <a:off x="5755944" y="438149"/>
              <a:ext cx="5981704" cy="5981702"/>
            </a:xfrm>
            <a:prstGeom prst="donut">
              <a:avLst>
                <a:gd name="adj" fmla="val 1642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pic>
          <p:nvPicPr>
            <p:cNvPr id="9" name="Picture 8">
              <a:extLst>
                <a:ext uri="{FF2B5EF4-FFF2-40B4-BE49-F238E27FC236}">
                  <a16:creationId xmlns:a16="http://schemas.microsoft.com/office/drawing/2014/main" id="{045E0160-3614-470C-BDFC-C1F123CD4C1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1459"/>
            <a:stretch/>
          </p:blipFill>
          <p:spPr>
            <a:xfrm>
              <a:off x="6366796" y="806298"/>
              <a:ext cx="4821157" cy="4751832"/>
            </a:xfrm>
            <a:prstGeom prst="rect">
              <a:avLst/>
            </a:prstGeom>
            <a:effectLst/>
          </p:spPr>
        </p:pic>
      </p:grpSp>
      <p:sp>
        <p:nvSpPr>
          <p:cNvPr id="34" name="Rectangle 33">
            <a:extLst>
              <a:ext uri="{FF2B5EF4-FFF2-40B4-BE49-F238E27FC236}">
                <a16:creationId xmlns:a16="http://schemas.microsoft.com/office/drawing/2014/main" id="{84EBAC0E-9689-47B2-85A9-134D716EB72B}"/>
              </a:ext>
            </a:extLst>
          </p:cNvPr>
          <p:cNvSpPr/>
          <p:nvPr userDrawn="1"/>
        </p:nvSpPr>
        <p:spPr>
          <a:xfrm>
            <a:off x="336550" y="2619179"/>
            <a:ext cx="58844" cy="16196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10" name="Title 1">
            <a:extLst>
              <a:ext uri="{FF2B5EF4-FFF2-40B4-BE49-F238E27FC236}">
                <a16:creationId xmlns:a16="http://schemas.microsoft.com/office/drawing/2014/main" id="{73155F66-6627-2142-9FE9-0A2FB8FA2A6B}"/>
              </a:ext>
            </a:extLst>
          </p:cNvPr>
          <p:cNvSpPr>
            <a:spLocks noGrp="1"/>
          </p:cNvSpPr>
          <p:nvPr>
            <p:ph type="title" hasCustomPrompt="1"/>
          </p:nvPr>
        </p:nvSpPr>
        <p:spPr>
          <a:xfrm>
            <a:off x="664481" y="2176931"/>
            <a:ext cx="5205829" cy="1265254"/>
          </a:xfrm>
        </p:spPr>
        <p:txBody>
          <a:bodyPr anchor="b">
            <a:noAutofit/>
          </a:bodyPr>
          <a:lstStyle>
            <a:lvl1pPr>
              <a:defRPr sz="3600">
                <a:solidFill>
                  <a:schemeClr val="bg1"/>
                </a:solidFill>
                <a:latin typeface="+mn-lt"/>
              </a:defRPr>
            </a:lvl1pPr>
          </a:lstStyle>
          <a:p>
            <a:r>
              <a:rPr lang="en-US" noProof="0"/>
              <a:t>Simple Transition Slide</a:t>
            </a:r>
          </a:p>
        </p:txBody>
      </p:sp>
      <p:sp>
        <p:nvSpPr>
          <p:cNvPr id="12" name="Text Placeholder 2">
            <a:extLst>
              <a:ext uri="{FF2B5EF4-FFF2-40B4-BE49-F238E27FC236}">
                <a16:creationId xmlns:a16="http://schemas.microsoft.com/office/drawing/2014/main" id="{891BFA8A-1374-7E42-BF58-FA4EBB2A3FA4}"/>
              </a:ext>
            </a:extLst>
          </p:cNvPr>
          <p:cNvSpPr>
            <a:spLocks noGrp="1"/>
          </p:cNvSpPr>
          <p:nvPr>
            <p:ph type="body" idx="1"/>
          </p:nvPr>
        </p:nvSpPr>
        <p:spPr>
          <a:xfrm>
            <a:off x="664481" y="3425318"/>
            <a:ext cx="5205829" cy="1054378"/>
          </a:xfrm>
        </p:spPr>
        <p:txBody>
          <a:bodyPr/>
          <a:lstStyle>
            <a:lvl1pPr marL="0" indent="0">
              <a:buNone/>
              <a:defRPr sz="1800">
                <a:solidFill>
                  <a:schemeClr val="accent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2554740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egu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D0FD60D-40F7-4304-95DF-836FE49882B9}"/>
              </a:ext>
            </a:extLst>
          </p:cNvPr>
          <p:cNvSpPr/>
          <p:nvPr userDrawn="1"/>
        </p:nvSpPr>
        <p:spPr>
          <a:xfrm flipH="1">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pic>
        <p:nvPicPr>
          <p:cNvPr id="17" name="Picture 16">
            <a:extLst>
              <a:ext uri="{FF2B5EF4-FFF2-40B4-BE49-F238E27FC236}">
                <a16:creationId xmlns:a16="http://schemas.microsoft.com/office/drawing/2014/main" id="{B679ADEB-039C-40F5-B059-9154B517401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6550" y="6301533"/>
            <a:ext cx="1793661" cy="216853"/>
          </a:xfrm>
          <a:prstGeom prst="rect">
            <a:avLst/>
          </a:prstGeom>
        </p:spPr>
      </p:pic>
      <p:grpSp>
        <p:nvGrpSpPr>
          <p:cNvPr id="11" name="Group 10">
            <a:extLst>
              <a:ext uri="{FF2B5EF4-FFF2-40B4-BE49-F238E27FC236}">
                <a16:creationId xmlns:a16="http://schemas.microsoft.com/office/drawing/2014/main" id="{02B2964C-36DB-4F3D-A85E-783F6D118F2C}"/>
              </a:ext>
            </a:extLst>
          </p:cNvPr>
          <p:cNvGrpSpPr/>
          <p:nvPr userDrawn="1"/>
        </p:nvGrpSpPr>
        <p:grpSpPr>
          <a:xfrm>
            <a:off x="5613052" y="295276"/>
            <a:ext cx="6267488" cy="6267452"/>
            <a:chOff x="5613052" y="295276"/>
            <a:chExt cx="6267488" cy="6267452"/>
          </a:xfrm>
        </p:grpSpPr>
        <p:sp>
          <p:nvSpPr>
            <p:cNvPr id="6" name="Oval 5">
              <a:extLst>
                <a:ext uri="{FF2B5EF4-FFF2-40B4-BE49-F238E27FC236}">
                  <a16:creationId xmlns:a16="http://schemas.microsoft.com/office/drawing/2014/main" id="{67A94C32-D8CA-41FE-B71A-1636268B15EF}"/>
                </a:ext>
              </a:extLst>
            </p:cNvPr>
            <p:cNvSpPr/>
            <p:nvPr userDrawn="1"/>
          </p:nvSpPr>
          <p:spPr>
            <a:xfrm>
              <a:off x="5613052" y="295276"/>
              <a:ext cx="6267488" cy="626745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15" name="Circle: Hollow 14">
              <a:extLst>
                <a:ext uri="{FF2B5EF4-FFF2-40B4-BE49-F238E27FC236}">
                  <a16:creationId xmlns:a16="http://schemas.microsoft.com/office/drawing/2014/main" id="{DD21ACF2-2A83-47AB-862B-FCD6D86EAFFC}"/>
                </a:ext>
              </a:extLst>
            </p:cNvPr>
            <p:cNvSpPr/>
            <p:nvPr userDrawn="1"/>
          </p:nvSpPr>
          <p:spPr>
            <a:xfrm flipH="1">
              <a:off x="5755944" y="448088"/>
              <a:ext cx="5981704" cy="5981702"/>
            </a:xfrm>
            <a:prstGeom prst="donut">
              <a:avLst>
                <a:gd name="adj" fmla="val 1642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pic>
          <p:nvPicPr>
            <p:cNvPr id="9" name="Picture 8">
              <a:extLst>
                <a:ext uri="{FF2B5EF4-FFF2-40B4-BE49-F238E27FC236}">
                  <a16:creationId xmlns:a16="http://schemas.microsoft.com/office/drawing/2014/main" id="{045E0160-3614-470C-BDFC-C1F123CD4C1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325"/>
            <a:stretch/>
          </p:blipFill>
          <p:spPr>
            <a:xfrm>
              <a:off x="6595177" y="1070630"/>
              <a:ext cx="4237151" cy="4447022"/>
            </a:xfrm>
            <a:prstGeom prst="rect">
              <a:avLst/>
            </a:prstGeom>
            <a:effectLst/>
          </p:spPr>
        </p:pic>
      </p:grpSp>
      <p:sp>
        <p:nvSpPr>
          <p:cNvPr id="34" name="Rectangle 33">
            <a:extLst>
              <a:ext uri="{FF2B5EF4-FFF2-40B4-BE49-F238E27FC236}">
                <a16:creationId xmlns:a16="http://schemas.microsoft.com/office/drawing/2014/main" id="{84EBAC0E-9689-47B2-85A9-134D716EB72B}"/>
              </a:ext>
            </a:extLst>
          </p:cNvPr>
          <p:cNvSpPr/>
          <p:nvPr userDrawn="1"/>
        </p:nvSpPr>
        <p:spPr>
          <a:xfrm>
            <a:off x="336550" y="2619179"/>
            <a:ext cx="58844" cy="16196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10" name="Title 1">
            <a:extLst>
              <a:ext uri="{FF2B5EF4-FFF2-40B4-BE49-F238E27FC236}">
                <a16:creationId xmlns:a16="http://schemas.microsoft.com/office/drawing/2014/main" id="{7FC13F38-1960-B442-B8B7-79F5E4251295}"/>
              </a:ext>
            </a:extLst>
          </p:cNvPr>
          <p:cNvSpPr>
            <a:spLocks noGrp="1"/>
          </p:cNvSpPr>
          <p:nvPr>
            <p:ph type="title" hasCustomPrompt="1"/>
          </p:nvPr>
        </p:nvSpPr>
        <p:spPr>
          <a:xfrm>
            <a:off x="664481" y="2176931"/>
            <a:ext cx="5205829" cy="1265254"/>
          </a:xfrm>
        </p:spPr>
        <p:txBody>
          <a:bodyPr anchor="b">
            <a:noAutofit/>
          </a:bodyPr>
          <a:lstStyle>
            <a:lvl1pPr>
              <a:defRPr sz="3600">
                <a:solidFill>
                  <a:schemeClr val="bg1"/>
                </a:solidFill>
                <a:latin typeface="+mn-lt"/>
              </a:defRPr>
            </a:lvl1pPr>
          </a:lstStyle>
          <a:p>
            <a:r>
              <a:rPr lang="en-US" noProof="0"/>
              <a:t>Simple Transition Slide</a:t>
            </a:r>
          </a:p>
        </p:txBody>
      </p:sp>
      <p:sp>
        <p:nvSpPr>
          <p:cNvPr id="12" name="Text Placeholder 2">
            <a:extLst>
              <a:ext uri="{FF2B5EF4-FFF2-40B4-BE49-F238E27FC236}">
                <a16:creationId xmlns:a16="http://schemas.microsoft.com/office/drawing/2014/main" id="{4D3CD320-F075-3748-8F3D-2DB96F27F758}"/>
              </a:ext>
            </a:extLst>
          </p:cNvPr>
          <p:cNvSpPr>
            <a:spLocks noGrp="1"/>
          </p:cNvSpPr>
          <p:nvPr>
            <p:ph type="body" idx="1"/>
          </p:nvPr>
        </p:nvSpPr>
        <p:spPr>
          <a:xfrm>
            <a:off x="664481" y="3425318"/>
            <a:ext cx="5205829" cy="1054378"/>
          </a:xfrm>
        </p:spPr>
        <p:txBody>
          <a:bodyPr/>
          <a:lstStyle>
            <a:lvl1pPr marL="0" indent="0">
              <a:buNone/>
              <a:defRPr sz="1800">
                <a:solidFill>
                  <a:schemeClr val="accent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424408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1E0F2D7-0F5A-4A9D-8A08-922C8FAFEA15}"/>
              </a:ext>
            </a:extLst>
          </p:cNvPr>
          <p:cNvGraphicFramePr>
            <a:graphicFrameLocks noChangeAspect="1"/>
          </p:cNvGraphicFramePr>
          <p:nvPr userDrawn="1">
            <p:custDataLst>
              <p:tags r:id="rId1"/>
            </p:custDataLst>
            <p:extLst>
              <p:ext uri="{D42A27DB-BD31-4B8C-83A1-F6EECF244321}">
                <p14:modId xmlns:p14="http://schemas.microsoft.com/office/powerpoint/2010/main" val="225146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4" name="Object 3" hidden="1">
                        <a:extLst>
                          <a:ext uri="{FF2B5EF4-FFF2-40B4-BE49-F238E27FC236}">
                            <a16:creationId xmlns:a16="http://schemas.microsoft.com/office/drawing/2014/main" id="{F1E0F2D7-0F5A-4A9D-8A08-922C8FAFEA1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DD21CE2-77EF-4574-A29F-7F8EABAA20BD}"/>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a:latin typeface="Montserrat SemiBold" panose="00000700000000000000" pitchFamily="50" charset="0"/>
              <a:ea typeface="+mj-ea"/>
              <a:cs typeface="+mj-cs"/>
              <a:sym typeface="Montserrat SemiBold" panose="00000700000000000000" pitchFamily="50" charset="0"/>
            </a:endParaRPr>
          </a:p>
        </p:txBody>
      </p:sp>
      <p:sp>
        <p:nvSpPr>
          <p:cNvPr id="6" name="Slide Number Placeholder 5"/>
          <p:cNvSpPr>
            <a:spLocks noGrp="1"/>
          </p:cNvSpPr>
          <p:nvPr>
            <p:ph type="sldNum" sz="quarter" idx="12"/>
          </p:nvPr>
        </p:nvSpPr>
        <p:spPr/>
        <p:txBody>
          <a:bodyPr/>
          <a:lstStyle/>
          <a:p>
            <a:fld id="{8BC64C03-9EC0-4B7E-8FE4-24DBF62E63E5}" type="slidenum">
              <a:rPr lang="en-US" smtClean="0"/>
              <a:t>‹#›</a:t>
            </a:fld>
            <a:endParaRPr lang="en-US"/>
          </a:p>
        </p:txBody>
      </p:sp>
      <p:sp>
        <p:nvSpPr>
          <p:cNvPr id="3" name="Text Placeholder 2"/>
          <p:cNvSpPr>
            <a:spLocks noGrp="1"/>
          </p:cNvSpPr>
          <p:nvPr>
            <p:ph type="body" sz="quarter" idx="13"/>
          </p:nvPr>
        </p:nvSpPr>
        <p:spPr>
          <a:xfrm>
            <a:off x="457200" y="1396473"/>
            <a:ext cx="11277600" cy="4780491"/>
          </a:xfrm>
        </p:spPr>
        <p:txBody>
          <a:bodyPr/>
          <a:lstStyle>
            <a:lvl1pPr marL="0" indent="0">
              <a:buFont typeface="Arial"/>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hasCustomPrompt="1"/>
          </p:nvPr>
        </p:nvSpPr>
        <p:spPr>
          <a:xfrm>
            <a:off x="457200" y="365125"/>
            <a:ext cx="11277600" cy="914400"/>
          </a:xfrm>
        </p:spPr>
        <p:txBody>
          <a:bodyPr anchor="ctr"/>
          <a:lstStyle/>
          <a:p>
            <a:r>
              <a:rPr lang="en-US" noProof="0"/>
              <a:t>Click to edit master title style</a:t>
            </a:r>
          </a:p>
        </p:txBody>
      </p:sp>
    </p:spTree>
    <p:extLst>
      <p:ext uri="{BB962C8B-B14F-4D97-AF65-F5344CB8AC3E}">
        <p14:creationId xmlns:p14="http://schemas.microsoft.com/office/powerpoint/2010/main" val="20282649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5FC6BDF-F541-4BDE-A284-229958FCDCCC}"/>
              </a:ext>
            </a:extLst>
          </p:cNvPr>
          <p:cNvGraphicFramePr>
            <a:graphicFrameLocks noChangeAspect="1"/>
          </p:cNvGraphicFramePr>
          <p:nvPr userDrawn="1">
            <p:custDataLst>
              <p:tags r:id="rId1"/>
            </p:custDataLst>
            <p:extLst>
              <p:ext uri="{D42A27DB-BD31-4B8C-83A1-F6EECF244321}">
                <p14:modId xmlns:p14="http://schemas.microsoft.com/office/powerpoint/2010/main" val="7451618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4" name="Object 3" hidden="1">
                        <a:extLst>
                          <a:ext uri="{FF2B5EF4-FFF2-40B4-BE49-F238E27FC236}">
                            <a16:creationId xmlns:a16="http://schemas.microsoft.com/office/drawing/2014/main" id="{15FC6BDF-F541-4BDE-A284-229958FCDCC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95B871D-E513-4E1E-9214-58513D425946}"/>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a:latin typeface="Montserrat SemiBold" panose="00000700000000000000" pitchFamily="50" charset="0"/>
              <a:ea typeface="+mj-ea"/>
              <a:cs typeface="+mj-cs"/>
              <a:sym typeface="Montserrat SemiBold" panose="00000700000000000000" pitchFamily="50" charset="0"/>
            </a:endParaRPr>
          </a:p>
        </p:txBody>
      </p:sp>
      <p:sp>
        <p:nvSpPr>
          <p:cNvPr id="2" name="Title 1"/>
          <p:cNvSpPr>
            <a:spLocks noGrp="1"/>
          </p:cNvSpPr>
          <p:nvPr>
            <p:ph type="title" hasCustomPrompt="1"/>
          </p:nvPr>
        </p:nvSpPr>
        <p:spPr/>
        <p:txBody>
          <a:bodyPr/>
          <a:lstStyle/>
          <a:p>
            <a:r>
              <a:rPr lang="en-US" noProof="0"/>
              <a:t>Click to edit master title style</a:t>
            </a:r>
          </a:p>
        </p:txBody>
      </p:sp>
      <p:sp>
        <p:nvSpPr>
          <p:cNvPr id="7" name="Slide Number Placeholder 6"/>
          <p:cNvSpPr>
            <a:spLocks noGrp="1"/>
          </p:cNvSpPr>
          <p:nvPr>
            <p:ph type="sldNum" sz="quarter" idx="12"/>
          </p:nvPr>
        </p:nvSpPr>
        <p:spPr/>
        <p:txBody>
          <a:bodyPr/>
          <a:lstStyle/>
          <a:p>
            <a:fld id="{8BC64C03-9EC0-4B7E-8FE4-24DBF62E63E5}" type="slidenum">
              <a:rPr lang="en-US" smtClean="0"/>
              <a:t>‹#›</a:t>
            </a:fld>
            <a:endParaRPr lang="en-US"/>
          </a:p>
        </p:txBody>
      </p:sp>
      <p:sp>
        <p:nvSpPr>
          <p:cNvPr id="6" name="Text Placeholder 2"/>
          <p:cNvSpPr>
            <a:spLocks noGrp="1"/>
          </p:cNvSpPr>
          <p:nvPr>
            <p:ph type="body" sz="quarter" idx="13"/>
          </p:nvPr>
        </p:nvSpPr>
        <p:spPr>
          <a:xfrm>
            <a:off x="457201" y="1396473"/>
            <a:ext cx="5540828" cy="4780491"/>
          </a:xfrm>
        </p:spPr>
        <p:txBody>
          <a:bodyPr/>
          <a:lstStyle>
            <a:lvl1pPr marL="0" indent="0">
              <a:buFont typeface="Arial"/>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7EF0788-9E9D-4BA3-A132-B323D31F49BB}"/>
              </a:ext>
            </a:extLst>
          </p:cNvPr>
          <p:cNvSpPr>
            <a:spLocks noGrp="1"/>
          </p:cNvSpPr>
          <p:nvPr>
            <p:ph sz="quarter" idx="14"/>
          </p:nvPr>
        </p:nvSpPr>
        <p:spPr>
          <a:xfrm>
            <a:off x="6194426" y="1396474"/>
            <a:ext cx="5540375" cy="478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67732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F99930E-69B7-4A72-98BD-FBA90240F6A7}"/>
              </a:ext>
            </a:extLst>
          </p:cNvPr>
          <p:cNvGraphicFramePr>
            <a:graphicFrameLocks noChangeAspect="1"/>
          </p:cNvGraphicFramePr>
          <p:nvPr userDrawn="1">
            <p:custDataLst>
              <p:tags r:id="rId1"/>
            </p:custDataLst>
            <p:extLst>
              <p:ext uri="{D42A27DB-BD31-4B8C-83A1-F6EECF244321}">
                <p14:modId xmlns:p14="http://schemas.microsoft.com/office/powerpoint/2010/main" val="26010393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4" name="Object 3" hidden="1">
                        <a:extLst>
                          <a:ext uri="{FF2B5EF4-FFF2-40B4-BE49-F238E27FC236}">
                            <a16:creationId xmlns:a16="http://schemas.microsoft.com/office/drawing/2014/main" id="{7F99930E-69B7-4A72-98BD-FBA90240F6A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FE23A40-4642-46FC-80E3-90E9C2B1C501}"/>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a:latin typeface="Montserrat SemiBold" panose="00000700000000000000" pitchFamily="50" charset="0"/>
              <a:ea typeface="+mj-ea"/>
              <a:cs typeface="+mj-cs"/>
              <a:sym typeface="Montserrat SemiBold" panose="00000700000000000000" pitchFamily="50" charset="0"/>
            </a:endParaRPr>
          </a:p>
        </p:txBody>
      </p:sp>
      <p:sp>
        <p:nvSpPr>
          <p:cNvPr id="2" name="Title 1"/>
          <p:cNvSpPr>
            <a:spLocks noGrp="1"/>
          </p:cNvSpPr>
          <p:nvPr>
            <p:ph type="title" hasCustomPrompt="1"/>
          </p:nvPr>
        </p:nvSpPr>
        <p:spPr/>
        <p:txBody>
          <a:bodyPr/>
          <a:lstStyle/>
          <a:p>
            <a:r>
              <a:rPr lang="en-US" noProof="0"/>
              <a:t>Click to edit master title style</a:t>
            </a:r>
          </a:p>
        </p:txBody>
      </p:sp>
      <p:sp>
        <p:nvSpPr>
          <p:cNvPr id="7" name="Slide Number Placeholder 6"/>
          <p:cNvSpPr>
            <a:spLocks noGrp="1"/>
          </p:cNvSpPr>
          <p:nvPr>
            <p:ph type="sldNum" sz="quarter" idx="12"/>
          </p:nvPr>
        </p:nvSpPr>
        <p:spPr/>
        <p:txBody>
          <a:bodyPr/>
          <a:lstStyle/>
          <a:p>
            <a:fld id="{8BC64C03-9EC0-4B7E-8FE4-24DBF62E63E5}" type="slidenum">
              <a:rPr lang="en-US" smtClean="0"/>
              <a:t>‹#›</a:t>
            </a:fld>
            <a:endParaRPr lang="en-US"/>
          </a:p>
        </p:txBody>
      </p:sp>
      <p:sp>
        <p:nvSpPr>
          <p:cNvPr id="8" name="Text Placeholder 2"/>
          <p:cNvSpPr>
            <a:spLocks noGrp="1"/>
          </p:cNvSpPr>
          <p:nvPr>
            <p:ph type="body" sz="quarter" idx="13"/>
          </p:nvPr>
        </p:nvSpPr>
        <p:spPr>
          <a:xfrm>
            <a:off x="457201" y="1396473"/>
            <a:ext cx="3635828" cy="4780491"/>
          </a:xfrm>
        </p:spPr>
        <p:txBody>
          <a:bodyPr/>
          <a:lstStyle>
            <a:lvl1pPr marL="0" indent="0">
              <a:buFont typeface="Arial"/>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A8C7E46B-CD8E-4D36-BE34-7C73F0219F3A}"/>
              </a:ext>
            </a:extLst>
          </p:cNvPr>
          <p:cNvSpPr>
            <a:spLocks noGrp="1"/>
          </p:cNvSpPr>
          <p:nvPr>
            <p:ph sz="quarter" idx="14"/>
          </p:nvPr>
        </p:nvSpPr>
        <p:spPr>
          <a:xfrm>
            <a:off x="4278312" y="1397000"/>
            <a:ext cx="3635375" cy="4779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EF5E564C-1C39-4E0A-8A8C-A855C1988BDB}"/>
              </a:ext>
            </a:extLst>
          </p:cNvPr>
          <p:cNvSpPr>
            <a:spLocks noGrp="1"/>
          </p:cNvSpPr>
          <p:nvPr>
            <p:ph sz="quarter" idx="15"/>
          </p:nvPr>
        </p:nvSpPr>
        <p:spPr>
          <a:xfrm>
            <a:off x="8099425" y="1397000"/>
            <a:ext cx="3635375" cy="4779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269597"/>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43F771D-7E10-4FFE-B948-BFE76CF37D42}"/>
              </a:ext>
            </a:extLst>
          </p:cNvPr>
          <p:cNvGraphicFramePr>
            <a:graphicFrameLocks noChangeAspect="1"/>
          </p:cNvGraphicFramePr>
          <p:nvPr userDrawn="1">
            <p:custDataLst>
              <p:tags r:id="rId1"/>
            </p:custDataLst>
            <p:extLst>
              <p:ext uri="{D42A27DB-BD31-4B8C-83A1-F6EECF244321}">
                <p14:modId xmlns:p14="http://schemas.microsoft.com/office/powerpoint/2010/main" val="22755914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4" name="Object 3" hidden="1">
                        <a:extLst>
                          <a:ext uri="{FF2B5EF4-FFF2-40B4-BE49-F238E27FC236}">
                            <a16:creationId xmlns:a16="http://schemas.microsoft.com/office/drawing/2014/main" id="{D43F771D-7E10-4FFE-B948-BFE76CF37D4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69CA6C2-9D60-45FF-9641-C2D96170897B}"/>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a:latin typeface="Montserrat SemiBold" panose="00000700000000000000" pitchFamily="50" charset="0"/>
              <a:ea typeface="+mj-ea"/>
              <a:cs typeface="+mj-cs"/>
              <a:sym typeface="Montserrat SemiBold" panose="00000700000000000000" pitchFamily="50" charset="0"/>
            </a:endParaRPr>
          </a:p>
        </p:txBody>
      </p:sp>
      <p:sp>
        <p:nvSpPr>
          <p:cNvPr id="2" name="Title 1"/>
          <p:cNvSpPr>
            <a:spLocks noGrp="1"/>
          </p:cNvSpPr>
          <p:nvPr>
            <p:ph type="title" hasCustomPrompt="1"/>
          </p:nvPr>
        </p:nvSpPr>
        <p:spPr/>
        <p:txBody>
          <a:bodyPr/>
          <a:lstStyle/>
          <a:p>
            <a:r>
              <a:rPr lang="en-US"/>
              <a:t>Click to edit master title style</a:t>
            </a:r>
          </a:p>
        </p:txBody>
      </p:sp>
      <p:sp>
        <p:nvSpPr>
          <p:cNvPr id="7" name="Slide Number Placeholder 6"/>
          <p:cNvSpPr>
            <a:spLocks noGrp="1"/>
          </p:cNvSpPr>
          <p:nvPr>
            <p:ph type="sldNum" sz="quarter" idx="12"/>
          </p:nvPr>
        </p:nvSpPr>
        <p:spPr/>
        <p:txBody>
          <a:bodyPr/>
          <a:lstStyle/>
          <a:p>
            <a:fld id="{8BC64C03-9EC0-4B7E-8FE4-24DBF62E63E5}" type="slidenum">
              <a:rPr lang="en-US" smtClean="0"/>
              <a:t>‹#›</a:t>
            </a:fld>
            <a:endParaRPr lang="en-US"/>
          </a:p>
        </p:txBody>
      </p:sp>
      <p:sp>
        <p:nvSpPr>
          <p:cNvPr id="8" name="Text Placeholder 2"/>
          <p:cNvSpPr>
            <a:spLocks noGrp="1"/>
          </p:cNvSpPr>
          <p:nvPr>
            <p:ph type="body" sz="quarter" idx="13"/>
          </p:nvPr>
        </p:nvSpPr>
        <p:spPr>
          <a:xfrm>
            <a:off x="457200" y="1396473"/>
            <a:ext cx="5537200" cy="2252964"/>
          </a:xfrm>
        </p:spPr>
        <p:txBody>
          <a:bodyPr/>
          <a:lstStyle>
            <a:lvl1pPr marL="0" indent="0">
              <a:buFont typeface="Arial"/>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FD3143AB-9394-4B1D-9AD7-9DF0B2E4F9E5}"/>
              </a:ext>
            </a:extLst>
          </p:cNvPr>
          <p:cNvSpPr>
            <a:spLocks noGrp="1"/>
          </p:cNvSpPr>
          <p:nvPr>
            <p:ph sz="quarter" idx="14"/>
          </p:nvPr>
        </p:nvSpPr>
        <p:spPr>
          <a:xfrm>
            <a:off x="6197602" y="1396473"/>
            <a:ext cx="5537200" cy="225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509CF4F7-9D97-406F-82B7-FF24AA990C43}"/>
              </a:ext>
            </a:extLst>
          </p:cNvPr>
          <p:cNvSpPr>
            <a:spLocks noGrp="1"/>
          </p:cNvSpPr>
          <p:nvPr>
            <p:ph sz="quarter" idx="15"/>
          </p:nvPr>
        </p:nvSpPr>
        <p:spPr>
          <a:xfrm>
            <a:off x="457200" y="3864724"/>
            <a:ext cx="5537200" cy="2252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a:extLst>
              <a:ext uri="{FF2B5EF4-FFF2-40B4-BE49-F238E27FC236}">
                <a16:creationId xmlns:a16="http://schemas.microsoft.com/office/drawing/2014/main" id="{9BE0B341-71E8-47CC-A829-8E7D98106D10}"/>
              </a:ext>
            </a:extLst>
          </p:cNvPr>
          <p:cNvSpPr>
            <a:spLocks noGrp="1"/>
          </p:cNvSpPr>
          <p:nvPr>
            <p:ph sz="quarter" idx="16"/>
          </p:nvPr>
        </p:nvSpPr>
        <p:spPr>
          <a:xfrm>
            <a:off x="6197600" y="3863975"/>
            <a:ext cx="5537200" cy="225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054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7C99ECC-8008-4DDC-B9AD-9F32F5DD1CB7}"/>
              </a:ext>
            </a:extLst>
          </p:cNvPr>
          <p:cNvGraphicFramePr>
            <a:graphicFrameLocks noChangeAspect="1"/>
          </p:cNvGraphicFramePr>
          <p:nvPr userDrawn="1">
            <p:custDataLst>
              <p:tags r:id="rId1"/>
            </p:custDataLst>
            <p:extLst>
              <p:ext uri="{D42A27DB-BD31-4B8C-83A1-F6EECF244321}">
                <p14:modId xmlns:p14="http://schemas.microsoft.com/office/powerpoint/2010/main" val="28167808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4" name="Object 3" hidden="1">
                        <a:extLst>
                          <a:ext uri="{FF2B5EF4-FFF2-40B4-BE49-F238E27FC236}">
                            <a16:creationId xmlns:a16="http://schemas.microsoft.com/office/drawing/2014/main" id="{37C99ECC-8008-4DDC-B9AD-9F32F5DD1CB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60A71401-5A22-4971-8A91-0DF6AFAF6851}"/>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a:latin typeface="Montserrat SemiBold" panose="00000700000000000000" pitchFamily="50" charset="0"/>
              <a:ea typeface="+mj-ea"/>
              <a:cs typeface="+mj-cs"/>
              <a:sym typeface="Montserrat SemiBold" panose="00000700000000000000" pitchFamily="50" charset="0"/>
            </a:endParaRPr>
          </a:p>
        </p:txBody>
      </p:sp>
      <p:sp>
        <p:nvSpPr>
          <p:cNvPr id="2" name="Title 1"/>
          <p:cNvSpPr>
            <a:spLocks noGrp="1"/>
          </p:cNvSpPr>
          <p:nvPr>
            <p:ph type="title" hasCustomPrompt="1"/>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8BC64C03-9EC0-4B7E-8FE4-24DBF62E63E5}" type="slidenum">
              <a:rPr lang="en-US" smtClean="0"/>
              <a:t>‹#›</a:t>
            </a:fld>
            <a:endParaRPr lang="en-US"/>
          </a:p>
        </p:txBody>
      </p:sp>
    </p:spTree>
    <p:extLst>
      <p:ext uri="{BB962C8B-B14F-4D97-AF65-F5344CB8AC3E}">
        <p14:creationId xmlns:p14="http://schemas.microsoft.com/office/powerpoint/2010/main" val="12477402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BC64C03-9EC0-4B7E-8FE4-24DBF62E63E5}" type="slidenum">
              <a:rPr lang="en-US" smtClean="0"/>
              <a:t>‹#›</a:t>
            </a:fld>
            <a:endParaRPr lang="en-US"/>
          </a:p>
        </p:txBody>
      </p:sp>
    </p:spTree>
    <p:extLst>
      <p:ext uri="{BB962C8B-B14F-4D97-AF65-F5344CB8AC3E}">
        <p14:creationId xmlns:p14="http://schemas.microsoft.com/office/powerpoint/2010/main" val="32477533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1_Closing Page">
    <p:bg>
      <p:bgPr>
        <a:solidFill>
          <a:schemeClr val="accent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771FDC6-8BC6-0B4E-B9C9-35D772F63119}"/>
              </a:ext>
            </a:extLst>
          </p:cNvPr>
          <p:cNvSpPr/>
          <p:nvPr userDrawn="1"/>
        </p:nvSpPr>
        <p:spPr>
          <a:xfrm>
            <a:off x="0" y="0"/>
            <a:ext cx="12192000" cy="6858000"/>
          </a:xfrm>
          <a:prstGeom prst="rect">
            <a:avLst/>
          </a:prstGeom>
          <a:solidFill>
            <a:srgbClr val="E6E7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extBox 1"/>
          <p:cNvSpPr txBox="1"/>
          <p:nvPr userDrawn="1"/>
        </p:nvSpPr>
        <p:spPr>
          <a:xfrm>
            <a:off x="2853723" y="2260705"/>
            <a:ext cx="6480779" cy="646331"/>
          </a:xfrm>
          <a:prstGeom prst="rect">
            <a:avLst/>
          </a:prstGeom>
          <a:noFill/>
        </p:spPr>
        <p:txBody>
          <a:bodyPr wrap="square" rtlCol="0">
            <a:spAutoFit/>
          </a:bodyPr>
          <a:lstStyle/>
          <a:p>
            <a:pPr algn="ctr"/>
            <a:r>
              <a:rPr lang="en-US" sz="3600" b="1" spc="600">
                <a:solidFill>
                  <a:schemeClr val="accent1"/>
                </a:solidFill>
              </a:rPr>
              <a:t>THANK Y</a:t>
            </a:r>
            <a:r>
              <a:rPr lang="en-US" sz="3600" b="1" spc="600">
                <a:solidFill>
                  <a:schemeClr val="accent2"/>
                </a:solidFill>
              </a:rPr>
              <a:t>O</a:t>
            </a:r>
            <a:r>
              <a:rPr lang="en-US" sz="3600" b="1" spc="600">
                <a:solidFill>
                  <a:schemeClr val="accent1"/>
                </a:solidFill>
              </a:rPr>
              <a:t>U</a:t>
            </a:r>
          </a:p>
        </p:txBody>
      </p:sp>
      <p:pic>
        <p:nvPicPr>
          <p:cNvPr id="6" name="Picture 5">
            <a:extLst>
              <a:ext uri="{FF2B5EF4-FFF2-40B4-BE49-F238E27FC236}">
                <a16:creationId xmlns:a16="http://schemas.microsoft.com/office/drawing/2014/main" id="{DA19C623-787A-B949-A7A0-557749088B7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4640574" y="3813745"/>
            <a:ext cx="2882900" cy="1104900"/>
          </a:xfrm>
          <a:prstGeom prst="rect">
            <a:avLst/>
          </a:prstGeom>
        </p:spPr>
      </p:pic>
      <p:pic>
        <p:nvPicPr>
          <p:cNvPr id="7" name="Picture 6">
            <a:extLst>
              <a:ext uri="{FF2B5EF4-FFF2-40B4-BE49-F238E27FC236}">
                <a16:creationId xmlns:a16="http://schemas.microsoft.com/office/drawing/2014/main" id="{1DBDFCD3-5876-8146-B9D6-2E4E1763D99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528" y="6156648"/>
            <a:ext cx="12192000" cy="701354"/>
          </a:xfrm>
          <a:prstGeom prst="rect">
            <a:avLst/>
          </a:prstGeom>
        </p:spPr>
      </p:pic>
    </p:spTree>
    <p:extLst>
      <p:ext uri="{BB962C8B-B14F-4D97-AF65-F5344CB8AC3E}">
        <p14:creationId xmlns:p14="http://schemas.microsoft.com/office/powerpoint/2010/main" val="15868028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lors">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23EC3B2-3C94-AB43-BABA-3E7F81EC800E}"/>
              </a:ext>
            </a:extLst>
          </p:cNvPr>
          <p:cNvSpPr>
            <a:spLocks noGrp="1"/>
          </p:cNvSpPr>
          <p:nvPr>
            <p:ph type="sldNum" sz="quarter" idx="10"/>
          </p:nvPr>
        </p:nvSpPr>
        <p:spPr/>
        <p:txBody>
          <a:bodyPr/>
          <a:lstStyle/>
          <a:p>
            <a:fld id="{8BC64C03-9EC0-4B7E-8FE4-24DBF62E63E5}" type="slidenum">
              <a:rPr lang="en-US" smtClean="0"/>
              <a:pPr/>
              <a:t>‹#›</a:t>
            </a:fld>
            <a:endParaRPr lang="en-US"/>
          </a:p>
        </p:txBody>
      </p:sp>
      <p:grpSp>
        <p:nvGrpSpPr>
          <p:cNvPr id="4" name="Group 3">
            <a:extLst>
              <a:ext uri="{FF2B5EF4-FFF2-40B4-BE49-F238E27FC236}">
                <a16:creationId xmlns:a16="http://schemas.microsoft.com/office/drawing/2014/main" id="{27B145A7-75EE-4F11-BF97-034BB33819C5}"/>
              </a:ext>
            </a:extLst>
          </p:cNvPr>
          <p:cNvGrpSpPr/>
          <p:nvPr userDrawn="1"/>
        </p:nvGrpSpPr>
        <p:grpSpPr>
          <a:xfrm>
            <a:off x="1572981" y="1562638"/>
            <a:ext cx="1575487" cy="1506738"/>
            <a:chOff x="244513" y="1467748"/>
            <a:chExt cx="1575487" cy="1506738"/>
          </a:xfrm>
        </p:grpSpPr>
        <p:sp>
          <p:nvSpPr>
            <p:cNvPr id="6" name="Rectangle 5">
              <a:extLst>
                <a:ext uri="{FF2B5EF4-FFF2-40B4-BE49-F238E27FC236}">
                  <a16:creationId xmlns:a16="http://schemas.microsoft.com/office/drawing/2014/main" id="{9B3CDF35-2C7F-48A3-A1E4-CD983E6B41D6}"/>
                </a:ext>
              </a:extLst>
            </p:cNvPr>
            <p:cNvSpPr/>
            <p:nvPr userDrawn="1"/>
          </p:nvSpPr>
          <p:spPr>
            <a:xfrm>
              <a:off x="244513" y="1467748"/>
              <a:ext cx="1544230" cy="15067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7" name="Rectangle 6">
              <a:extLst>
                <a:ext uri="{FF2B5EF4-FFF2-40B4-BE49-F238E27FC236}">
                  <a16:creationId xmlns:a16="http://schemas.microsoft.com/office/drawing/2014/main" id="{332E1212-C2CF-4DFC-8156-3DA09EE98195}"/>
                </a:ext>
              </a:extLst>
            </p:cNvPr>
            <p:cNvSpPr/>
            <p:nvPr userDrawn="1"/>
          </p:nvSpPr>
          <p:spPr>
            <a:xfrm>
              <a:off x="244513" y="1467748"/>
              <a:ext cx="271337" cy="1506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8" name="Rectangle 7">
              <a:extLst>
                <a:ext uri="{FF2B5EF4-FFF2-40B4-BE49-F238E27FC236}">
                  <a16:creationId xmlns:a16="http://schemas.microsoft.com/office/drawing/2014/main" id="{B577E966-3097-4B53-8F68-04193B1751AB}"/>
                </a:ext>
              </a:extLst>
            </p:cNvPr>
            <p:cNvSpPr/>
            <p:nvPr userDrawn="1"/>
          </p:nvSpPr>
          <p:spPr>
            <a:xfrm>
              <a:off x="547107" y="1702226"/>
              <a:ext cx="1272893" cy="1096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45720" rIns="72000" bIns="45720" numCol="1" spcCol="0" rtlCol="0" fromWordArt="0" anchor="ctr" anchorCtr="0" forceAA="0" compatLnSpc="1">
              <a:prstTxWarp prst="textNoShape">
                <a:avLst/>
              </a:prstTxWarp>
              <a:noAutofit/>
            </a:bodyPr>
            <a:lstStyle/>
            <a:p>
              <a:r>
                <a:rPr lang="en-US" sz="2000" b="1">
                  <a:solidFill>
                    <a:schemeClr val="accent1"/>
                  </a:solidFill>
                </a:rPr>
                <a:t>R:  </a:t>
              </a:r>
              <a:r>
                <a:rPr lang="en-US" sz="2000">
                  <a:solidFill>
                    <a:schemeClr val="accent1"/>
                  </a:solidFill>
                </a:rPr>
                <a:t>49</a:t>
              </a:r>
              <a:endParaRPr lang="en-US" sz="2000" b="1">
                <a:solidFill>
                  <a:schemeClr val="accent1"/>
                </a:solidFill>
              </a:endParaRPr>
            </a:p>
            <a:p>
              <a:r>
                <a:rPr lang="en-US" sz="2000" b="1">
                  <a:solidFill>
                    <a:schemeClr val="accent1"/>
                  </a:solidFill>
                </a:rPr>
                <a:t>G: </a:t>
              </a:r>
              <a:r>
                <a:rPr lang="en-US" sz="2000">
                  <a:solidFill>
                    <a:schemeClr val="accent1"/>
                  </a:solidFill>
                </a:rPr>
                <a:t>   0</a:t>
              </a:r>
            </a:p>
            <a:p>
              <a:r>
                <a:rPr lang="en-US" sz="2000" b="1">
                  <a:solidFill>
                    <a:schemeClr val="accent1"/>
                  </a:solidFill>
                </a:rPr>
                <a:t>B:  </a:t>
              </a:r>
              <a:r>
                <a:rPr lang="en-US" sz="2000">
                  <a:solidFill>
                    <a:schemeClr val="accent1"/>
                  </a:solidFill>
                </a:rPr>
                <a:t>111</a:t>
              </a:r>
              <a:endParaRPr lang="en-GB" sz="2000">
                <a:solidFill>
                  <a:schemeClr val="accent1"/>
                </a:solidFill>
              </a:endParaRPr>
            </a:p>
          </p:txBody>
        </p:sp>
      </p:grpSp>
      <p:grpSp>
        <p:nvGrpSpPr>
          <p:cNvPr id="9" name="Group 8">
            <a:extLst>
              <a:ext uri="{FF2B5EF4-FFF2-40B4-BE49-F238E27FC236}">
                <a16:creationId xmlns:a16="http://schemas.microsoft.com/office/drawing/2014/main" id="{4BE939B9-73E3-4430-82CF-958BB66773A0}"/>
              </a:ext>
            </a:extLst>
          </p:cNvPr>
          <p:cNvGrpSpPr/>
          <p:nvPr userDrawn="1"/>
        </p:nvGrpSpPr>
        <p:grpSpPr>
          <a:xfrm>
            <a:off x="3222996" y="1574087"/>
            <a:ext cx="1575487" cy="1506738"/>
            <a:chOff x="2187613" y="1467748"/>
            <a:chExt cx="1575487" cy="1506738"/>
          </a:xfrm>
        </p:grpSpPr>
        <p:sp>
          <p:nvSpPr>
            <p:cNvPr id="10" name="Rectangle 9">
              <a:extLst>
                <a:ext uri="{FF2B5EF4-FFF2-40B4-BE49-F238E27FC236}">
                  <a16:creationId xmlns:a16="http://schemas.microsoft.com/office/drawing/2014/main" id="{5F6247E0-F15F-40D9-910D-E8F79F0EEEE6}"/>
                </a:ext>
              </a:extLst>
            </p:cNvPr>
            <p:cNvSpPr/>
            <p:nvPr userDrawn="1"/>
          </p:nvSpPr>
          <p:spPr>
            <a:xfrm>
              <a:off x="2187613" y="1467748"/>
              <a:ext cx="1544230" cy="15067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11" name="Rectangle 10">
              <a:extLst>
                <a:ext uri="{FF2B5EF4-FFF2-40B4-BE49-F238E27FC236}">
                  <a16:creationId xmlns:a16="http://schemas.microsoft.com/office/drawing/2014/main" id="{7C104F7E-07E5-4B53-ACB5-CECE5F228368}"/>
                </a:ext>
              </a:extLst>
            </p:cNvPr>
            <p:cNvSpPr/>
            <p:nvPr userDrawn="1"/>
          </p:nvSpPr>
          <p:spPr>
            <a:xfrm>
              <a:off x="2187613" y="1467748"/>
              <a:ext cx="271337" cy="15067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12" name="Rectangle 11">
              <a:extLst>
                <a:ext uri="{FF2B5EF4-FFF2-40B4-BE49-F238E27FC236}">
                  <a16:creationId xmlns:a16="http://schemas.microsoft.com/office/drawing/2014/main" id="{1D2970A9-0CD5-4495-A494-F26453C14F79}"/>
                </a:ext>
              </a:extLst>
            </p:cNvPr>
            <p:cNvSpPr/>
            <p:nvPr userDrawn="1"/>
          </p:nvSpPr>
          <p:spPr>
            <a:xfrm>
              <a:off x="2490207" y="1702226"/>
              <a:ext cx="1272893" cy="1096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45720" rIns="72000" bIns="45720" numCol="1" spcCol="0" rtlCol="0" fromWordArt="0" anchor="ctr" anchorCtr="0" forceAA="0" compatLnSpc="1">
              <a:prstTxWarp prst="textNoShape">
                <a:avLst/>
              </a:prstTxWarp>
              <a:noAutofit/>
            </a:bodyPr>
            <a:lstStyle/>
            <a:p>
              <a:r>
                <a:rPr lang="en-US" sz="2000" b="1">
                  <a:solidFill>
                    <a:schemeClr val="accent2"/>
                  </a:solidFill>
                </a:rPr>
                <a:t>R: </a:t>
              </a:r>
              <a:r>
                <a:rPr lang="en-US" sz="2000">
                  <a:solidFill>
                    <a:schemeClr val="accent2"/>
                  </a:solidFill>
                </a:rPr>
                <a:t>149</a:t>
              </a:r>
              <a:endParaRPr lang="en-US" sz="2000" b="1">
                <a:solidFill>
                  <a:schemeClr val="accent2"/>
                </a:solidFill>
              </a:endParaRPr>
            </a:p>
            <a:p>
              <a:r>
                <a:rPr lang="en-US" sz="2000" b="1">
                  <a:solidFill>
                    <a:schemeClr val="accent2"/>
                  </a:solidFill>
                </a:rPr>
                <a:t>G: </a:t>
              </a:r>
              <a:r>
                <a:rPr lang="en-US" sz="2000">
                  <a:solidFill>
                    <a:schemeClr val="accent2"/>
                  </a:solidFill>
                </a:rPr>
                <a:t>121</a:t>
              </a:r>
            </a:p>
            <a:p>
              <a:r>
                <a:rPr lang="en-US" sz="2000" b="1">
                  <a:solidFill>
                    <a:schemeClr val="accent2"/>
                  </a:solidFill>
                </a:rPr>
                <a:t>B: </a:t>
              </a:r>
              <a:r>
                <a:rPr lang="en-US" sz="2000">
                  <a:solidFill>
                    <a:schemeClr val="accent2"/>
                  </a:solidFill>
                </a:rPr>
                <a:t>211</a:t>
              </a:r>
              <a:endParaRPr lang="en-GB" sz="2000">
                <a:solidFill>
                  <a:schemeClr val="accent2"/>
                </a:solidFill>
              </a:endParaRPr>
            </a:p>
          </p:txBody>
        </p:sp>
      </p:grpSp>
      <p:grpSp>
        <p:nvGrpSpPr>
          <p:cNvPr id="13" name="Group 12">
            <a:extLst>
              <a:ext uri="{FF2B5EF4-FFF2-40B4-BE49-F238E27FC236}">
                <a16:creationId xmlns:a16="http://schemas.microsoft.com/office/drawing/2014/main" id="{B7911776-63A9-4D3B-89AC-1ADF77FCD1BB}"/>
              </a:ext>
            </a:extLst>
          </p:cNvPr>
          <p:cNvGrpSpPr/>
          <p:nvPr userDrawn="1"/>
        </p:nvGrpSpPr>
        <p:grpSpPr>
          <a:xfrm>
            <a:off x="4885845" y="1562638"/>
            <a:ext cx="1580992" cy="1506738"/>
            <a:chOff x="4130713" y="1467748"/>
            <a:chExt cx="1580992" cy="1506738"/>
          </a:xfrm>
        </p:grpSpPr>
        <p:sp>
          <p:nvSpPr>
            <p:cNvPr id="14" name="Rectangle 13">
              <a:extLst>
                <a:ext uri="{FF2B5EF4-FFF2-40B4-BE49-F238E27FC236}">
                  <a16:creationId xmlns:a16="http://schemas.microsoft.com/office/drawing/2014/main" id="{ED54F8EF-CC18-44A8-A072-805886AA7FDF}"/>
                </a:ext>
              </a:extLst>
            </p:cNvPr>
            <p:cNvSpPr/>
            <p:nvPr userDrawn="1"/>
          </p:nvSpPr>
          <p:spPr>
            <a:xfrm>
              <a:off x="4130713" y="1467748"/>
              <a:ext cx="1544230" cy="15067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15" name="Rectangle 14">
              <a:extLst>
                <a:ext uri="{FF2B5EF4-FFF2-40B4-BE49-F238E27FC236}">
                  <a16:creationId xmlns:a16="http://schemas.microsoft.com/office/drawing/2014/main" id="{D808A8DA-617B-43D3-B936-119752D2BCF0}"/>
                </a:ext>
              </a:extLst>
            </p:cNvPr>
            <p:cNvSpPr/>
            <p:nvPr userDrawn="1"/>
          </p:nvSpPr>
          <p:spPr>
            <a:xfrm>
              <a:off x="4130713" y="1467748"/>
              <a:ext cx="271337" cy="15067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16" name="Rectangle 15">
              <a:extLst>
                <a:ext uri="{FF2B5EF4-FFF2-40B4-BE49-F238E27FC236}">
                  <a16:creationId xmlns:a16="http://schemas.microsoft.com/office/drawing/2014/main" id="{B8A642E0-884D-45CC-85CA-ABBA5B643CBD}"/>
                </a:ext>
              </a:extLst>
            </p:cNvPr>
            <p:cNvSpPr/>
            <p:nvPr userDrawn="1"/>
          </p:nvSpPr>
          <p:spPr>
            <a:xfrm>
              <a:off x="4438812" y="1702226"/>
              <a:ext cx="1272893" cy="1096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45720" rIns="72000" bIns="45720" numCol="1" spcCol="0" rtlCol="0" fromWordArt="0" anchor="ctr" anchorCtr="0" forceAA="0" compatLnSpc="1">
              <a:prstTxWarp prst="textNoShape">
                <a:avLst/>
              </a:prstTxWarp>
              <a:noAutofit/>
            </a:bodyPr>
            <a:lstStyle/>
            <a:p>
              <a:r>
                <a:rPr lang="en-US" sz="2000" b="1">
                  <a:solidFill>
                    <a:schemeClr val="accent3"/>
                  </a:solidFill>
                </a:rPr>
                <a:t>R: </a:t>
              </a:r>
              <a:r>
                <a:rPr lang="en-US" sz="2000">
                  <a:solidFill>
                    <a:schemeClr val="accent3"/>
                  </a:solidFill>
                </a:rPr>
                <a:t>236</a:t>
              </a:r>
              <a:endParaRPr lang="en-US" sz="2000" b="1">
                <a:solidFill>
                  <a:schemeClr val="accent3"/>
                </a:solidFill>
              </a:endParaRPr>
            </a:p>
            <a:p>
              <a:r>
                <a:rPr lang="en-US" sz="2000" b="1">
                  <a:solidFill>
                    <a:schemeClr val="accent3"/>
                  </a:solidFill>
                </a:rPr>
                <a:t>G:     </a:t>
              </a:r>
              <a:r>
                <a:rPr lang="en-US" sz="2000">
                  <a:solidFill>
                    <a:schemeClr val="accent3"/>
                  </a:solidFill>
                </a:rPr>
                <a:t>0</a:t>
              </a:r>
            </a:p>
            <a:p>
              <a:r>
                <a:rPr lang="en-US" sz="2000" b="1">
                  <a:solidFill>
                    <a:schemeClr val="accent3"/>
                  </a:solidFill>
                </a:rPr>
                <a:t>B: </a:t>
              </a:r>
              <a:r>
                <a:rPr lang="en-US" sz="2000">
                  <a:solidFill>
                    <a:schemeClr val="accent3"/>
                  </a:solidFill>
                </a:rPr>
                <a:t>140</a:t>
              </a:r>
              <a:endParaRPr lang="en-GB" sz="2000">
                <a:solidFill>
                  <a:schemeClr val="accent3"/>
                </a:solidFill>
              </a:endParaRPr>
            </a:p>
          </p:txBody>
        </p:sp>
      </p:grpSp>
      <p:grpSp>
        <p:nvGrpSpPr>
          <p:cNvPr id="17" name="Group 16">
            <a:extLst>
              <a:ext uri="{FF2B5EF4-FFF2-40B4-BE49-F238E27FC236}">
                <a16:creationId xmlns:a16="http://schemas.microsoft.com/office/drawing/2014/main" id="{773C5663-DC30-4CCA-A9FB-140A68749BA3}"/>
              </a:ext>
            </a:extLst>
          </p:cNvPr>
          <p:cNvGrpSpPr/>
          <p:nvPr userDrawn="1"/>
        </p:nvGrpSpPr>
        <p:grpSpPr>
          <a:xfrm>
            <a:off x="6588656" y="1569541"/>
            <a:ext cx="1575487" cy="1506738"/>
            <a:chOff x="6073813" y="1467748"/>
            <a:chExt cx="1575487" cy="1506738"/>
          </a:xfrm>
        </p:grpSpPr>
        <p:sp>
          <p:nvSpPr>
            <p:cNvPr id="18" name="Rectangle 17">
              <a:extLst>
                <a:ext uri="{FF2B5EF4-FFF2-40B4-BE49-F238E27FC236}">
                  <a16:creationId xmlns:a16="http://schemas.microsoft.com/office/drawing/2014/main" id="{7972840A-2AA9-4D67-8EA7-512A00150F4A}"/>
                </a:ext>
              </a:extLst>
            </p:cNvPr>
            <p:cNvSpPr/>
            <p:nvPr userDrawn="1"/>
          </p:nvSpPr>
          <p:spPr>
            <a:xfrm>
              <a:off x="6073813" y="1467748"/>
              <a:ext cx="1544230" cy="15067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19" name="Rectangle 18">
              <a:extLst>
                <a:ext uri="{FF2B5EF4-FFF2-40B4-BE49-F238E27FC236}">
                  <a16:creationId xmlns:a16="http://schemas.microsoft.com/office/drawing/2014/main" id="{B19F363B-E5BF-4969-B73E-D36574E633E7}"/>
                </a:ext>
              </a:extLst>
            </p:cNvPr>
            <p:cNvSpPr/>
            <p:nvPr userDrawn="1"/>
          </p:nvSpPr>
          <p:spPr>
            <a:xfrm>
              <a:off x="6073813" y="1467748"/>
              <a:ext cx="271337" cy="15067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20" name="Rectangle 19">
              <a:extLst>
                <a:ext uri="{FF2B5EF4-FFF2-40B4-BE49-F238E27FC236}">
                  <a16:creationId xmlns:a16="http://schemas.microsoft.com/office/drawing/2014/main" id="{1C224032-AF76-4370-B7BC-849C99A732FF}"/>
                </a:ext>
              </a:extLst>
            </p:cNvPr>
            <p:cNvSpPr/>
            <p:nvPr userDrawn="1"/>
          </p:nvSpPr>
          <p:spPr>
            <a:xfrm>
              <a:off x="6376407" y="1702226"/>
              <a:ext cx="1272893" cy="1096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45720" rIns="72000" bIns="45720" numCol="1" spcCol="0" rtlCol="0" fromWordArt="0" anchor="ctr" anchorCtr="0" forceAA="0" compatLnSpc="1">
              <a:prstTxWarp prst="textNoShape">
                <a:avLst/>
              </a:prstTxWarp>
              <a:noAutofit/>
            </a:bodyPr>
            <a:lstStyle/>
            <a:p>
              <a:r>
                <a:rPr lang="en-US" sz="2000" b="1">
                  <a:solidFill>
                    <a:schemeClr val="accent4"/>
                  </a:solidFill>
                </a:rPr>
                <a:t>R: </a:t>
              </a:r>
              <a:r>
                <a:rPr lang="en-US" sz="2000">
                  <a:solidFill>
                    <a:schemeClr val="accent4"/>
                  </a:solidFill>
                </a:rPr>
                <a:t>124</a:t>
              </a:r>
              <a:endParaRPr lang="en-US" sz="2000" b="1">
                <a:solidFill>
                  <a:schemeClr val="accent4"/>
                </a:solidFill>
              </a:endParaRPr>
            </a:p>
            <a:p>
              <a:r>
                <a:rPr lang="en-US" sz="2000" b="1">
                  <a:solidFill>
                    <a:schemeClr val="accent4"/>
                  </a:solidFill>
                </a:rPr>
                <a:t>G: </a:t>
              </a:r>
              <a:r>
                <a:rPr lang="en-US" sz="2000">
                  <a:solidFill>
                    <a:schemeClr val="accent4"/>
                  </a:solidFill>
                </a:rPr>
                <a:t>119</a:t>
              </a:r>
            </a:p>
            <a:p>
              <a:r>
                <a:rPr lang="en-US" sz="2000" b="1">
                  <a:solidFill>
                    <a:schemeClr val="accent4"/>
                  </a:solidFill>
                </a:rPr>
                <a:t>B: </a:t>
              </a:r>
              <a:r>
                <a:rPr lang="en-US" sz="2000">
                  <a:solidFill>
                    <a:schemeClr val="accent4"/>
                  </a:solidFill>
                </a:rPr>
                <a:t>173</a:t>
              </a:r>
              <a:endParaRPr lang="en-GB" sz="2000">
                <a:solidFill>
                  <a:schemeClr val="accent4"/>
                </a:solidFill>
              </a:endParaRPr>
            </a:p>
          </p:txBody>
        </p:sp>
      </p:grpSp>
      <p:grpSp>
        <p:nvGrpSpPr>
          <p:cNvPr id="21" name="Group 20">
            <a:extLst>
              <a:ext uri="{FF2B5EF4-FFF2-40B4-BE49-F238E27FC236}">
                <a16:creationId xmlns:a16="http://schemas.microsoft.com/office/drawing/2014/main" id="{6F00F8E3-4464-4015-99A3-BD376BF792BC}"/>
              </a:ext>
            </a:extLst>
          </p:cNvPr>
          <p:cNvGrpSpPr/>
          <p:nvPr userDrawn="1"/>
        </p:nvGrpSpPr>
        <p:grpSpPr>
          <a:xfrm>
            <a:off x="1572981" y="3505738"/>
            <a:ext cx="1575487" cy="1506738"/>
            <a:chOff x="244513" y="3410848"/>
            <a:chExt cx="1575487" cy="1506738"/>
          </a:xfrm>
        </p:grpSpPr>
        <p:sp>
          <p:nvSpPr>
            <p:cNvPr id="22" name="Rectangle 21">
              <a:extLst>
                <a:ext uri="{FF2B5EF4-FFF2-40B4-BE49-F238E27FC236}">
                  <a16:creationId xmlns:a16="http://schemas.microsoft.com/office/drawing/2014/main" id="{2DF4DB86-EDCA-4645-B506-BB531AD878BD}"/>
                </a:ext>
              </a:extLst>
            </p:cNvPr>
            <p:cNvSpPr/>
            <p:nvPr userDrawn="1"/>
          </p:nvSpPr>
          <p:spPr>
            <a:xfrm>
              <a:off x="244513" y="3410848"/>
              <a:ext cx="1544230" cy="15067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23" name="Rectangle 22">
              <a:extLst>
                <a:ext uri="{FF2B5EF4-FFF2-40B4-BE49-F238E27FC236}">
                  <a16:creationId xmlns:a16="http://schemas.microsoft.com/office/drawing/2014/main" id="{142D73B5-7563-4566-802C-029A9ED9B3A0}"/>
                </a:ext>
              </a:extLst>
            </p:cNvPr>
            <p:cNvSpPr/>
            <p:nvPr userDrawn="1"/>
          </p:nvSpPr>
          <p:spPr>
            <a:xfrm>
              <a:off x="244513" y="3410848"/>
              <a:ext cx="271337" cy="150673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24" name="Rectangle 23">
              <a:extLst>
                <a:ext uri="{FF2B5EF4-FFF2-40B4-BE49-F238E27FC236}">
                  <a16:creationId xmlns:a16="http://schemas.microsoft.com/office/drawing/2014/main" id="{42D60A10-C6BA-49F3-8722-15D158CFEA67}"/>
                </a:ext>
              </a:extLst>
            </p:cNvPr>
            <p:cNvSpPr/>
            <p:nvPr userDrawn="1"/>
          </p:nvSpPr>
          <p:spPr>
            <a:xfrm>
              <a:off x="547107" y="3645326"/>
              <a:ext cx="1272893" cy="1096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45720" rIns="72000" bIns="45720" numCol="1" spcCol="0" rtlCol="0" fromWordArt="0" anchor="ctr" anchorCtr="0" forceAA="0" compatLnSpc="1">
              <a:prstTxWarp prst="textNoShape">
                <a:avLst/>
              </a:prstTxWarp>
              <a:noAutofit/>
            </a:bodyPr>
            <a:lstStyle/>
            <a:p>
              <a:r>
                <a:rPr lang="en-US" sz="2000" b="1">
                  <a:solidFill>
                    <a:schemeClr val="accent5"/>
                  </a:solidFill>
                </a:rPr>
                <a:t>R: </a:t>
              </a:r>
              <a:r>
                <a:rPr lang="en-US" sz="2000">
                  <a:solidFill>
                    <a:schemeClr val="accent5"/>
                  </a:solidFill>
                </a:rPr>
                <a:t>    0</a:t>
              </a:r>
              <a:endParaRPr lang="en-US" sz="2000" b="1">
                <a:solidFill>
                  <a:schemeClr val="accent5"/>
                </a:solidFill>
              </a:endParaRPr>
            </a:p>
            <a:p>
              <a:r>
                <a:rPr lang="en-US" sz="2000" b="1">
                  <a:solidFill>
                    <a:schemeClr val="accent5"/>
                  </a:solidFill>
                </a:rPr>
                <a:t>G: </a:t>
              </a:r>
              <a:r>
                <a:rPr lang="en-US" sz="2000">
                  <a:solidFill>
                    <a:schemeClr val="accent5"/>
                  </a:solidFill>
                </a:rPr>
                <a:t>174</a:t>
              </a:r>
            </a:p>
            <a:p>
              <a:r>
                <a:rPr lang="en-US" sz="2000" b="1">
                  <a:solidFill>
                    <a:schemeClr val="accent5"/>
                  </a:solidFill>
                </a:rPr>
                <a:t>B: </a:t>
              </a:r>
              <a:r>
                <a:rPr lang="en-US" sz="2000">
                  <a:solidFill>
                    <a:schemeClr val="accent5"/>
                  </a:solidFill>
                </a:rPr>
                <a:t>239</a:t>
              </a:r>
              <a:endParaRPr lang="en-GB" sz="2000">
                <a:solidFill>
                  <a:schemeClr val="accent5"/>
                </a:solidFill>
              </a:endParaRPr>
            </a:p>
          </p:txBody>
        </p:sp>
      </p:grpSp>
      <p:grpSp>
        <p:nvGrpSpPr>
          <p:cNvPr id="25" name="Group 24">
            <a:extLst>
              <a:ext uri="{FF2B5EF4-FFF2-40B4-BE49-F238E27FC236}">
                <a16:creationId xmlns:a16="http://schemas.microsoft.com/office/drawing/2014/main" id="{6B492832-5935-497E-B336-DA13045E9B8B}"/>
              </a:ext>
            </a:extLst>
          </p:cNvPr>
          <p:cNvGrpSpPr/>
          <p:nvPr userDrawn="1"/>
        </p:nvGrpSpPr>
        <p:grpSpPr>
          <a:xfrm>
            <a:off x="3233867" y="3505738"/>
            <a:ext cx="1575487" cy="1506738"/>
            <a:chOff x="2187613" y="3410848"/>
            <a:chExt cx="1575487" cy="1506738"/>
          </a:xfrm>
        </p:grpSpPr>
        <p:sp>
          <p:nvSpPr>
            <p:cNvPr id="26" name="Rectangle 25">
              <a:extLst>
                <a:ext uri="{FF2B5EF4-FFF2-40B4-BE49-F238E27FC236}">
                  <a16:creationId xmlns:a16="http://schemas.microsoft.com/office/drawing/2014/main" id="{993C6EAD-61A7-443F-BCCC-631E7B817387}"/>
                </a:ext>
              </a:extLst>
            </p:cNvPr>
            <p:cNvSpPr/>
            <p:nvPr userDrawn="1"/>
          </p:nvSpPr>
          <p:spPr>
            <a:xfrm>
              <a:off x="2187613" y="3410848"/>
              <a:ext cx="1544230" cy="15067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27" name="Rectangle 26">
              <a:extLst>
                <a:ext uri="{FF2B5EF4-FFF2-40B4-BE49-F238E27FC236}">
                  <a16:creationId xmlns:a16="http://schemas.microsoft.com/office/drawing/2014/main" id="{4239E46F-3812-4888-B58F-B7470EAAF930}"/>
                </a:ext>
              </a:extLst>
            </p:cNvPr>
            <p:cNvSpPr/>
            <p:nvPr userDrawn="1"/>
          </p:nvSpPr>
          <p:spPr>
            <a:xfrm>
              <a:off x="2187613" y="3410848"/>
              <a:ext cx="271337" cy="15067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28" name="Rectangle 27">
              <a:extLst>
                <a:ext uri="{FF2B5EF4-FFF2-40B4-BE49-F238E27FC236}">
                  <a16:creationId xmlns:a16="http://schemas.microsoft.com/office/drawing/2014/main" id="{A472EA63-2191-4100-AA6E-A12B4109B10C}"/>
                </a:ext>
              </a:extLst>
            </p:cNvPr>
            <p:cNvSpPr/>
            <p:nvPr userDrawn="1"/>
          </p:nvSpPr>
          <p:spPr>
            <a:xfrm>
              <a:off x="2490207" y="3645326"/>
              <a:ext cx="1272893" cy="1096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45720" rIns="72000" bIns="45720" numCol="1" spcCol="0" rtlCol="0" fromWordArt="0" anchor="ctr" anchorCtr="0" forceAA="0" compatLnSpc="1">
              <a:prstTxWarp prst="textNoShape">
                <a:avLst/>
              </a:prstTxWarp>
              <a:noAutofit/>
            </a:bodyPr>
            <a:lstStyle/>
            <a:p>
              <a:r>
                <a:rPr lang="en-US" sz="2000" b="1">
                  <a:solidFill>
                    <a:schemeClr val="accent6"/>
                  </a:solidFill>
                </a:rPr>
                <a:t>R:    </a:t>
              </a:r>
              <a:r>
                <a:rPr lang="en-US" sz="2000">
                  <a:solidFill>
                    <a:schemeClr val="accent6"/>
                  </a:solidFill>
                </a:rPr>
                <a:t>19</a:t>
              </a:r>
              <a:endParaRPr lang="en-US" sz="2000" b="1">
                <a:solidFill>
                  <a:schemeClr val="accent6"/>
                </a:solidFill>
              </a:endParaRPr>
            </a:p>
            <a:p>
              <a:r>
                <a:rPr lang="en-US" sz="2000" b="1">
                  <a:solidFill>
                    <a:schemeClr val="accent6"/>
                  </a:solidFill>
                </a:rPr>
                <a:t>G: </a:t>
              </a:r>
              <a:r>
                <a:rPr lang="en-US" sz="2000">
                  <a:solidFill>
                    <a:schemeClr val="accent6"/>
                  </a:solidFill>
                </a:rPr>
                <a:t>208</a:t>
              </a:r>
            </a:p>
            <a:p>
              <a:r>
                <a:rPr lang="en-US" sz="2000" b="1">
                  <a:solidFill>
                    <a:schemeClr val="accent6"/>
                  </a:solidFill>
                </a:rPr>
                <a:t>B: </a:t>
              </a:r>
              <a:r>
                <a:rPr lang="en-US" sz="2000">
                  <a:solidFill>
                    <a:schemeClr val="accent6"/>
                  </a:solidFill>
                </a:rPr>
                <a:t>202</a:t>
              </a:r>
              <a:endParaRPr lang="en-GB" sz="2000">
                <a:solidFill>
                  <a:schemeClr val="accent6"/>
                </a:solidFill>
              </a:endParaRPr>
            </a:p>
          </p:txBody>
        </p:sp>
      </p:grpSp>
      <p:grpSp>
        <p:nvGrpSpPr>
          <p:cNvPr id="29" name="Group 28">
            <a:extLst>
              <a:ext uri="{FF2B5EF4-FFF2-40B4-BE49-F238E27FC236}">
                <a16:creationId xmlns:a16="http://schemas.microsoft.com/office/drawing/2014/main" id="{FE020BAA-1E59-455E-B3D3-4353550A08D8}"/>
              </a:ext>
            </a:extLst>
          </p:cNvPr>
          <p:cNvGrpSpPr/>
          <p:nvPr userDrawn="1"/>
        </p:nvGrpSpPr>
        <p:grpSpPr>
          <a:xfrm>
            <a:off x="4889027" y="3511500"/>
            <a:ext cx="1576056" cy="1506738"/>
            <a:chOff x="4130713" y="3410848"/>
            <a:chExt cx="1576056" cy="1506738"/>
          </a:xfrm>
        </p:grpSpPr>
        <p:sp>
          <p:nvSpPr>
            <p:cNvPr id="30" name="Rectangle 29">
              <a:extLst>
                <a:ext uri="{FF2B5EF4-FFF2-40B4-BE49-F238E27FC236}">
                  <a16:creationId xmlns:a16="http://schemas.microsoft.com/office/drawing/2014/main" id="{796963C4-8749-4E8D-BC37-40279BDD4455}"/>
                </a:ext>
              </a:extLst>
            </p:cNvPr>
            <p:cNvSpPr/>
            <p:nvPr userDrawn="1"/>
          </p:nvSpPr>
          <p:spPr>
            <a:xfrm>
              <a:off x="4130713" y="3410848"/>
              <a:ext cx="1544230" cy="15067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31" name="Rectangle 30">
              <a:extLst>
                <a:ext uri="{FF2B5EF4-FFF2-40B4-BE49-F238E27FC236}">
                  <a16:creationId xmlns:a16="http://schemas.microsoft.com/office/drawing/2014/main" id="{BAB99013-035F-44F7-AE8A-93E0D20B29DF}"/>
                </a:ext>
              </a:extLst>
            </p:cNvPr>
            <p:cNvSpPr/>
            <p:nvPr userDrawn="1"/>
          </p:nvSpPr>
          <p:spPr>
            <a:xfrm>
              <a:off x="4130713" y="3410848"/>
              <a:ext cx="271337" cy="15067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32" name="Rectangle 31">
              <a:extLst>
                <a:ext uri="{FF2B5EF4-FFF2-40B4-BE49-F238E27FC236}">
                  <a16:creationId xmlns:a16="http://schemas.microsoft.com/office/drawing/2014/main" id="{30864290-9748-4E49-8F0E-944C131F13A3}"/>
                </a:ext>
              </a:extLst>
            </p:cNvPr>
            <p:cNvSpPr/>
            <p:nvPr userDrawn="1"/>
          </p:nvSpPr>
          <p:spPr>
            <a:xfrm>
              <a:off x="4438812" y="3645326"/>
              <a:ext cx="1267957" cy="1096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45720" rIns="72000" bIns="45720" numCol="1" spcCol="0" rtlCol="0" fromWordArt="0" anchor="ctr" anchorCtr="0" forceAA="0" compatLnSpc="1">
              <a:prstTxWarp prst="textNoShape">
                <a:avLst/>
              </a:prstTxWarp>
              <a:noAutofit/>
            </a:bodyPr>
            <a:lstStyle/>
            <a:p>
              <a:r>
                <a:rPr lang="en-US" sz="2000" b="1">
                  <a:solidFill>
                    <a:schemeClr val="bg2"/>
                  </a:solidFill>
                </a:rPr>
                <a:t>R: </a:t>
              </a:r>
              <a:r>
                <a:rPr lang="en-US" sz="2000">
                  <a:solidFill>
                    <a:schemeClr val="bg2"/>
                  </a:solidFill>
                </a:rPr>
                <a:t>163</a:t>
              </a:r>
              <a:endParaRPr lang="en-US" sz="2000" b="1">
                <a:solidFill>
                  <a:schemeClr val="bg2"/>
                </a:solidFill>
              </a:endParaRPr>
            </a:p>
            <a:p>
              <a:r>
                <a:rPr lang="en-US" sz="2000" b="1">
                  <a:solidFill>
                    <a:schemeClr val="bg2"/>
                  </a:solidFill>
                </a:rPr>
                <a:t>G: </a:t>
              </a:r>
              <a:r>
                <a:rPr lang="en-US" sz="2000">
                  <a:solidFill>
                    <a:schemeClr val="bg2"/>
                  </a:solidFill>
                </a:rPr>
                <a:t>213</a:t>
              </a:r>
            </a:p>
            <a:p>
              <a:r>
                <a:rPr lang="en-US" sz="2000" b="1">
                  <a:solidFill>
                    <a:schemeClr val="bg2"/>
                  </a:solidFill>
                </a:rPr>
                <a:t>B:</a:t>
              </a:r>
              <a:r>
                <a:rPr lang="en-US" sz="2000">
                  <a:solidFill>
                    <a:schemeClr val="bg2"/>
                  </a:solidFill>
                </a:rPr>
                <a:t>  95</a:t>
              </a:r>
              <a:endParaRPr lang="en-GB" sz="2000">
                <a:solidFill>
                  <a:schemeClr val="bg2"/>
                </a:solidFill>
              </a:endParaRPr>
            </a:p>
          </p:txBody>
        </p:sp>
      </p:grpSp>
      <p:grpSp>
        <p:nvGrpSpPr>
          <p:cNvPr id="33" name="Group 32">
            <a:extLst>
              <a:ext uri="{FF2B5EF4-FFF2-40B4-BE49-F238E27FC236}">
                <a16:creationId xmlns:a16="http://schemas.microsoft.com/office/drawing/2014/main" id="{B6140ACE-B460-4349-872C-34899E28A64E}"/>
              </a:ext>
            </a:extLst>
          </p:cNvPr>
          <p:cNvGrpSpPr/>
          <p:nvPr userDrawn="1"/>
        </p:nvGrpSpPr>
        <p:grpSpPr>
          <a:xfrm>
            <a:off x="6588656" y="3511500"/>
            <a:ext cx="1575487" cy="1506738"/>
            <a:chOff x="6073813" y="3410848"/>
            <a:chExt cx="1575487" cy="1506738"/>
          </a:xfrm>
        </p:grpSpPr>
        <p:sp>
          <p:nvSpPr>
            <p:cNvPr id="34" name="Rectangle 33">
              <a:extLst>
                <a:ext uri="{FF2B5EF4-FFF2-40B4-BE49-F238E27FC236}">
                  <a16:creationId xmlns:a16="http://schemas.microsoft.com/office/drawing/2014/main" id="{9306F77D-D704-4FA6-872B-3333B96ADE7B}"/>
                </a:ext>
              </a:extLst>
            </p:cNvPr>
            <p:cNvSpPr/>
            <p:nvPr userDrawn="1"/>
          </p:nvSpPr>
          <p:spPr>
            <a:xfrm>
              <a:off x="6073813" y="3410848"/>
              <a:ext cx="1544230" cy="15067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35" name="Rectangle 34">
              <a:extLst>
                <a:ext uri="{FF2B5EF4-FFF2-40B4-BE49-F238E27FC236}">
                  <a16:creationId xmlns:a16="http://schemas.microsoft.com/office/drawing/2014/main" id="{970AFDA5-A6F2-47C4-B8A4-56B9315DD009}"/>
                </a:ext>
              </a:extLst>
            </p:cNvPr>
            <p:cNvSpPr/>
            <p:nvPr userDrawn="1"/>
          </p:nvSpPr>
          <p:spPr>
            <a:xfrm>
              <a:off x="6073813" y="3410848"/>
              <a:ext cx="271337" cy="15067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36" name="Rectangle 35">
              <a:extLst>
                <a:ext uri="{FF2B5EF4-FFF2-40B4-BE49-F238E27FC236}">
                  <a16:creationId xmlns:a16="http://schemas.microsoft.com/office/drawing/2014/main" id="{7CA3D72C-55EB-4B77-B096-1D3DCC8E4CCA}"/>
                </a:ext>
              </a:extLst>
            </p:cNvPr>
            <p:cNvSpPr/>
            <p:nvPr userDrawn="1"/>
          </p:nvSpPr>
          <p:spPr>
            <a:xfrm>
              <a:off x="6376407" y="3645326"/>
              <a:ext cx="1272893" cy="1096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45720" rIns="72000" bIns="45720" numCol="1" spcCol="0" rtlCol="0" fromWordArt="0" anchor="ctr" anchorCtr="0" forceAA="0" compatLnSpc="1">
              <a:prstTxWarp prst="textNoShape">
                <a:avLst/>
              </a:prstTxWarp>
              <a:noAutofit/>
            </a:bodyPr>
            <a:lstStyle/>
            <a:p>
              <a:r>
                <a:rPr lang="en-US" sz="2000" b="1">
                  <a:solidFill>
                    <a:schemeClr val="tx2"/>
                  </a:solidFill>
                </a:rPr>
                <a:t>R: </a:t>
              </a:r>
              <a:r>
                <a:rPr lang="en-US" sz="2000">
                  <a:solidFill>
                    <a:schemeClr val="tx2"/>
                  </a:solidFill>
                </a:rPr>
                <a:t>249</a:t>
              </a:r>
              <a:endParaRPr lang="en-US" sz="2000" b="1">
                <a:solidFill>
                  <a:schemeClr val="tx2"/>
                </a:solidFill>
              </a:endParaRPr>
            </a:p>
            <a:p>
              <a:r>
                <a:rPr lang="en-US" sz="2000" b="1">
                  <a:solidFill>
                    <a:schemeClr val="tx2"/>
                  </a:solidFill>
                </a:rPr>
                <a:t>G:  </a:t>
              </a:r>
              <a:r>
                <a:rPr lang="en-US" sz="2000">
                  <a:solidFill>
                    <a:schemeClr val="tx2"/>
                  </a:solidFill>
                </a:rPr>
                <a:t>142</a:t>
              </a:r>
            </a:p>
            <a:p>
              <a:r>
                <a:rPr lang="en-US" sz="2000" b="1">
                  <a:solidFill>
                    <a:schemeClr val="tx2"/>
                  </a:solidFill>
                </a:rPr>
                <a:t>B:   </a:t>
              </a:r>
              <a:r>
                <a:rPr lang="en-US" sz="2000">
                  <a:solidFill>
                    <a:schemeClr val="tx2"/>
                  </a:solidFill>
                </a:rPr>
                <a:t>43</a:t>
              </a:r>
              <a:endParaRPr lang="en-GB" sz="2000">
                <a:solidFill>
                  <a:schemeClr val="tx2"/>
                </a:solidFill>
              </a:endParaRPr>
            </a:p>
          </p:txBody>
        </p:sp>
      </p:grpSp>
      <p:grpSp>
        <p:nvGrpSpPr>
          <p:cNvPr id="37" name="Group 36">
            <a:extLst>
              <a:ext uri="{FF2B5EF4-FFF2-40B4-BE49-F238E27FC236}">
                <a16:creationId xmlns:a16="http://schemas.microsoft.com/office/drawing/2014/main" id="{5025B23C-91B2-460B-BA71-EAA84B6F1C43}"/>
              </a:ext>
            </a:extLst>
          </p:cNvPr>
          <p:cNvGrpSpPr/>
          <p:nvPr userDrawn="1"/>
        </p:nvGrpSpPr>
        <p:grpSpPr>
          <a:xfrm>
            <a:off x="8577940" y="1562638"/>
            <a:ext cx="1575487" cy="1506738"/>
            <a:chOff x="8453785" y="1467748"/>
            <a:chExt cx="1575487" cy="1506738"/>
          </a:xfrm>
        </p:grpSpPr>
        <p:sp>
          <p:nvSpPr>
            <p:cNvPr id="38" name="Rectangle 37">
              <a:extLst>
                <a:ext uri="{FF2B5EF4-FFF2-40B4-BE49-F238E27FC236}">
                  <a16:creationId xmlns:a16="http://schemas.microsoft.com/office/drawing/2014/main" id="{9E228BC0-5D30-4FDC-AB65-87E0D4931686}"/>
                </a:ext>
              </a:extLst>
            </p:cNvPr>
            <p:cNvSpPr/>
            <p:nvPr userDrawn="1"/>
          </p:nvSpPr>
          <p:spPr>
            <a:xfrm>
              <a:off x="8453785" y="1467748"/>
              <a:ext cx="1544230" cy="15067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39" name="Rectangle 38">
              <a:extLst>
                <a:ext uri="{FF2B5EF4-FFF2-40B4-BE49-F238E27FC236}">
                  <a16:creationId xmlns:a16="http://schemas.microsoft.com/office/drawing/2014/main" id="{184F0793-6A82-4A4D-9376-99C8D22189B7}"/>
                </a:ext>
              </a:extLst>
            </p:cNvPr>
            <p:cNvSpPr/>
            <p:nvPr userDrawn="1"/>
          </p:nvSpPr>
          <p:spPr>
            <a:xfrm>
              <a:off x="8453785" y="1467748"/>
              <a:ext cx="271337" cy="150673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40" name="Rectangle 39">
              <a:extLst>
                <a:ext uri="{FF2B5EF4-FFF2-40B4-BE49-F238E27FC236}">
                  <a16:creationId xmlns:a16="http://schemas.microsoft.com/office/drawing/2014/main" id="{32BCCBD0-6DD1-4513-8B29-A022C21A117B}"/>
                </a:ext>
              </a:extLst>
            </p:cNvPr>
            <p:cNvSpPr/>
            <p:nvPr userDrawn="1"/>
          </p:nvSpPr>
          <p:spPr>
            <a:xfrm>
              <a:off x="8756379" y="1702226"/>
              <a:ext cx="1272893" cy="1096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45720" rIns="72000" bIns="45720" numCol="1" spcCol="0" rtlCol="0" fromWordArt="0" anchor="ctr" anchorCtr="0" forceAA="0" compatLnSpc="1">
              <a:prstTxWarp prst="textNoShape">
                <a:avLst/>
              </a:prstTxWarp>
              <a:noAutofit/>
            </a:bodyPr>
            <a:lstStyle/>
            <a:p>
              <a:r>
                <a:rPr lang="en-US" sz="2000" b="1">
                  <a:solidFill>
                    <a:srgbClr val="00B050"/>
                  </a:solidFill>
                </a:rPr>
                <a:t>R: </a:t>
              </a:r>
              <a:r>
                <a:rPr lang="en-US" sz="2000">
                  <a:solidFill>
                    <a:srgbClr val="00B050"/>
                  </a:solidFill>
                </a:rPr>
                <a:t>    0</a:t>
              </a:r>
              <a:endParaRPr lang="en-US" sz="2000" b="1">
                <a:solidFill>
                  <a:srgbClr val="00B050"/>
                </a:solidFill>
              </a:endParaRPr>
            </a:p>
            <a:p>
              <a:r>
                <a:rPr lang="en-US" sz="2000" b="1">
                  <a:solidFill>
                    <a:srgbClr val="00B050"/>
                  </a:solidFill>
                </a:rPr>
                <a:t>G: </a:t>
              </a:r>
              <a:r>
                <a:rPr lang="en-US" sz="2000">
                  <a:solidFill>
                    <a:srgbClr val="00B050"/>
                  </a:solidFill>
                </a:rPr>
                <a:t>176</a:t>
              </a:r>
            </a:p>
            <a:p>
              <a:r>
                <a:rPr lang="en-US" sz="2000" b="1">
                  <a:solidFill>
                    <a:srgbClr val="00B050"/>
                  </a:solidFill>
                </a:rPr>
                <a:t>B: </a:t>
              </a:r>
              <a:r>
                <a:rPr lang="en-US" sz="2000">
                  <a:solidFill>
                    <a:srgbClr val="00B050"/>
                  </a:solidFill>
                </a:rPr>
                <a:t>  80</a:t>
              </a:r>
              <a:endParaRPr lang="en-GB" sz="2000">
                <a:solidFill>
                  <a:srgbClr val="00B050"/>
                </a:solidFill>
              </a:endParaRPr>
            </a:p>
          </p:txBody>
        </p:sp>
      </p:grpSp>
      <p:grpSp>
        <p:nvGrpSpPr>
          <p:cNvPr id="41" name="Group 40">
            <a:extLst>
              <a:ext uri="{FF2B5EF4-FFF2-40B4-BE49-F238E27FC236}">
                <a16:creationId xmlns:a16="http://schemas.microsoft.com/office/drawing/2014/main" id="{FA1382E6-7C42-44F3-B22B-2D230A13DFFE}"/>
              </a:ext>
            </a:extLst>
          </p:cNvPr>
          <p:cNvGrpSpPr/>
          <p:nvPr userDrawn="1"/>
        </p:nvGrpSpPr>
        <p:grpSpPr>
          <a:xfrm>
            <a:off x="8578725" y="3505738"/>
            <a:ext cx="1575487" cy="1506738"/>
            <a:chOff x="8453785" y="3410848"/>
            <a:chExt cx="1575487" cy="1506738"/>
          </a:xfrm>
        </p:grpSpPr>
        <p:sp>
          <p:nvSpPr>
            <p:cNvPr id="42" name="Rectangle 41">
              <a:extLst>
                <a:ext uri="{FF2B5EF4-FFF2-40B4-BE49-F238E27FC236}">
                  <a16:creationId xmlns:a16="http://schemas.microsoft.com/office/drawing/2014/main" id="{3FB98707-E916-479A-A43A-69584E910117}"/>
                </a:ext>
              </a:extLst>
            </p:cNvPr>
            <p:cNvSpPr/>
            <p:nvPr userDrawn="1"/>
          </p:nvSpPr>
          <p:spPr>
            <a:xfrm>
              <a:off x="8453785" y="3410848"/>
              <a:ext cx="1544230" cy="15067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43" name="Rectangle 42">
              <a:extLst>
                <a:ext uri="{FF2B5EF4-FFF2-40B4-BE49-F238E27FC236}">
                  <a16:creationId xmlns:a16="http://schemas.microsoft.com/office/drawing/2014/main" id="{9D1ABF3D-4C45-404A-B4D6-F6CB5360FEAD}"/>
                </a:ext>
              </a:extLst>
            </p:cNvPr>
            <p:cNvSpPr/>
            <p:nvPr userDrawn="1"/>
          </p:nvSpPr>
          <p:spPr>
            <a:xfrm>
              <a:off x="8453785" y="3410848"/>
              <a:ext cx="271337" cy="15067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a:solidFill>
                  <a:schemeClr val="bg1"/>
                </a:solidFill>
              </a:endParaRPr>
            </a:p>
          </p:txBody>
        </p:sp>
        <p:sp>
          <p:nvSpPr>
            <p:cNvPr id="44" name="Rectangle 43">
              <a:extLst>
                <a:ext uri="{FF2B5EF4-FFF2-40B4-BE49-F238E27FC236}">
                  <a16:creationId xmlns:a16="http://schemas.microsoft.com/office/drawing/2014/main" id="{07A3DF49-573E-4ECE-B7A0-93AFF46D9BE1}"/>
                </a:ext>
              </a:extLst>
            </p:cNvPr>
            <p:cNvSpPr/>
            <p:nvPr userDrawn="1"/>
          </p:nvSpPr>
          <p:spPr>
            <a:xfrm>
              <a:off x="8756379" y="3645326"/>
              <a:ext cx="1272893" cy="1096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45720" rIns="72000" bIns="45720" numCol="1" spcCol="0" rtlCol="0" fromWordArt="0" anchor="ctr" anchorCtr="0" forceAA="0" compatLnSpc="1">
              <a:prstTxWarp prst="textNoShape">
                <a:avLst/>
              </a:prstTxWarp>
              <a:noAutofit/>
            </a:bodyPr>
            <a:lstStyle/>
            <a:p>
              <a:r>
                <a:rPr lang="en-US" sz="2000" b="1">
                  <a:solidFill>
                    <a:srgbClr val="C00000"/>
                  </a:solidFill>
                </a:rPr>
                <a:t>R:  </a:t>
              </a:r>
              <a:r>
                <a:rPr lang="en-US" sz="2000">
                  <a:solidFill>
                    <a:srgbClr val="C00000"/>
                  </a:solidFill>
                </a:rPr>
                <a:t>192</a:t>
              </a:r>
              <a:endParaRPr lang="en-US" sz="2000" b="1">
                <a:solidFill>
                  <a:srgbClr val="C00000"/>
                </a:solidFill>
              </a:endParaRPr>
            </a:p>
            <a:p>
              <a:r>
                <a:rPr lang="en-US" sz="2000" b="1">
                  <a:solidFill>
                    <a:srgbClr val="C00000"/>
                  </a:solidFill>
                </a:rPr>
                <a:t>G:     </a:t>
              </a:r>
              <a:r>
                <a:rPr lang="en-US" sz="2000">
                  <a:solidFill>
                    <a:srgbClr val="C00000"/>
                  </a:solidFill>
                </a:rPr>
                <a:t>0</a:t>
              </a:r>
            </a:p>
            <a:p>
              <a:r>
                <a:rPr lang="en-US" sz="2000" b="1">
                  <a:solidFill>
                    <a:srgbClr val="C00000"/>
                  </a:solidFill>
                </a:rPr>
                <a:t>B:     </a:t>
              </a:r>
              <a:r>
                <a:rPr lang="en-US" sz="2000">
                  <a:solidFill>
                    <a:srgbClr val="C00000"/>
                  </a:solidFill>
                </a:rPr>
                <a:t>0</a:t>
              </a:r>
              <a:endParaRPr lang="en-GB" sz="2000">
                <a:solidFill>
                  <a:srgbClr val="C00000"/>
                </a:solidFill>
              </a:endParaRPr>
            </a:p>
          </p:txBody>
        </p:sp>
      </p:grpSp>
      <p:sp>
        <p:nvSpPr>
          <p:cNvPr id="45" name="Rectangle 44">
            <a:extLst>
              <a:ext uri="{FF2B5EF4-FFF2-40B4-BE49-F238E27FC236}">
                <a16:creationId xmlns:a16="http://schemas.microsoft.com/office/drawing/2014/main" id="{A71857C3-86E8-4411-9A2F-6A59B24C55AC}"/>
              </a:ext>
            </a:extLst>
          </p:cNvPr>
          <p:cNvSpPr/>
          <p:nvPr userDrawn="1"/>
        </p:nvSpPr>
        <p:spPr>
          <a:xfrm>
            <a:off x="1572982" y="5341920"/>
            <a:ext cx="4857094"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b="1">
              <a:solidFill>
                <a:schemeClr val="bg1"/>
              </a:solidFill>
            </a:endParaRPr>
          </a:p>
        </p:txBody>
      </p:sp>
      <p:sp>
        <p:nvSpPr>
          <p:cNvPr id="46" name="Rectangle 45">
            <a:extLst>
              <a:ext uri="{FF2B5EF4-FFF2-40B4-BE49-F238E27FC236}">
                <a16:creationId xmlns:a16="http://schemas.microsoft.com/office/drawing/2014/main" id="{1F4BF4B4-45DF-4FED-9D33-6B9743E77486}"/>
              </a:ext>
            </a:extLst>
          </p:cNvPr>
          <p:cNvSpPr/>
          <p:nvPr userDrawn="1"/>
        </p:nvSpPr>
        <p:spPr>
          <a:xfrm>
            <a:off x="6588656" y="5341920"/>
            <a:ext cx="1544231"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b="1">
              <a:solidFill>
                <a:schemeClr val="bg1"/>
              </a:solidFill>
            </a:endParaRPr>
          </a:p>
        </p:txBody>
      </p:sp>
      <p:sp>
        <p:nvSpPr>
          <p:cNvPr id="47" name="Rectangle 46">
            <a:extLst>
              <a:ext uri="{FF2B5EF4-FFF2-40B4-BE49-F238E27FC236}">
                <a16:creationId xmlns:a16="http://schemas.microsoft.com/office/drawing/2014/main" id="{2EAC132A-B074-419D-AE7E-855DEAB8B75B}"/>
              </a:ext>
            </a:extLst>
          </p:cNvPr>
          <p:cNvSpPr/>
          <p:nvPr userDrawn="1"/>
        </p:nvSpPr>
        <p:spPr>
          <a:xfrm>
            <a:off x="1572981" y="1399680"/>
            <a:ext cx="6559905" cy="748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b="1">
              <a:solidFill>
                <a:schemeClr val="bg1"/>
              </a:solidFill>
            </a:endParaRPr>
          </a:p>
        </p:txBody>
      </p:sp>
      <p:sp>
        <p:nvSpPr>
          <p:cNvPr id="48" name="Rectangle 47">
            <a:extLst>
              <a:ext uri="{FF2B5EF4-FFF2-40B4-BE49-F238E27FC236}">
                <a16:creationId xmlns:a16="http://schemas.microsoft.com/office/drawing/2014/main" id="{2485C32A-D39A-45F5-A4FD-620728F8800C}"/>
              </a:ext>
            </a:extLst>
          </p:cNvPr>
          <p:cNvSpPr/>
          <p:nvPr userDrawn="1"/>
        </p:nvSpPr>
        <p:spPr>
          <a:xfrm>
            <a:off x="8577939" y="5341920"/>
            <a:ext cx="1544231"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b="1">
              <a:solidFill>
                <a:schemeClr val="bg1"/>
              </a:solidFill>
            </a:endParaRPr>
          </a:p>
        </p:txBody>
      </p:sp>
      <p:sp>
        <p:nvSpPr>
          <p:cNvPr id="49" name="Rectangle 48">
            <a:extLst>
              <a:ext uri="{FF2B5EF4-FFF2-40B4-BE49-F238E27FC236}">
                <a16:creationId xmlns:a16="http://schemas.microsoft.com/office/drawing/2014/main" id="{A5EA091F-E5A3-44B9-A404-0A278BE74703}"/>
              </a:ext>
            </a:extLst>
          </p:cNvPr>
          <p:cNvSpPr/>
          <p:nvPr userDrawn="1"/>
        </p:nvSpPr>
        <p:spPr>
          <a:xfrm>
            <a:off x="8577940" y="1401027"/>
            <a:ext cx="1527906" cy="735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000" b="1">
              <a:solidFill>
                <a:schemeClr val="bg1"/>
              </a:solidFill>
            </a:endParaRPr>
          </a:p>
        </p:txBody>
      </p:sp>
      <p:sp>
        <p:nvSpPr>
          <p:cNvPr id="50" name="Rectangle 49">
            <a:extLst>
              <a:ext uri="{FF2B5EF4-FFF2-40B4-BE49-F238E27FC236}">
                <a16:creationId xmlns:a16="http://schemas.microsoft.com/office/drawing/2014/main" id="{174373C8-79B4-4741-8466-43D8ABA86F42}"/>
              </a:ext>
            </a:extLst>
          </p:cNvPr>
          <p:cNvSpPr/>
          <p:nvPr userDrawn="1"/>
        </p:nvSpPr>
        <p:spPr>
          <a:xfrm>
            <a:off x="1572981" y="872702"/>
            <a:ext cx="6559905" cy="461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000" b="1">
                <a:solidFill>
                  <a:schemeClr val="accent1"/>
                </a:solidFill>
              </a:rPr>
              <a:t>Primary</a:t>
            </a:r>
          </a:p>
        </p:txBody>
      </p:sp>
      <p:sp>
        <p:nvSpPr>
          <p:cNvPr id="51" name="Rectangle 50">
            <a:extLst>
              <a:ext uri="{FF2B5EF4-FFF2-40B4-BE49-F238E27FC236}">
                <a16:creationId xmlns:a16="http://schemas.microsoft.com/office/drawing/2014/main" id="{77BDA55B-FDC5-40CE-A439-5B50B0205652}"/>
              </a:ext>
            </a:extLst>
          </p:cNvPr>
          <p:cNvSpPr/>
          <p:nvPr userDrawn="1"/>
        </p:nvSpPr>
        <p:spPr>
          <a:xfrm>
            <a:off x="1572981" y="5378162"/>
            <a:ext cx="4857094" cy="461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000" b="1">
                <a:solidFill>
                  <a:schemeClr val="accent1"/>
                </a:solidFill>
              </a:rPr>
              <a:t>Secondary</a:t>
            </a:r>
          </a:p>
        </p:txBody>
      </p:sp>
      <p:sp>
        <p:nvSpPr>
          <p:cNvPr id="52" name="Rectangle 51">
            <a:extLst>
              <a:ext uri="{FF2B5EF4-FFF2-40B4-BE49-F238E27FC236}">
                <a16:creationId xmlns:a16="http://schemas.microsoft.com/office/drawing/2014/main" id="{B3A510B1-BDBC-4748-9F29-D2CDBA4DDE97}"/>
              </a:ext>
            </a:extLst>
          </p:cNvPr>
          <p:cNvSpPr/>
          <p:nvPr userDrawn="1"/>
        </p:nvSpPr>
        <p:spPr>
          <a:xfrm>
            <a:off x="6561932" y="5378162"/>
            <a:ext cx="1544231" cy="461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000" b="1">
                <a:solidFill>
                  <a:schemeClr val="accent1"/>
                </a:solidFill>
              </a:rPr>
              <a:t>Highlight</a:t>
            </a:r>
          </a:p>
        </p:txBody>
      </p:sp>
      <p:sp>
        <p:nvSpPr>
          <p:cNvPr id="53" name="Rectangle 52">
            <a:extLst>
              <a:ext uri="{FF2B5EF4-FFF2-40B4-BE49-F238E27FC236}">
                <a16:creationId xmlns:a16="http://schemas.microsoft.com/office/drawing/2014/main" id="{FD5DDA09-29EB-41A1-AE9B-25054F06B58E}"/>
              </a:ext>
            </a:extLst>
          </p:cNvPr>
          <p:cNvSpPr/>
          <p:nvPr userDrawn="1"/>
        </p:nvSpPr>
        <p:spPr>
          <a:xfrm>
            <a:off x="8585338" y="5378162"/>
            <a:ext cx="1544231" cy="461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000" b="1">
                <a:solidFill>
                  <a:schemeClr val="accent1"/>
                </a:solidFill>
              </a:rPr>
              <a:t>Negative</a:t>
            </a:r>
          </a:p>
        </p:txBody>
      </p:sp>
      <p:sp>
        <p:nvSpPr>
          <p:cNvPr id="54" name="Rectangle 53">
            <a:extLst>
              <a:ext uri="{FF2B5EF4-FFF2-40B4-BE49-F238E27FC236}">
                <a16:creationId xmlns:a16="http://schemas.microsoft.com/office/drawing/2014/main" id="{A5C32055-E6AD-463B-AAAC-F0BCD4D21618}"/>
              </a:ext>
            </a:extLst>
          </p:cNvPr>
          <p:cNvSpPr/>
          <p:nvPr userDrawn="1"/>
        </p:nvSpPr>
        <p:spPr>
          <a:xfrm>
            <a:off x="8578725" y="872702"/>
            <a:ext cx="1543445" cy="461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000" b="1">
                <a:solidFill>
                  <a:schemeClr val="accent1"/>
                </a:solidFill>
              </a:rPr>
              <a:t>Positive</a:t>
            </a:r>
          </a:p>
        </p:txBody>
      </p:sp>
    </p:spTree>
    <p:extLst>
      <p:ext uri="{BB962C8B-B14F-4D97-AF65-F5344CB8AC3E}">
        <p14:creationId xmlns:p14="http://schemas.microsoft.com/office/powerpoint/2010/main" val="77243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fade">
                                      <p:cBhvr>
                                        <p:cTn id="16" dur="500"/>
                                        <p:tgtEl>
                                          <p:spTgt spid="5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fade">
                                      <p:cBhvr>
                                        <p:cTn id="28" dur="500"/>
                                        <p:tgtEl>
                                          <p:spTgt spid="5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fade">
                                      <p:cBhvr>
                                        <p:cTn id="3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animBg="1"/>
      <p:bldP spid="48" grpId="0" animBg="1"/>
      <p:bldP spid="49" grpId="0" animBg="1"/>
      <p:bldP spid="50" grpId="0"/>
      <p:bldP spid="51" grpId="0"/>
      <p:bldP spid="52" grpId="0"/>
      <p:bldP spid="53" grpId="0"/>
      <p:bldP spid="54"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_White_wClientLogo">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0D1A30E-CBA3-45DE-BB3E-7AE44D403EEE}"/>
              </a:ext>
            </a:extLst>
          </p:cNvPr>
          <p:cNvGraphicFramePr>
            <a:graphicFrameLocks noChangeAspect="1"/>
          </p:cNvGraphicFramePr>
          <p:nvPr userDrawn="1">
            <p:custDataLst>
              <p:tags r:id="rId1"/>
            </p:custDataLst>
            <p:extLst>
              <p:ext uri="{D42A27DB-BD31-4B8C-83A1-F6EECF244321}">
                <p14:modId xmlns:p14="http://schemas.microsoft.com/office/powerpoint/2010/main" val="35046163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5" name="Object 4" hidden="1">
                        <a:extLst>
                          <a:ext uri="{FF2B5EF4-FFF2-40B4-BE49-F238E27FC236}">
                            <a16:creationId xmlns:a16="http://schemas.microsoft.com/office/drawing/2014/main" id="{30D1A30E-CBA3-45DE-BB3E-7AE44D403EE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07BB8C25-85DA-45C6-8597-77EC35B2ABA4}"/>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050" b="0" i="0" baseline="0">
              <a:latin typeface="Montserrat SemiBold" panose="00000700000000000000" pitchFamily="50" charset="0"/>
              <a:ea typeface="+mj-ea"/>
              <a:cs typeface="+mj-cs"/>
              <a:sym typeface="Montserrat SemiBold" panose="00000700000000000000" pitchFamily="50" charset="0"/>
            </a:endParaRPr>
          </a:p>
        </p:txBody>
      </p:sp>
      <p:sp>
        <p:nvSpPr>
          <p:cNvPr id="2" name="Title 1"/>
          <p:cNvSpPr>
            <a:spLocks noGrp="1"/>
          </p:cNvSpPr>
          <p:nvPr>
            <p:ph type="ctrTitle" hasCustomPrompt="1"/>
          </p:nvPr>
        </p:nvSpPr>
        <p:spPr>
          <a:xfrm>
            <a:off x="458725" y="2295728"/>
            <a:ext cx="7072233" cy="1253627"/>
          </a:xfrm>
          <a:noFill/>
        </p:spPr>
        <p:txBody>
          <a:bodyPr anchor="b">
            <a:noAutofit/>
          </a:bodyPr>
          <a:lstStyle>
            <a:lvl1pPr algn="l">
              <a:defRPr sz="3600">
                <a:solidFill>
                  <a:schemeClr val="accent1"/>
                </a:solidFill>
                <a:latin typeface="+mn-lt"/>
              </a:defRPr>
            </a:lvl1pPr>
          </a:lstStyle>
          <a:p>
            <a:r>
              <a:rPr lang="en-US"/>
              <a:t>Title Block</a:t>
            </a:r>
            <a:endParaRPr lang="en-US" noProof="0"/>
          </a:p>
        </p:txBody>
      </p:sp>
      <p:sp>
        <p:nvSpPr>
          <p:cNvPr id="3" name="Subtitle 2"/>
          <p:cNvSpPr>
            <a:spLocks noGrp="1"/>
          </p:cNvSpPr>
          <p:nvPr>
            <p:ph type="subTitle" idx="1"/>
          </p:nvPr>
        </p:nvSpPr>
        <p:spPr>
          <a:xfrm>
            <a:off x="458725" y="3774310"/>
            <a:ext cx="7072233" cy="508228"/>
          </a:xfrm>
          <a:noFill/>
        </p:spPr>
        <p:txBody>
          <a:bodyPr/>
          <a:lstStyle>
            <a:lvl1pPr marL="0" indent="0" algn="l">
              <a:buNone/>
              <a:defRPr sz="1500">
                <a:solidFill>
                  <a:schemeClr val="accent2"/>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0"/>
              <a:t>Click to edit Master subtitle style</a:t>
            </a:r>
          </a:p>
        </p:txBody>
      </p:sp>
      <p:sp>
        <p:nvSpPr>
          <p:cNvPr id="7" name="Rounded Rectangle 6">
            <a:extLst>
              <a:ext uri="{FF2B5EF4-FFF2-40B4-BE49-F238E27FC236}">
                <a16:creationId xmlns:a16="http://schemas.microsoft.com/office/drawing/2014/main" id="{786A517D-FDC2-6643-A914-F3E88D677EC1}"/>
              </a:ext>
            </a:extLst>
          </p:cNvPr>
          <p:cNvSpPr/>
          <p:nvPr userDrawn="1"/>
        </p:nvSpPr>
        <p:spPr>
          <a:xfrm>
            <a:off x="458725" y="5071705"/>
            <a:ext cx="3666188" cy="1081169"/>
          </a:xfrm>
          <a:prstGeom prst="roundRect">
            <a:avLst>
              <a:gd name="adj" fmla="val 8025"/>
            </a:avLst>
          </a:prstGeom>
          <a:solidFill>
            <a:schemeClr val="bg1"/>
          </a:solidFill>
          <a:ln>
            <a:solidFill>
              <a:srgbClr val="CACA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a:extLst>
              <a:ext uri="{FF2B5EF4-FFF2-40B4-BE49-F238E27FC236}">
                <a16:creationId xmlns:a16="http://schemas.microsoft.com/office/drawing/2014/main" id="{E0CC0BB4-62BF-FA49-BDDE-405F4A321B76}"/>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tretch/>
        </p:blipFill>
        <p:spPr>
          <a:xfrm>
            <a:off x="0" y="331546"/>
            <a:ext cx="4161982" cy="1600762"/>
          </a:xfrm>
          <a:prstGeom prst="rect">
            <a:avLst/>
          </a:prstGeom>
        </p:spPr>
      </p:pic>
      <p:pic>
        <p:nvPicPr>
          <p:cNvPr id="10" name="Picture 9">
            <a:extLst>
              <a:ext uri="{FF2B5EF4-FFF2-40B4-BE49-F238E27FC236}">
                <a16:creationId xmlns:a16="http://schemas.microsoft.com/office/drawing/2014/main" id="{F1419E95-EE2B-7844-BE20-3306CB2DBFC6}"/>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568462" y="69413"/>
            <a:ext cx="1535484" cy="8426250"/>
          </a:xfrm>
          <a:prstGeom prst="rect">
            <a:avLst/>
          </a:prstGeom>
        </p:spPr>
      </p:pic>
    </p:spTree>
    <p:extLst>
      <p:ext uri="{BB962C8B-B14F-4D97-AF65-F5344CB8AC3E}">
        <p14:creationId xmlns:p14="http://schemas.microsoft.com/office/powerpoint/2010/main" val="4863337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1_Title Slide_Plain">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ED3526D-2D43-41BD-AE11-AFF0A422CCDF}"/>
              </a:ext>
            </a:extLst>
          </p:cNvPr>
          <p:cNvGraphicFramePr>
            <a:graphicFrameLocks noChangeAspect="1"/>
          </p:cNvGraphicFramePr>
          <p:nvPr userDrawn="1">
            <p:custDataLst>
              <p:tags r:id="rId1"/>
            </p:custDataLst>
            <p:extLst>
              <p:ext uri="{D42A27DB-BD31-4B8C-83A1-F6EECF244321}">
                <p14:modId xmlns:p14="http://schemas.microsoft.com/office/powerpoint/2010/main" val="26548539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5" name="Object 4" hidden="1">
                        <a:extLst>
                          <a:ext uri="{FF2B5EF4-FFF2-40B4-BE49-F238E27FC236}">
                            <a16:creationId xmlns:a16="http://schemas.microsoft.com/office/drawing/2014/main" id="{0ED3526D-2D43-41BD-AE11-AFF0A422CCD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DD15303-77E3-4216-BE36-733574EB5141}"/>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050" b="0" i="0" baseline="0">
              <a:latin typeface="Montserrat SemiBold" panose="00000700000000000000" pitchFamily="50" charset="0"/>
              <a:ea typeface="+mj-ea"/>
              <a:cs typeface="+mj-cs"/>
              <a:sym typeface="Montserrat SemiBold" panose="00000700000000000000" pitchFamily="50" charset="0"/>
            </a:endParaRPr>
          </a:p>
        </p:txBody>
      </p:sp>
      <p:sp>
        <p:nvSpPr>
          <p:cNvPr id="2" name="Title 1" descr="Cover Slide Title Block"/>
          <p:cNvSpPr>
            <a:spLocks noGrp="1"/>
          </p:cNvSpPr>
          <p:nvPr>
            <p:ph type="ctrTitle" hasCustomPrompt="1"/>
          </p:nvPr>
        </p:nvSpPr>
        <p:spPr>
          <a:xfrm>
            <a:off x="458725" y="2295728"/>
            <a:ext cx="7072233" cy="1253627"/>
          </a:xfrm>
          <a:noFill/>
        </p:spPr>
        <p:txBody>
          <a:bodyPr anchor="b">
            <a:noAutofit/>
          </a:bodyPr>
          <a:lstStyle>
            <a:lvl1pPr algn="l">
              <a:defRPr sz="3600">
                <a:solidFill>
                  <a:schemeClr val="accent1"/>
                </a:solidFill>
                <a:latin typeface="+mj-lt"/>
              </a:defRPr>
            </a:lvl1pPr>
          </a:lstStyle>
          <a:p>
            <a:r>
              <a:rPr lang="en-US"/>
              <a:t>Title Block</a:t>
            </a:r>
            <a:endParaRPr lang="en-US" noProof="0"/>
          </a:p>
        </p:txBody>
      </p:sp>
      <p:sp>
        <p:nvSpPr>
          <p:cNvPr id="3" name="Subtitle 2" descr="Cover Slide Subtitle Block"/>
          <p:cNvSpPr>
            <a:spLocks noGrp="1"/>
          </p:cNvSpPr>
          <p:nvPr>
            <p:ph type="subTitle" idx="1"/>
          </p:nvPr>
        </p:nvSpPr>
        <p:spPr>
          <a:xfrm>
            <a:off x="458725" y="3774310"/>
            <a:ext cx="7072233" cy="508228"/>
          </a:xfrm>
          <a:noFill/>
        </p:spPr>
        <p:txBody>
          <a:bodyPr/>
          <a:lstStyle>
            <a:lvl1pPr marL="0" indent="0" algn="l">
              <a:buNone/>
              <a:defRPr sz="1500">
                <a:solidFill>
                  <a:schemeClr val="accent2"/>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0"/>
              <a:t>Click to edit Master subtitle style</a:t>
            </a:r>
          </a:p>
        </p:txBody>
      </p:sp>
      <p:pic>
        <p:nvPicPr>
          <p:cNvPr id="6" name="Picture 5">
            <a:extLst>
              <a:ext uri="{FF2B5EF4-FFF2-40B4-BE49-F238E27FC236}">
                <a16:creationId xmlns:a16="http://schemas.microsoft.com/office/drawing/2014/main" id="{B1B3F8D5-CAAE-6A47-8861-17C3550465EE}"/>
              </a:ext>
              <a:ext uri="{C183D7F6-B498-43B3-948B-1728B52AA6E4}">
                <adec:decorative xmlns:adec="http://schemas.microsoft.com/office/drawing/2017/decorative" val="1"/>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b="19435"/>
          <a:stretch/>
        </p:blipFill>
        <p:spPr>
          <a:xfrm>
            <a:off x="10568462" y="69413"/>
            <a:ext cx="1535484" cy="6788587"/>
          </a:xfrm>
          <a:prstGeom prst="rect">
            <a:avLst/>
          </a:prstGeom>
        </p:spPr>
      </p:pic>
      <p:pic>
        <p:nvPicPr>
          <p:cNvPr id="10" name="Picture 9">
            <a:extLst>
              <a:ext uri="{FF2B5EF4-FFF2-40B4-BE49-F238E27FC236}">
                <a16:creationId xmlns:a16="http://schemas.microsoft.com/office/drawing/2014/main" id="{74B169B4-F522-3A2C-FF36-961A6B629B32}"/>
              </a:ext>
            </a:extLst>
          </p:cNvPr>
          <p:cNvPicPr>
            <a:picLocks noChangeAspect="1"/>
          </p:cNvPicPr>
          <p:nvPr userDrawn="1"/>
        </p:nvPicPr>
        <p:blipFill>
          <a:blip r:embed="rId7"/>
          <a:stretch>
            <a:fillRect/>
          </a:stretch>
        </p:blipFill>
        <p:spPr>
          <a:xfrm>
            <a:off x="496825" y="944383"/>
            <a:ext cx="3148075" cy="381111"/>
          </a:xfrm>
          <a:prstGeom prst="rect">
            <a:avLst/>
          </a:prstGeom>
        </p:spPr>
      </p:pic>
    </p:spTree>
    <p:extLst>
      <p:ext uri="{BB962C8B-B14F-4D97-AF65-F5344CB8AC3E}">
        <p14:creationId xmlns:p14="http://schemas.microsoft.com/office/powerpoint/2010/main" val="3668656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5FC6BDF-F541-4BDE-A284-229958FCDCCC}"/>
              </a:ext>
            </a:extLst>
          </p:cNvPr>
          <p:cNvGraphicFramePr>
            <a:graphicFrameLocks noChangeAspect="1"/>
          </p:cNvGraphicFramePr>
          <p:nvPr userDrawn="1">
            <p:custDataLst>
              <p:tags r:id="rId1"/>
            </p:custDataLst>
            <p:extLst>
              <p:ext uri="{D42A27DB-BD31-4B8C-83A1-F6EECF244321}">
                <p14:modId xmlns:p14="http://schemas.microsoft.com/office/powerpoint/2010/main" val="7451618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4" name="Object 3" hidden="1">
                        <a:extLst>
                          <a:ext uri="{FF2B5EF4-FFF2-40B4-BE49-F238E27FC236}">
                            <a16:creationId xmlns:a16="http://schemas.microsoft.com/office/drawing/2014/main" id="{15FC6BDF-F541-4BDE-A284-229958FCDCC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95B871D-E513-4E1E-9214-58513D425946}"/>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a:latin typeface="Montserrat SemiBold" panose="00000700000000000000" pitchFamily="50" charset="0"/>
              <a:ea typeface="+mj-ea"/>
              <a:cs typeface="+mj-cs"/>
              <a:sym typeface="Montserrat SemiBold" panose="00000700000000000000" pitchFamily="50" charset="0"/>
            </a:endParaRPr>
          </a:p>
        </p:txBody>
      </p:sp>
      <p:sp>
        <p:nvSpPr>
          <p:cNvPr id="2" name="Title 1" descr="Slide Title"/>
          <p:cNvSpPr>
            <a:spLocks noGrp="1"/>
          </p:cNvSpPr>
          <p:nvPr>
            <p:ph type="title" hasCustomPrompt="1"/>
          </p:nvPr>
        </p:nvSpPr>
        <p:spPr/>
        <p:txBody>
          <a:bodyPr/>
          <a:lstStyle/>
          <a:p>
            <a:r>
              <a:rPr lang="en-US" noProof="0"/>
              <a:t>Click to edit master title style</a:t>
            </a:r>
          </a:p>
        </p:txBody>
      </p:sp>
      <p:sp>
        <p:nvSpPr>
          <p:cNvPr id="7" name="Slide Number Placeholder 6"/>
          <p:cNvSpPr>
            <a:spLocks noGrp="1"/>
          </p:cNvSpPr>
          <p:nvPr>
            <p:ph type="sldNum" sz="quarter" idx="12"/>
          </p:nvPr>
        </p:nvSpPr>
        <p:spPr/>
        <p:txBody>
          <a:bodyPr/>
          <a:lstStyle/>
          <a:p>
            <a:fld id="{8BC64C03-9EC0-4B7E-8FE4-24DBF62E63E5}" type="slidenum">
              <a:rPr lang="en-US" smtClean="0"/>
              <a:t>‹#›</a:t>
            </a:fld>
            <a:endParaRPr lang="en-US"/>
          </a:p>
        </p:txBody>
      </p:sp>
      <p:sp>
        <p:nvSpPr>
          <p:cNvPr id="6" name="Text Placeholder 2" descr="Slide Content Box 1"/>
          <p:cNvSpPr>
            <a:spLocks noGrp="1"/>
          </p:cNvSpPr>
          <p:nvPr>
            <p:ph type="body" sz="quarter" idx="13"/>
          </p:nvPr>
        </p:nvSpPr>
        <p:spPr>
          <a:xfrm>
            <a:off x="457201" y="1284789"/>
            <a:ext cx="5540828" cy="4892175"/>
          </a:xfrm>
        </p:spPr>
        <p:txBody>
          <a:bodyPr/>
          <a:lstStyle>
            <a:lvl1pPr marL="285750" marR="0" indent="-285750" algn="l" defTabSz="914400" rtl="0" eaLnBrk="1" fontAlgn="auto" latinLnBrk="0" hangingPunct="1">
              <a:lnSpc>
                <a:spcPct val="100000"/>
              </a:lnSpc>
              <a:spcBef>
                <a:spcPts val="1200"/>
              </a:spcBef>
              <a:spcAft>
                <a:spcPts val="300"/>
              </a:spcAft>
              <a:buClrTx/>
              <a:buSzTx/>
              <a:buFont typeface="Arial" panose="020B0604020202020204" pitchFamily="34" charset="0"/>
              <a:buChar char="•"/>
              <a:tabLst/>
              <a:defRPr/>
            </a:lvl1pPr>
            <a:lvl2pPr marL="512763" marR="0" indent="-228600" algn="l" defTabSz="914400" rtl="0" eaLnBrk="1" fontAlgn="auto" latinLnBrk="0" hangingPunct="1">
              <a:lnSpc>
                <a:spcPct val="100000"/>
              </a:lnSpc>
              <a:spcBef>
                <a:spcPts val="500"/>
              </a:spcBef>
              <a:spcAft>
                <a:spcPts val="0"/>
              </a:spcAft>
              <a:buClr>
                <a:srgbClr val="EC008C"/>
              </a:buClr>
              <a:buSzTx/>
              <a:buFont typeface="Wingdings" panose="05000000000000000000" pitchFamily="2" charset="2"/>
              <a:buChar char="§"/>
              <a:tabLst/>
              <a:defRPr/>
            </a:lvl2pPr>
            <a:lvl3pPr marL="741363" marR="0" indent="-228600" algn="l" defTabSz="914400" rtl="0" eaLnBrk="1" fontAlgn="auto" latinLnBrk="0" hangingPunct="1">
              <a:lnSpc>
                <a:spcPct val="100000"/>
              </a:lnSpc>
              <a:spcBef>
                <a:spcPts val="500"/>
              </a:spcBef>
              <a:spcAft>
                <a:spcPts val="0"/>
              </a:spcAft>
              <a:buClr>
                <a:srgbClr val="EC008C"/>
              </a:buClr>
              <a:buSzTx/>
              <a:buFont typeface="Courier New" panose="02070309020205020404" pitchFamily="49" charset="0"/>
              <a:buChar char="o"/>
              <a:tabLst/>
              <a:defRPr/>
            </a:lvl3pPr>
            <a:lvl4pPr marL="1033463" marR="0" indent="-228600" algn="l" defTabSz="914400" rtl="0" eaLnBrk="1" fontAlgn="auto" latinLnBrk="0" hangingPunct="1">
              <a:lnSpc>
                <a:spcPct val="100000"/>
              </a:lnSpc>
              <a:spcBef>
                <a:spcPts val="500"/>
              </a:spcBef>
              <a:spcAft>
                <a:spcPts val="0"/>
              </a:spcAft>
              <a:buClr>
                <a:srgbClr val="EC008C"/>
              </a:buClr>
              <a:buSzTx/>
              <a:buFont typeface="Arial" panose="020B0604020202020204" pitchFamily="34" charset="0"/>
              <a:buChar char="•"/>
              <a:tabLst/>
              <a:defRPr/>
            </a:lvl4pPr>
            <a:lvl5pPr marL="1316038" marR="0" indent="-228600" algn="l" defTabSz="914400" rtl="0" eaLnBrk="1" fontAlgn="auto" latinLnBrk="0" hangingPunct="1">
              <a:lnSpc>
                <a:spcPct val="100000"/>
              </a:lnSpc>
              <a:spcBef>
                <a:spcPts val="500"/>
              </a:spcBef>
              <a:spcAft>
                <a:spcPts val="0"/>
              </a:spcAft>
              <a:buClr>
                <a:srgbClr val="EC008C"/>
              </a:buClr>
              <a:buSzTx/>
              <a:buFont typeface="Montserrat" panose="00000500000000000000" pitchFamily="2" charset="0"/>
              <a:buChar char="–"/>
              <a:tabLst/>
              <a:defRPr/>
            </a:lvl5pPr>
          </a:lstStyle>
          <a:p>
            <a:pPr marL="285750" marR="0" lvl="0" indent="-285750" algn="l" defTabSz="914400" rtl="0" eaLnBrk="1" fontAlgn="auto" latinLnBrk="0" hangingPunct="1">
              <a:lnSpc>
                <a:spcPct val="100000"/>
              </a:lnSpc>
              <a:spcBef>
                <a:spcPts val="1200"/>
              </a:spcBef>
              <a:spcAft>
                <a:spcPts val="3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30006F"/>
                </a:solidFill>
                <a:effectLst/>
                <a:uLnTx/>
                <a:uFillTx/>
                <a:latin typeface="Montserrat SemiBold" panose="00000700000000000000" pitchFamily="2" charset="0"/>
                <a:ea typeface="+mn-ea"/>
                <a:cs typeface="+mn-cs"/>
              </a:rPr>
              <a:t>Click to edit Master text styles</a:t>
            </a:r>
          </a:p>
          <a:p>
            <a:pPr marL="285750" marR="0" lvl="1" indent="-285750" algn="l" defTabSz="914400" rtl="0" eaLnBrk="1" fontAlgn="auto" latinLnBrk="0" hangingPunct="1">
              <a:lnSpc>
                <a:spcPct val="100000"/>
              </a:lnSpc>
              <a:spcBef>
                <a:spcPts val="1200"/>
              </a:spcBef>
              <a:spcAft>
                <a:spcPts val="3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30006F"/>
                </a:solidFill>
                <a:effectLst/>
                <a:uLnTx/>
                <a:uFillTx/>
                <a:latin typeface="Montserrat SemiBold" panose="00000700000000000000" pitchFamily="2" charset="0"/>
                <a:ea typeface="+mn-ea"/>
                <a:cs typeface="+mn-cs"/>
              </a:rPr>
              <a:t>Second level</a:t>
            </a:r>
          </a:p>
          <a:p>
            <a:pPr marL="285750" marR="0" lvl="2" indent="-285750" algn="l" defTabSz="914400" rtl="0" eaLnBrk="1" fontAlgn="auto" latinLnBrk="0" hangingPunct="1">
              <a:lnSpc>
                <a:spcPct val="100000"/>
              </a:lnSpc>
              <a:spcBef>
                <a:spcPts val="1200"/>
              </a:spcBef>
              <a:spcAft>
                <a:spcPts val="3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30006F"/>
                </a:solidFill>
                <a:effectLst/>
                <a:uLnTx/>
                <a:uFillTx/>
                <a:latin typeface="Montserrat SemiBold" panose="00000700000000000000" pitchFamily="2" charset="0"/>
                <a:ea typeface="+mn-ea"/>
                <a:cs typeface="+mn-cs"/>
              </a:rPr>
              <a:t>Third level</a:t>
            </a:r>
          </a:p>
          <a:p>
            <a:pPr marL="285750" marR="0" lvl="3" indent="-285750" algn="l" defTabSz="914400" rtl="0" eaLnBrk="1" fontAlgn="auto" latinLnBrk="0" hangingPunct="1">
              <a:lnSpc>
                <a:spcPct val="100000"/>
              </a:lnSpc>
              <a:spcBef>
                <a:spcPts val="1200"/>
              </a:spcBef>
              <a:spcAft>
                <a:spcPts val="3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30006F"/>
                </a:solidFill>
                <a:effectLst/>
                <a:uLnTx/>
                <a:uFillTx/>
                <a:latin typeface="Montserrat SemiBold" panose="00000700000000000000" pitchFamily="2" charset="0"/>
                <a:ea typeface="+mn-ea"/>
                <a:cs typeface="+mn-cs"/>
              </a:rPr>
              <a:t>Fourth level</a:t>
            </a:r>
          </a:p>
          <a:p>
            <a:pPr marL="285750" marR="0" lvl="4" indent="-285750" algn="l" defTabSz="914400" rtl="0" eaLnBrk="1" fontAlgn="auto" latinLnBrk="0" hangingPunct="1">
              <a:lnSpc>
                <a:spcPct val="100000"/>
              </a:lnSpc>
              <a:spcBef>
                <a:spcPts val="1200"/>
              </a:spcBef>
              <a:spcAft>
                <a:spcPts val="3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30006F"/>
                </a:solidFill>
                <a:effectLst/>
                <a:uLnTx/>
                <a:uFillTx/>
                <a:latin typeface="Montserrat SemiBold" panose="00000700000000000000" pitchFamily="2" charset="0"/>
                <a:ea typeface="+mn-ea"/>
                <a:cs typeface="+mn-cs"/>
              </a:rPr>
              <a:t>Fifth level</a:t>
            </a:r>
            <a:endParaRPr kumimoji="0" lang="en-US" sz="1200" b="0" i="0" u="none" strike="noStrike" kern="1200" cap="none" spc="0" normalizeH="0" baseline="0" noProof="0">
              <a:ln>
                <a:noFill/>
              </a:ln>
              <a:solidFill>
                <a:srgbClr val="000000"/>
              </a:solidFill>
              <a:effectLst/>
              <a:uLnTx/>
              <a:uFillTx/>
              <a:latin typeface="Montserrat" panose="00000500000000000000" pitchFamily="2" charset="0"/>
              <a:ea typeface="+mn-ea"/>
              <a:cs typeface="+mn-cs"/>
            </a:endParaRPr>
          </a:p>
        </p:txBody>
      </p:sp>
      <p:sp>
        <p:nvSpPr>
          <p:cNvPr id="9" name="Content Placeholder 8" descr="Slide Content Box 2">
            <a:extLst>
              <a:ext uri="{FF2B5EF4-FFF2-40B4-BE49-F238E27FC236}">
                <a16:creationId xmlns:a16="http://schemas.microsoft.com/office/drawing/2014/main" id="{C7EF0788-9E9D-4BA3-A132-B323D31F49BB}"/>
              </a:ext>
            </a:extLst>
          </p:cNvPr>
          <p:cNvSpPr>
            <a:spLocks noGrp="1"/>
          </p:cNvSpPr>
          <p:nvPr>
            <p:ph sz="quarter" idx="14"/>
          </p:nvPr>
        </p:nvSpPr>
        <p:spPr>
          <a:xfrm>
            <a:off x="6194426" y="1284790"/>
            <a:ext cx="5540375" cy="4892174"/>
          </a:xfrm>
        </p:spPr>
        <p:txBody>
          <a:bodyPr/>
          <a:lstStyle>
            <a:lvl1pPr marL="285750" marR="0" indent="-285750" algn="l" defTabSz="914400" rtl="0" eaLnBrk="1" fontAlgn="auto" latinLnBrk="0" hangingPunct="1">
              <a:lnSpc>
                <a:spcPct val="100000"/>
              </a:lnSpc>
              <a:spcBef>
                <a:spcPts val="1200"/>
              </a:spcBef>
              <a:spcAft>
                <a:spcPts val="300"/>
              </a:spcAft>
              <a:buClrTx/>
              <a:buSzTx/>
              <a:buFont typeface="Arial" panose="020B0604020202020204" pitchFamily="34" charset="0"/>
              <a:buChar char="•"/>
              <a:tabLst/>
              <a:defRPr/>
            </a:lvl1pPr>
            <a:lvl2pPr marL="512763" marR="0" indent="-228600" algn="l" defTabSz="914400" rtl="0" eaLnBrk="1" fontAlgn="auto" latinLnBrk="0" hangingPunct="1">
              <a:lnSpc>
                <a:spcPct val="100000"/>
              </a:lnSpc>
              <a:spcBef>
                <a:spcPts val="500"/>
              </a:spcBef>
              <a:spcAft>
                <a:spcPts val="0"/>
              </a:spcAft>
              <a:buClr>
                <a:srgbClr val="EC008C"/>
              </a:buClr>
              <a:buSzTx/>
              <a:buFont typeface="Wingdings" panose="05000000000000000000" pitchFamily="2" charset="2"/>
              <a:buChar char="§"/>
              <a:tabLst/>
              <a:defRPr/>
            </a:lvl2pPr>
            <a:lvl3pPr marL="741363" marR="0" indent="-228600" algn="l" defTabSz="914400" rtl="0" eaLnBrk="1" fontAlgn="auto" latinLnBrk="0" hangingPunct="1">
              <a:lnSpc>
                <a:spcPct val="100000"/>
              </a:lnSpc>
              <a:spcBef>
                <a:spcPts val="500"/>
              </a:spcBef>
              <a:spcAft>
                <a:spcPts val="0"/>
              </a:spcAft>
              <a:buClr>
                <a:srgbClr val="EC008C"/>
              </a:buClr>
              <a:buSzTx/>
              <a:buFont typeface="Courier New" panose="02070309020205020404" pitchFamily="49" charset="0"/>
              <a:buChar char="o"/>
              <a:tabLst/>
              <a:defRPr/>
            </a:lvl3pPr>
            <a:lvl4pPr marL="1033463" marR="0" indent="-228600" algn="l" defTabSz="914400" rtl="0" eaLnBrk="1" fontAlgn="auto" latinLnBrk="0" hangingPunct="1">
              <a:lnSpc>
                <a:spcPct val="100000"/>
              </a:lnSpc>
              <a:spcBef>
                <a:spcPts val="500"/>
              </a:spcBef>
              <a:spcAft>
                <a:spcPts val="0"/>
              </a:spcAft>
              <a:buClr>
                <a:srgbClr val="EC008C"/>
              </a:buClr>
              <a:buSzTx/>
              <a:buFont typeface="Arial" panose="020B0604020202020204" pitchFamily="34" charset="0"/>
              <a:buChar char="•"/>
              <a:tabLst/>
              <a:defRPr/>
            </a:lvl4pPr>
            <a:lvl5pPr marL="1316038" marR="0" indent="-228600" algn="l" defTabSz="914400" rtl="0" eaLnBrk="1" fontAlgn="auto" latinLnBrk="0" hangingPunct="1">
              <a:lnSpc>
                <a:spcPct val="100000"/>
              </a:lnSpc>
              <a:spcBef>
                <a:spcPts val="500"/>
              </a:spcBef>
              <a:spcAft>
                <a:spcPts val="0"/>
              </a:spcAft>
              <a:buClr>
                <a:srgbClr val="EC008C"/>
              </a:buClr>
              <a:buSzTx/>
              <a:buFont typeface="Montserrat" panose="00000500000000000000" pitchFamily="2" charset="0"/>
              <a:buChar char="–"/>
              <a:tabLst/>
              <a:defRPr/>
            </a:lvl5pPr>
          </a:lstStyle>
          <a:p>
            <a:pPr marL="285750" marR="0" lvl="0" indent="-285750" algn="l" defTabSz="914400" rtl="0" eaLnBrk="1" fontAlgn="auto" latinLnBrk="0" hangingPunct="1">
              <a:lnSpc>
                <a:spcPct val="100000"/>
              </a:lnSpc>
              <a:spcBef>
                <a:spcPts val="1200"/>
              </a:spcBef>
              <a:spcAft>
                <a:spcPts val="3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30006F"/>
                </a:solidFill>
                <a:effectLst/>
                <a:uLnTx/>
                <a:uFillTx/>
                <a:latin typeface="Montserrat SemiBold" panose="00000700000000000000" pitchFamily="2" charset="0"/>
                <a:ea typeface="+mn-ea"/>
                <a:cs typeface="+mn-cs"/>
              </a:rPr>
              <a:t>Click to edit Master text styles</a:t>
            </a:r>
          </a:p>
          <a:p>
            <a:pPr marL="285750" marR="0" lvl="1" indent="-285750" algn="l" defTabSz="914400" rtl="0" eaLnBrk="1" fontAlgn="auto" latinLnBrk="0" hangingPunct="1">
              <a:lnSpc>
                <a:spcPct val="100000"/>
              </a:lnSpc>
              <a:spcBef>
                <a:spcPts val="1200"/>
              </a:spcBef>
              <a:spcAft>
                <a:spcPts val="3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30006F"/>
                </a:solidFill>
                <a:effectLst/>
                <a:uLnTx/>
                <a:uFillTx/>
                <a:latin typeface="Montserrat SemiBold" panose="00000700000000000000" pitchFamily="2" charset="0"/>
                <a:ea typeface="+mn-ea"/>
                <a:cs typeface="+mn-cs"/>
              </a:rPr>
              <a:t>Second level</a:t>
            </a:r>
          </a:p>
          <a:p>
            <a:pPr marL="285750" marR="0" lvl="2" indent="-285750" algn="l" defTabSz="914400" rtl="0" eaLnBrk="1" fontAlgn="auto" latinLnBrk="0" hangingPunct="1">
              <a:lnSpc>
                <a:spcPct val="100000"/>
              </a:lnSpc>
              <a:spcBef>
                <a:spcPts val="1200"/>
              </a:spcBef>
              <a:spcAft>
                <a:spcPts val="3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30006F"/>
                </a:solidFill>
                <a:effectLst/>
                <a:uLnTx/>
                <a:uFillTx/>
                <a:latin typeface="Montserrat SemiBold" panose="00000700000000000000" pitchFamily="2" charset="0"/>
                <a:ea typeface="+mn-ea"/>
                <a:cs typeface="+mn-cs"/>
              </a:rPr>
              <a:t>Third level</a:t>
            </a:r>
          </a:p>
          <a:p>
            <a:pPr marL="285750" marR="0" lvl="3" indent="-285750" algn="l" defTabSz="914400" rtl="0" eaLnBrk="1" fontAlgn="auto" latinLnBrk="0" hangingPunct="1">
              <a:lnSpc>
                <a:spcPct val="100000"/>
              </a:lnSpc>
              <a:spcBef>
                <a:spcPts val="1200"/>
              </a:spcBef>
              <a:spcAft>
                <a:spcPts val="3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30006F"/>
                </a:solidFill>
                <a:effectLst/>
                <a:uLnTx/>
                <a:uFillTx/>
                <a:latin typeface="Montserrat SemiBold" panose="00000700000000000000" pitchFamily="2" charset="0"/>
                <a:ea typeface="+mn-ea"/>
                <a:cs typeface="+mn-cs"/>
              </a:rPr>
              <a:t>Fourth level</a:t>
            </a:r>
          </a:p>
          <a:p>
            <a:pPr marL="285750" marR="0" lvl="4" indent="-285750" algn="l" defTabSz="914400" rtl="0" eaLnBrk="1" fontAlgn="auto" latinLnBrk="0" hangingPunct="1">
              <a:lnSpc>
                <a:spcPct val="100000"/>
              </a:lnSpc>
              <a:spcBef>
                <a:spcPts val="1200"/>
              </a:spcBef>
              <a:spcAft>
                <a:spcPts val="3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30006F"/>
                </a:solidFill>
                <a:effectLst/>
                <a:uLnTx/>
                <a:uFillTx/>
                <a:latin typeface="Montserrat SemiBold" panose="00000700000000000000" pitchFamily="2" charset="0"/>
                <a:ea typeface="+mn-ea"/>
                <a:cs typeface="+mn-cs"/>
              </a:rPr>
              <a:t>Fifth level</a:t>
            </a:r>
            <a:endParaRPr kumimoji="0" lang="en-US" sz="1200" b="0" i="0" u="none" strike="noStrike" kern="1200" cap="none" spc="0" normalizeH="0" baseline="0" noProof="0">
              <a:ln>
                <a:noFill/>
              </a:ln>
              <a:solidFill>
                <a:srgbClr val="000000"/>
              </a:solidFill>
              <a:effectLst/>
              <a:uLnTx/>
              <a:uFillTx/>
              <a:latin typeface="Montserrat" panose="00000500000000000000" pitchFamily="2" charset="0"/>
              <a:ea typeface="+mn-ea"/>
              <a:cs typeface="+mn-cs"/>
            </a:endParaRPr>
          </a:p>
        </p:txBody>
      </p:sp>
    </p:spTree>
    <p:extLst>
      <p:ext uri="{BB962C8B-B14F-4D97-AF65-F5344CB8AC3E}">
        <p14:creationId xmlns:p14="http://schemas.microsoft.com/office/powerpoint/2010/main" val="2484905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464DAAD5-C2C5-4B95-9740-9BDDDA246172}"/>
              </a:ext>
            </a:extLst>
          </p:cNvPr>
          <p:cNvSpPr/>
          <p:nvPr userDrawn="1"/>
        </p:nvSpPr>
        <p:spPr>
          <a:xfrm flipV="1">
            <a:off x="0" y="-1288"/>
            <a:ext cx="12192000" cy="6858000"/>
          </a:xfrm>
          <a:custGeom>
            <a:avLst/>
            <a:gdLst>
              <a:gd name="connsiteX0" fmla="*/ 4892433 w 12192000"/>
              <a:gd name="connsiteY0" fmla="*/ 0 h 6858000"/>
              <a:gd name="connsiteX1" fmla="*/ 12192000 w 12192000"/>
              <a:gd name="connsiteY1" fmla="*/ 0 h 6858000"/>
              <a:gd name="connsiteX2" fmla="*/ 12192000 w 12192000"/>
              <a:gd name="connsiteY2" fmla="*/ 6857999 h 6858000"/>
              <a:gd name="connsiteX3" fmla="*/ 7112000 w 12192000"/>
              <a:gd name="connsiteY3" fmla="*/ 6857999 h 6858000"/>
              <a:gd name="connsiteX4" fmla="*/ 6096000 w 12192000"/>
              <a:gd name="connsiteY4" fmla="*/ 6857999 h 6858000"/>
              <a:gd name="connsiteX5" fmla="*/ 5548505 w 12192000"/>
              <a:gd name="connsiteY5" fmla="*/ 6857999 h 6858000"/>
              <a:gd name="connsiteX6" fmla="*/ 5548504 w 12192000"/>
              <a:gd name="connsiteY6" fmla="*/ 6858000 h 6858000"/>
              <a:gd name="connsiteX7" fmla="*/ 0 w 12192000"/>
              <a:gd name="connsiteY7" fmla="*/ 6858000 h 6858000"/>
              <a:gd name="connsiteX8" fmla="*/ 0 w 12192000"/>
              <a:gd name="connsiteY8" fmla="*/ 4953304 h 6858000"/>
              <a:gd name="connsiteX9" fmla="*/ 236754 w 12192000"/>
              <a:gd name="connsiteY9" fmla="*/ 5130345 h 6858000"/>
              <a:gd name="connsiteX10" fmla="*/ 2193559 w 12192000"/>
              <a:gd name="connsiteY10" fmla="*/ 5728066 h 6858000"/>
              <a:gd name="connsiteX11" fmla="*/ 5693420 w 12192000"/>
              <a:gd name="connsiteY11" fmla="*/ 2228205 h 6858000"/>
              <a:gd name="connsiteX12" fmla="*/ 4894222 w 12192000"/>
              <a:gd name="connsiteY12" fmla="*/ 19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6858000">
                <a:moveTo>
                  <a:pt x="4892433" y="0"/>
                </a:moveTo>
                <a:lnTo>
                  <a:pt x="12192000" y="0"/>
                </a:lnTo>
                <a:lnTo>
                  <a:pt x="12192000" y="6857999"/>
                </a:lnTo>
                <a:lnTo>
                  <a:pt x="7112000" y="6857999"/>
                </a:lnTo>
                <a:lnTo>
                  <a:pt x="6096000" y="6857999"/>
                </a:lnTo>
                <a:lnTo>
                  <a:pt x="5548505" y="6857999"/>
                </a:lnTo>
                <a:lnTo>
                  <a:pt x="5548504" y="6858000"/>
                </a:lnTo>
                <a:lnTo>
                  <a:pt x="0" y="6858000"/>
                </a:lnTo>
                <a:lnTo>
                  <a:pt x="0" y="4953304"/>
                </a:lnTo>
                <a:lnTo>
                  <a:pt x="236754" y="5130345"/>
                </a:lnTo>
                <a:cubicBezTo>
                  <a:pt x="795335" y="5507715"/>
                  <a:pt x="1468714" y="5728066"/>
                  <a:pt x="2193559" y="5728066"/>
                </a:cubicBezTo>
                <a:cubicBezTo>
                  <a:pt x="4126479" y="5728066"/>
                  <a:pt x="5693420" y="4161125"/>
                  <a:pt x="5693420" y="2228205"/>
                </a:cubicBezTo>
                <a:cubicBezTo>
                  <a:pt x="5693420" y="1382553"/>
                  <a:pt x="5393498" y="606951"/>
                  <a:pt x="4894222" y="19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432" name="Circle: Hollow 431">
            <a:extLst>
              <a:ext uri="{FF2B5EF4-FFF2-40B4-BE49-F238E27FC236}">
                <a16:creationId xmlns:a16="http://schemas.microsoft.com/office/drawing/2014/main" id="{99728016-7034-4B32-8745-F6D2F9AAF4A3}"/>
              </a:ext>
            </a:extLst>
          </p:cNvPr>
          <p:cNvSpPr/>
          <p:nvPr userDrawn="1"/>
        </p:nvSpPr>
        <p:spPr>
          <a:xfrm flipV="1">
            <a:off x="-3190202" y="-719611"/>
            <a:ext cx="10738580" cy="10738578"/>
          </a:xfrm>
          <a:prstGeom prst="donut">
            <a:avLst>
              <a:gd name="adj" fmla="val 17386"/>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2" name="Title 1">
            <a:extLst>
              <a:ext uri="{FF2B5EF4-FFF2-40B4-BE49-F238E27FC236}">
                <a16:creationId xmlns:a16="http://schemas.microsoft.com/office/drawing/2014/main" id="{87BC73C0-FD7C-49DF-B2BC-1222FCFC032E}"/>
              </a:ext>
            </a:extLst>
          </p:cNvPr>
          <p:cNvSpPr>
            <a:spLocks noGrp="1"/>
          </p:cNvSpPr>
          <p:nvPr>
            <p:ph type="ctrTitle" hasCustomPrompt="1"/>
          </p:nvPr>
        </p:nvSpPr>
        <p:spPr>
          <a:xfrm>
            <a:off x="4976284" y="519201"/>
            <a:ext cx="6679261" cy="1163955"/>
          </a:xfrm>
        </p:spPr>
        <p:txBody>
          <a:bodyPr lIns="36000" rIns="0" anchor="ctr">
            <a:noAutofit/>
          </a:bodyPr>
          <a:lstStyle>
            <a:lvl1pPr algn="r">
              <a:defRPr sz="3600" b="0">
                <a:solidFill>
                  <a:schemeClr val="bg1"/>
                </a:solidFill>
                <a:latin typeface="+mn-lt"/>
              </a:defRPr>
            </a:lvl1pPr>
          </a:lstStyle>
          <a:p>
            <a:r>
              <a:rPr lang="en-US"/>
              <a:t>Title Block</a:t>
            </a:r>
            <a:endParaRPr lang="en-GB"/>
          </a:p>
        </p:txBody>
      </p:sp>
      <p:sp>
        <p:nvSpPr>
          <p:cNvPr id="3" name="Subtitle 2">
            <a:extLst>
              <a:ext uri="{FF2B5EF4-FFF2-40B4-BE49-F238E27FC236}">
                <a16:creationId xmlns:a16="http://schemas.microsoft.com/office/drawing/2014/main" id="{A0F1A5B1-7950-41B4-A0A3-91FEE2C6B339}"/>
              </a:ext>
            </a:extLst>
          </p:cNvPr>
          <p:cNvSpPr>
            <a:spLocks noGrp="1"/>
          </p:cNvSpPr>
          <p:nvPr>
            <p:ph type="subTitle" idx="1" hasCustomPrompt="1"/>
          </p:nvPr>
        </p:nvSpPr>
        <p:spPr>
          <a:xfrm>
            <a:off x="6671853" y="1857502"/>
            <a:ext cx="4983692" cy="361054"/>
          </a:xfrm>
          <a:prstGeom prst="rect">
            <a:avLst/>
          </a:prstGeom>
        </p:spPr>
        <p:txBody>
          <a:bodyPr lIns="36000" rIns="0" anchor="ctr"/>
          <a:lstStyle>
            <a:lvl1pPr marL="0" indent="0" algn="r">
              <a:buNone/>
              <a:defRPr sz="2400" i="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Insert Date</a:t>
            </a:r>
            <a:endParaRPr lang="en-GB"/>
          </a:p>
        </p:txBody>
      </p:sp>
      <p:sp>
        <p:nvSpPr>
          <p:cNvPr id="99" name="Circle: Hollow 98">
            <a:extLst>
              <a:ext uri="{FF2B5EF4-FFF2-40B4-BE49-F238E27FC236}">
                <a16:creationId xmlns:a16="http://schemas.microsoft.com/office/drawing/2014/main" id="{ACA7BEC7-3B68-4B03-84EE-953CE6D834E3}"/>
              </a:ext>
            </a:extLst>
          </p:cNvPr>
          <p:cNvSpPr/>
          <p:nvPr userDrawn="1"/>
        </p:nvSpPr>
        <p:spPr>
          <a:xfrm flipV="1">
            <a:off x="-3016981" y="-582034"/>
            <a:ext cx="10421082" cy="10421080"/>
          </a:xfrm>
          <a:prstGeom prst="donut">
            <a:avLst>
              <a:gd name="adj" fmla="val 1642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430" name="Circle: Hollow 429">
            <a:extLst>
              <a:ext uri="{FF2B5EF4-FFF2-40B4-BE49-F238E27FC236}">
                <a16:creationId xmlns:a16="http://schemas.microsoft.com/office/drawing/2014/main" id="{4FBE3FB6-1C75-477E-A1DD-DA5AC0C318E0}"/>
              </a:ext>
            </a:extLst>
          </p:cNvPr>
          <p:cNvSpPr/>
          <p:nvPr userDrawn="1"/>
        </p:nvSpPr>
        <p:spPr>
          <a:xfrm flipV="1">
            <a:off x="-1489805" y="945142"/>
            <a:ext cx="7366730" cy="7366728"/>
          </a:xfrm>
          <a:prstGeom prst="donut">
            <a:avLst>
              <a:gd name="adj" fmla="val 253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429" name="Freeform: Shape 428">
            <a:extLst>
              <a:ext uri="{FF2B5EF4-FFF2-40B4-BE49-F238E27FC236}">
                <a16:creationId xmlns:a16="http://schemas.microsoft.com/office/drawing/2014/main" id="{C2B1A486-EC5A-491C-9BB8-CCFAEEE9592B}"/>
              </a:ext>
            </a:extLst>
          </p:cNvPr>
          <p:cNvSpPr/>
          <p:nvPr/>
        </p:nvSpPr>
        <p:spPr>
          <a:xfrm>
            <a:off x="-3016981" y="-569731"/>
            <a:ext cx="10375356" cy="10394676"/>
          </a:xfrm>
          <a:custGeom>
            <a:avLst/>
            <a:gdLst>
              <a:gd name="connsiteX0" fmla="*/ 6202887 w 10375356"/>
              <a:gd name="connsiteY0" fmla="*/ 10086957 h 10394676"/>
              <a:gd name="connsiteX1" fmla="*/ 6713710 w 10375356"/>
              <a:gd name="connsiteY1" fmla="*/ 10086957 h 10394676"/>
              <a:gd name="connsiteX2" fmla="*/ 6713710 w 10375356"/>
              <a:gd name="connsiteY2" fmla="*/ 10187665 h 10394676"/>
              <a:gd name="connsiteX3" fmla="*/ 6709472 w 10375356"/>
              <a:gd name="connsiteY3" fmla="*/ 10188869 h 10394676"/>
              <a:gd name="connsiteX4" fmla="*/ 6202887 w 10375356"/>
              <a:gd name="connsiteY4" fmla="*/ 10188869 h 10394676"/>
              <a:gd name="connsiteX5" fmla="*/ 5634740 w 10375356"/>
              <a:gd name="connsiteY5" fmla="*/ 9974857 h 10394676"/>
              <a:gd name="connsiteX6" fmla="*/ 5471684 w 10375356"/>
              <a:gd name="connsiteY6" fmla="*/ 10137913 h 10394676"/>
              <a:gd name="connsiteX7" fmla="*/ 5634740 w 10375356"/>
              <a:gd name="connsiteY7" fmla="*/ 10300969 h 10394676"/>
              <a:gd name="connsiteX8" fmla="*/ 5797795 w 10375356"/>
              <a:gd name="connsiteY8" fmla="*/ 10137913 h 10394676"/>
              <a:gd name="connsiteX9" fmla="*/ 5634740 w 10375356"/>
              <a:gd name="connsiteY9" fmla="*/ 9974857 h 10394676"/>
              <a:gd name="connsiteX10" fmla="*/ 7232175 w 10375356"/>
              <a:gd name="connsiteY10" fmla="*/ 9881865 h 10394676"/>
              <a:gd name="connsiteX11" fmla="*/ 7334085 w 10375356"/>
              <a:gd name="connsiteY11" fmla="*/ 9881865 h 10394676"/>
              <a:gd name="connsiteX12" fmla="*/ 7334085 w 10375356"/>
              <a:gd name="connsiteY12" fmla="*/ 9956193 h 10394676"/>
              <a:gd name="connsiteX13" fmla="*/ 7238719 w 10375356"/>
              <a:gd name="connsiteY13" fmla="*/ 9999307 h 10394676"/>
              <a:gd name="connsiteX14" fmla="*/ 7232175 w 10375356"/>
              <a:gd name="connsiteY14" fmla="*/ 10001887 h 10394676"/>
              <a:gd name="connsiteX15" fmla="*/ 4751991 w 10375356"/>
              <a:gd name="connsiteY15" fmla="*/ 9881865 h 10394676"/>
              <a:gd name="connsiteX16" fmla="*/ 4853901 w 10375356"/>
              <a:gd name="connsiteY16" fmla="*/ 9881865 h 10394676"/>
              <a:gd name="connsiteX17" fmla="*/ 4853901 w 10375356"/>
              <a:gd name="connsiteY17" fmla="*/ 10290777 h 10394676"/>
              <a:gd name="connsiteX18" fmla="*/ 4751991 w 10375356"/>
              <a:gd name="connsiteY18" fmla="*/ 10290777 h 10394676"/>
              <a:gd name="connsiteX19" fmla="*/ 5636013 w 10375356"/>
              <a:gd name="connsiteY19" fmla="*/ 9872947 h 10394676"/>
              <a:gd name="connsiteX20" fmla="*/ 5900978 w 10375356"/>
              <a:gd name="connsiteY20" fmla="*/ 10137913 h 10394676"/>
              <a:gd name="connsiteX21" fmla="*/ 5739217 w 10375356"/>
              <a:gd name="connsiteY21" fmla="*/ 10382077 h 10394676"/>
              <a:gd name="connsiteX22" fmla="*/ 5738756 w 10375356"/>
              <a:gd name="connsiteY22" fmla="*/ 10382220 h 10394676"/>
              <a:gd name="connsiteX23" fmla="*/ 5574951 w 10375356"/>
              <a:gd name="connsiteY23" fmla="*/ 10394676 h 10394676"/>
              <a:gd name="connsiteX24" fmla="*/ 5532810 w 10375356"/>
              <a:gd name="connsiteY24" fmla="*/ 10381361 h 10394676"/>
              <a:gd name="connsiteX25" fmla="*/ 5371048 w 10375356"/>
              <a:gd name="connsiteY25" fmla="*/ 10137913 h 10394676"/>
              <a:gd name="connsiteX26" fmla="*/ 5636013 w 10375356"/>
              <a:gd name="connsiteY26" fmla="*/ 9872947 h 10394676"/>
              <a:gd name="connsiteX27" fmla="*/ 3978752 w 10375356"/>
              <a:gd name="connsiteY27" fmla="*/ 9872947 h 10394676"/>
              <a:gd name="connsiteX28" fmla="*/ 4243718 w 10375356"/>
              <a:gd name="connsiteY28" fmla="*/ 10137913 h 10394676"/>
              <a:gd name="connsiteX29" fmla="*/ 4222918 w 10375356"/>
              <a:gd name="connsiteY29" fmla="*/ 10241117 h 10394676"/>
              <a:gd name="connsiteX30" fmla="*/ 4179036 w 10375356"/>
              <a:gd name="connsiteY30" fmla="*/ 10306239 h 10394676"/>
              <a:gd name="connsiteX31" fmla="*/ 4160436 w 10375356"/>
              <a:gd name="connsiteY31" fmla="*/ 10302917 h 10394676"/>
              <a:gd name="connsiteX32" fmla="*/ 4056265 w 10375356"/>
              <a:gd name="connsiteY32" fmla="*/ 10278875 h 10394676"/>
              <a:gd name="connsiteX33" fmla="*/ 4094199 w 10375356"/>
              <a:gd name="connsiteY33" fmla="*/ 10253357 h 10394676"/>
              <a:gd name="connsiteX34" fmla="*/ 4141809 w 10375356"/>
              <a:gd name="connsiteY34" fmla="*/ 10137913 h 10394676"/>
              <a:gd name="connsiteX35" fmla="*/ 3978752 w 10375356"/>
              <a:gd name="connsiteY35" fmla="*/ 9974857 h 10394676"/>
              <a:gd name="connsiteX36" fmla="*/ 3815698 w 10375356"/>
              <a:gd name="connsiteY36" fmla="*/ 10137913 h 10394676"/>
              <a:gd name="connsiteX37" fmla="*/ 3828457 w 10375356"/>
              <a:gd name="connsiteY37" fmla="*/ 10201547 h 10394676"/>
              <a:gd name="connsiteX38" fmla="*/ 3845505 w 10375356"/>
              <a:gd name="connsiteY38" fmla="*/ 10226891 h 10394676"/>
              <a:gd name="connsiteX39" fmla="*/ 3724813 w 10375356"/>
              <a:gd name="connsiteY39" fmla="*/ 10192618 h 10394676"/>
              <a:gd name="connsiteX40" fmla="*/ 3713787 w 10375356"/>
              <a:gd name="connsiteY40" fmla="*/ 10137913 h 10394676"/>
              <a:gd name="connsiteX41" fmla="*/ 3978752 w 10375356"/>
              <a:gd name="connsiteY41" fmla="*/ 9872947 h 10394676"/>
              <a:gd name="connsiteX42" fmla="*/ 3155832 w 10375356"/>
              <a:gd name="connsiteY42" fmla="*/ 9872947 h 10394676"/>
              <a:gd name="connsiteX43" fmla="*/ 3399999 w 10375356"/>
              <a:gd name="connsiteY43" fmla="*/ 10034709 h 10394676"/>
              <a:gd name="connsiteX44" fmla="*/ 3411035 w 10375356"/>
              <a:gd name="connsiteY44" fmla="*/ 10089469 h 10394676"/>
              <a:gd name="connsiteX45" fmla="*/ 3280434 w 10375356"/>
              <a:gd name="connsiteY45" fmla="*/ 10037975 h 10394676"/>
              <a:gd name="connsiteX46" fmla="*/ 3270003 w 10375356"/>
              <a:gd name="connsiteY46" fmla="*/ 10022469 h 10394676"/>
              <a:gd name="connsiteX47" fmla="*/ 3154558 w 10375356"/>
              <a:gd name="connsiteY47" fmla="*/ 9974857 h 10394676"/>
              <a:gd name="connsiteX48" fmla="*/ 3136355 w 10375356"/>
              <a:gd name="connsiteY48" fmla="*/ 9978507 h 10394676"/>
              <a:gd name="connsiteX49" fmla="*/ 3005935 w 10375356"/>
              <a:gd name="connsiteY49" fmla="*/ 9919545 h 10394676"/>
              <a:gd name="connsiteX50" fmla="*/ 3007618 w 10375356"/>
              <a:gd name="connsiteY50" fmla="*/ 9918157 h 10394676"/>
              <a:gd name="connsiteX51" fmla="*/ 3155832 w 10375356"/>
              <a:gd name="connsiteY51" fmla="*/ 9872947 h 10394676"/>
              <a:gd name="connsiteX52" fmla="*/ 7851277 w 10375356"/>
              <a:gd name="connsiteY52" fmla="*/ 9262761 h 10394676"/>
              <a:gd name="connsiteX53" fmla="*/ 8362099 w 10375356"/>
              <a:gd name="connsiteY53" fmla="*/ 9262761 h 10394676"/>
              <a:gd name="connsiteX54" fmla="*/ 8362099 w 10375356"/>
              <a:gd name="connsiteY54" fmla="*/ 9346902 h 10394676"/>
              <a:gd name="connsiteX55" fmla="*/ 8339488 w 10375356"/>
              <a:gd name="connsiteY55" fmla="*/ 9364671 h 10394676"/>
              <a:gd name="connsiteX56" fmla="*/ 7851277 w 10375356"/>
              <a:gd name="connsiteY56" fmla="*/ 9364671 h 10394676"/>
              <a:gd name="connsiteX57" fmla="*/ 5379965 w 10375356"/>
              <a:gd name="connsiteY57" fmla="*/ 9262761 h 10394676"/>
              <a:gd name="connsiteX58" fmla="*/ 5890787 w 10375356"/>
              <a:gd name="connsiteY58" fmla="*/ 9262761 h 10394676"/>
              <a:gd name="connsiteX59" fmla="*/ 5890787 w 10375356"/>
              <a:gd name="connsiteY59" fmla="*/ 9364671 h 10394676"/>
              <a:gd name="connsiteX60" fmla="*/ 5379965 w 10375356"/>
              <a:gd name="connsiteY60" fmla="*/ 9364671 h 10394676"/>
              <a:gd name="connsiteX61" fmla="*/ 4546902 w 10375356"/>
              <a:gd name="connsiteY61" fmla="*/ 9262761 h 10394676"/>
              <a:gd name="connsiteX62" fmla="*/ 5057725 w 10375356"/>
              <a:gd name="connsiteY62" fmla="*/ 9262761 h 10394676"/>
              <a:gd name="connsiteX63" fmla="*/ 5057725 w 10375356"/>
              <a:gd name="connsiteY63" fmla="*/ 9364671 h 10394676"/>
              <a:gd name="connsiteX64" fmla="*/ 4546902 w 10375356"/>
              <a:gd name="connsiteY64" fmla="*/ 9364671 h 10394676"/>
              <a:gd name="connsiteX65" fmla="*/ 2899787 w 10375356"/>
              <a:gd name="connsiteY65" fmla="*/ 9262761 h 10394676"/>
              <a:gd name="connsiteX66" fmla="*/ 3410609 w 10375356"/>
              <a:gd name="connsiteY66" fmla="*/ 9262761 h 10394676"/>
              <a:gd name="connsiteX67" fmla="*/ 3410609 w 10375356"/>
              <a:gd name="connsiteY67" fmla="*/ 9364671 h 10394676"/>
              <a:gd name="connsiteX68" fmla="*/ 2899787 w 10375356"/>
              <a:gd name="connsiteY68" fmla="*/ 9364671 h 10394676"/>
              <a:gd name="connsiteX69" fmla="*/ 6450017 w 10375356"/>
              <a:gd name="connsiteY69" fmla="*/ 9150661 h 10394676"/>
              <a:gd name="connsiteX70" fmla="*/ 6286962 w 10375356"/>
              <a:gd name="connsiteY70" fmla="*/ 9313717 h 10394676"/>
              <a:gd name="connsiteX71" fmla="*/ 6450017 w 10375356"/>
              <a:gd name="connsiteY71" fmla="*/ 9476773 h 10394676"/>
              <a:gd name="connsiteX72" fmla="*/ 6613073 w 10375356"/>
              <a:gd name="connsiteY72" fmla="*/ 9313717 h 10394676"/>
              <a:gd name="connsiteX73" fmla="*/ 6450017 w 10375356"/>
              <a:gd name="connsiteY73" fmla="*/ 9150661 h 10394676"/>
              <a:gd name="connsiteX74" fmla="*/ 3978754 w 10375356"/>
              <a:gd name="connsiteY74" fmla="*/ 9150661 h 10394676"/>
              <a:gd name="connsiteX75" fmla="*/ 3815700 w 10375356"/>
              <a:gd name="connsiteY75" fmla="*/ 9313717 h 10394676"/>
              <a:gd name="connsiteX76" fmla="*/ 3978754 w 10375356"/>
              <a:gd name="connsiteY76" fmla="*/ 9476773 h 10394676"/>
              <a:gd name="connsiteX77" fmla="*/ 4141811 w 10375356"/>
              <a:gd name="connsiteY77" fmla="*/ 9313717 h 10394676"/>
              <a:gd name="connsiteX78" fmla="*/ 3978754 w 10375356"/>
              <a:gd name="connsiteY78" fmla="*/ 9150661 h 10394676"/>
              <a:gd name="connsiteX79" fmla="*/ 7232175 w 10375356"/>
              <a:gd name="connsiteY79" fmla="*/ 9057669 h 10394676"/>
              <a:gd name="connsiteX80" fmla="*/ 7334085 w 10375356"/>
              <a:gd name="connsiteY80" fmla="*/ 9057669 h 10394676"/>
              <a:gd name="connsiteX81" fmla="*/ 7334085 w 10375356"/>
              <a:gd name="connsiteY81" fmla="*/ 9568493 h 10394676"/>
              <a:gd name="connsiteX82" fmla="*/ 7232175 w 10375356"/>
              <a:gd name="connsiteY82" fmla="*/ 9568493 h 10394676"/>
              <a:gd name="connsiteX83" fmla="*/ 2280685 w 10375356"/>
              <a:gd name="connsiteY83" fmla="*/ 9057669 h 10394676"/>
              <a:gd name="connsiteX84" fmla="*/ 2382595 w 10375356"/>
              <a:gd name="connsiteY84" fmla="*/ 9057669 h 10394676"/>
              <a:gd name="connsiteX85" fmla="*/ 2382595 w 10375356"/>
              <a:gd name="connsiteY85" fmla="*/ 9568493 h 10394676"/>
              <a:gd name="connsiteX86" fmla="*/ 2374638 w 10375356"/>
              <a:gd name="connsiteY86" fmla="*/ 9568493 h 10394676"/>
              <a:gd name="connsiteX87" fmla="*/ 2297278 w 10375356"/>
              <a:gd name="connsiteY87" fmla="*/ 9518899 h 10394676"/>
              <a:gd name="connsiteX88" fmla="*/ 2280685 w 10375356"/>
              <a:gd name="connsiteY88" fmla="*/ 9507099 h 10394676"/>
              <a:gd name="connsiteX89" fmla="*/ 6450017 w 10375356"/>
              <a:gd name="connsiteY89" fmla="*/ 9048751 h 10394676"/>
              <a:gd name="connsiteX90" fmla="*/ 6714982 w 10375356"/>
              <a:gd name="connsiteY90" fmla="*/ 9313717 h 10394676"/>
              <a:gd name="connsiteX91" fmla="*/ 6450017 w 10375356"/>
              <a:gd name="connsiteY91" fmla="*/ 9578681 h 10394676"/>
              <a:gd name="connsiteX92" fmla="*/ 6185052 w 10375356"/>
              <a:gd name="connsiteY92" fmla="*/ 9313717 h 10394676"/>
              <a:gd name="connsiteX93" fmla="*/ 6450017 w 10375356"/>
              <a:gd name="connsiteY93" fmla="*/ 9048751 h 10394676"/>
              <a:gd name="connsiteX94" fmla="*/ 3978754 w 10375356"/>
              <a:gd name="connsiteY94" fmla="*/ 9048751 h 10394676"/>
              <a:gd name="connsiteX95" fmla="*/ 4243720 w 10375356"/>
              <a:gd name="connsiteY95" fmla="*/ 9313717 h 10394676"/>
              <a:gd name="connsiteX96" fmla="*/ 3978754 w 10375356"/>
              <a:gd name="connsiteY96" fmla="*/ 9578681 h 10394676"/>
              <a:gd name="connsiteX97" fmla="*/ 3713789 w 10375356"/>
              <a:gd name="connsiteY97" fmla="*/ 9313717 h 10394676"/>
              <a:gd name="connsiteX98" fmla="*/ 3978754 w 10375356"/>
              <a:gd name="connsiteY98" fmla="*/ 9048751 h 10394676"/>
              <a:gd name="connsiteX99" fmla="*/ 5676776 w 10375356"/>
              <a:gd name="connsiteY99" fmla="*/ 8665264 h 10394676"/>
              <a:gd name="connsiteX100" fmla="*/ 5676776 w 10375356"/>
              <a:gd name="connsiteY100" fmla="*/ 8745569 h 10394676"/>
              <a:gd name="connsiteX101" fmla="*/ 5574867 w 10375356"/>
              <a:gd name="connsiteY101" fmla="*/ 8745569 h 10394676"/>
              <a:gd name="connsiteX102" fmla="*/ 5574867 w 10375356"/>
              <a:gd name="connsiteY102" fmla="*/ 8678214 h 10394676"/>
              <a:gd name="connsiteX103" fmla="*/ 3918880 w 10375356"/>
              <a:gd name="connsiteY103" fmla="*/ 8449859 h 10394676"/>
              <a:gd name="connsiteX104" fmla="*/ 4007509 w 10375356"/>
              <a:gd name="connsiteY104" fmla="*/ 8484804 h 10394676"/>
              <a:gd name="connsiteX105" fmla="*/ 4020789 w 10375356"/>
              <a:gd name="connsiteY105" fmla="*/ 8489298 h 10394676"/>
              <a:gd name="connsiteX106" fmla="*/ 4020789 w 10375356"/>
              <a:gd name="connsiteY106" fmla="*/ 8745569 h 10394676"/>
              <a:gd name="connsiteX107" fmla="*/ 3918880 w 10375356"/>
              <a:gd name="connsiteY107" fmla="*/ 8745569 h 10394676"/>
              <a:gd name="connsiteX108" fmla="*/ 7018165 w 10375356"/>
              <a:gd name="connsiteY108" fmla="*/ 8438567 h 10394676"/>
              <a:gd name="connsiteX109" fmla="*/ 7528988 w 10375356"/>
              <a:gd name="connsiteY109" fmla="*/ 8438567 h 10394676"/>
              <a:gd name="connsiteX110" fmla="*/ 7528988 w 10375356"/>
              <a:gd name="connsiteY110" fmla="*/ 8540477 h 10394676"/>
              <a:gd name="connsiteX111" fmla="*/ 7018165 w 10375356"/>
              <a:gd name="connsiteY111" fmla="*/ 8540477 h 10394676"/>
              <a:gd name="connsiteX112" fmla="*/ 6530840 w 10375356"/>
              <a:gd name="connsiteY112" fmla="*/ 8438567 h 10394676"/>
              <a:gd name="connsiteX113" fmla="*/ 6697148 w 10375356"/>
              <a:gd name="connsiteY113" fmla="*/ 8438567 h 10394676"/>
              <a:gd name="connsiteX114" fmla="*/ 6697148 w 10375356"/>
              <a:gd name="connsiteY114" fmla="*/ 8540477 h 10394676"/>
              <a:gd name="connsiteX115" fmla="*/ 6248661 w 10375356"/>
              <a:gd name="connsiteY115" fmla="*/ 8540477 h 10394676"/>
              <a:gd name="connsiteX116" fmla="*/ 6251001 w 10375356"/>
              <a:gd name="connsiteY116" fmla="*/ 8539813 h 10394676"/>
              <a:gd name="connsiteX117" fmla="*/ 6413573 w 10375356"/>
              <a:gd name="connsiteY117" fmla="*/ 8484804 h 10394676"/>
              <a:gd name="connsiteX118" fmla="*/ 2066673 w 10375356"/>
              <a:gd name="connsiteY118" fmla="*/ 8438567 h 10394676"/>
              <a:gd name="connsiteX119" fmla="*/ 2577496 w 10375356"/>
              <a:gd name="connsiteY119" fmla="*/ 8438567 h 10394676"/>
              <a:gd name="connsiteX120" fmla="*/ 2577496 w 10375356"/>
              <a:gd name="connsiteY120" fmla="*/ 8540477 h 10394676"/>
              <a:gd name="connsiteX121" fmla="*/ 2066673 w 10375356"/>
              <a:gd name="connsiteY121" fmla="*/ 8540477 h 10394676"/>
              <a:gd name="connsiteX122" fmla="*/ 1234837 w 10375356"/>
              <a:gd name="connsiteY122" fmla="*/ 8438567 h 10394676"/>
              <a:gd name="connsiteX123" fmla="*/ 1745660 w 10375356"/>
              <a:gd name="connsiteY123" fmla="*/ 8438567 h 10394676"/>
              <a:gd name="connsiteX124" fmla="*/ 1745660 w 10375356"/>
              <a:gd name="connsiteY124" fmla="*/ 8540477 h 10394676"/>
              <a:gd name="connsiteX125" fmla="*/ 1234837 w 10375356"/>
              <a:gd name="connsiteY125" fmla="*/ 8540477 h 10394676"/>
              <a:gd name="connsiteX126" fmla="*/ 8870376 w 10375356"/>
              <a:gd name="connsiteY126" fmla="*/ 8234747 h 10394676"/>
              <a:gd name="connsiteX127" fmla="*/ 8972285 w 10375356"/>
              <a:gd name="connsiteY127" fmla="*/ 8234747 h 10394676"/>
              <a:gd name="connsiteX128" fmla="*/ 8972285 w 10375356"/>
              <a:gd name="connsiteY128" fmla="*/ 8745569 h 10394676"/>
              <a:gd name="connsiteX129" fmla="*/ 8870376 w 10375356"/>
              <a:gd name="connsiteY129" fmla="*/ 8745569 h 10394676"/>
              <a:gd name="connsiteX130" fmla="*/ 8046180 w 10375356"/>
              <a:gd name="connsiteY130" fmla="*/ 8234747 h 10394676"/>
              <a:gd name="connsiteX131" fmla="*/ 8148089 w 10375356"/>
              <a:gd name="connsiteY131" fmla="*/ 8234747 h 10394676"/>
              <a:gd name="connsiteX132" fmla="*/ 8148089 w 10375356"/>
              <a:gd name="connsiteY132" fmla="*/ 8745569 h 10394676"/>
              <a:gd name="connsiteX133" fmla="*/ 8046180 w 10375356"/>
              <a:gd name="connsiteY133" fmla="*/ 8745569 h 10394676"/>
              <a:gd name="connsiteX134" fmla="*/ 3094685 w 10375356"/>
              <a:gd name="connsiteY134" fmla="*/ 8234747 h 10394676"/>
              <a:gd name="connsiteX135" fmla="*/ 3196595 w 10375356"/>
              <a:gd name="connsiteY135" fmla="*/ 8234747 h 10394676"/>
              <a:gd name="connsiteX136" fmla="*/ 3196595 w 10375356"/>
              <a:gd name="connsiteY136" fmla="*/ 8745569 h 10394676"/>
              <a:gd name="connsiteX137" fmla="*/ 3094685 w 10375356"/>
              <a:gd name="connsiteY137" fmla="*/ 8745569 h 10394676"/>
              <a:gd name="connsiteX138" fmla="*/ 9489477 w 10375356"/>
              <a:gd name="connsiteY138" fmla="*/ 7615645 h 10394676"/>
              <a:gd name="connsiteX139" fmla="*/ 9824110 w 10375356"/>
              <a:gd name="connsiteY139" fmla="*/ 7615645 h 10394676"/>
              <a:gd name="connsiteX140" fmla="*/ 9792198 w 10375356"/>
              <a:gd name="connsiteY140" fmla="*/ 7681890 h 10394676"/>
              <a:gd name="connsiteX141" fmla="*/ 9770531 w 10375356"/>
              <a:gd name="connsiteY141" fmla="*/ 7717555 h 10394676"/>
              <a:gd name="connsiteX142" fmla="*/ 9489477 w 10375356"/>
              <a:gd name="connsiteY142" fmla="*/ 7717555 h 10394676"/>
              <a:gd name="connsiteX143" fmla="*/ 8666557 w 10375356"/>
              <a:gd name="connsiteY143" fmla="*/ 7615645 h 10394676"/>
              <a:gd name="connsiteX144" fmla="*/ 9177379 w 10375356"/>
              <a:gd name="connsiteY144" fmla="*/ 7615645 h 10394676"/>
              <a:gd name="connsiteX145" fmla="*/ 9177379 w 10375356"/>
              <a:gd name="connsiteY145" fmla="*/ 7717555 h 10394676"/>
              <a:gd name="connsiteX146" fmla="*/ 8666557 w 10375356"/>
              <a:gd name="connsiteY146" fmla="*/ 7717555 h 10394676"/>
              <a:gd name="connsiteX147" fmla="*/ 2322721 w 10375356"/>
              <a:gd name="connsiteY147" fmla="*/ 7503545 h 10394676"/>
              <a:gd name="connsiteX148" fmla="*/ 2159665 w 10375356"/>
              <a:gd name="connsiteY148" fmla="*/ 7666599 h 10394676"/>
              <a:gd name="connsiteX149" fmla="*/ 2322721 w 10375356"/>
              <a:gd name="connsiteY149" fmla="*/ 7829655 h 10394676"/>
              <a:gd name="connsiteX150" fmla="*/ 2485776 w 10375356"/>
              <a:gd name="connsiteY150" fmla="*/ 7666599 h 10394676"/>
              <a:gd name="connsiteX151" fmla="*/ 2322721 w 10375356"/>
              <a:gd name="connsiteY151" fmla="*/ 7503545 h 10394676"/>
              <a:gd name="connsiteX152" fmla="*/ 8046180 w 10375356"/>
              <a:gd name="connsiteY152" fmla="*/ 7410553 h 10394676"/>
              <a:gd name="connsiteX153" fmla="*/ 8148089 w 10375356"/>
              <a:gd name="connsiteY153" fmla="*/ 7410553 h 10394676"/>
              <a:gd name="connsiteX154" fmla="*/ 8148089 w 10375356"/>
              <a:gd name="connsiteY154" fmla="*/ 7921375 h 10394676"/>
              <a:gd name="connsiteX155" fmla="*/ 8046180 w 10375356"/>
              <a:gd name="connsiteY155" fmla="*/ 7921375 h 10394676"/>
              <a:gd name="connsiteX156" fmla="*/ 1447573 w 10375356"/>
              <a:gd name="connsiteY156" fmla="*/ 7410553 h 10394676"/>
              <a:gd name="connsiteX157" fmla="*/ 1549483 w 10375356"/>
              <a:gd name="connsiteY157" fmla="*/ 7410553 h 10394676"/>
              <a:gd name="connsiteX158" fmla="*/ 1549483 w 10375356"/>
              <a:gd name="connsiteY158" fmla="*/ 7921375 h 10394676"/>
              <a:gd name="connsiteX159" fmla="*/ 1447573 w 10375356"/>
              <a:gd name="connsiteY159" fmla="*/ 7921375 h 10394676"/>
              <a:gd name="connsiteX160" fmla="*/ 2322721 w 10375356"/>
              <a:gd name="connsiteY160" fmla="*/ 7401633 h 10394676"/>
              <a:gd name="connsiteX161" fmla="*/ 2587686 w 10375356"/>
              <a:gd name="connsiteY161" fmla="*/ 7666599 h 10394676"/>
              <a:gd name="connsiteX162" fmla="*/ 2322721 w 10375356"/>
              <a:gd name="connsiteY162" fmla="*/ 7931565 h 10394676"/>
              <a:gd name="connsiteX163" fmla="*/ 2057755 w 10375356"/>
              <a:gd name="connsiteY163" fmla="*/ 7666599 h 10394676"/>
              <a:gd name="connsiteX164" fmla="*/ 2322721 w 10375356"/>
              <a:gd name="connsiteY164" fmla="*/ 7401633 h 10394676"/>
              <a:gd name="connsiteX165" fmla="*/ 674333 w 10375356"/>
              <a:gd name="connsiteY165" fmla="*/ 7401633 h 10394676"/>
              <a:gd name="connsiteX166" fmla="*/ 939299 w 10375356"/>
              <a:gd name="connsiteY166" fmla="*/ 7666599 h 10394676"/>
              <a:gd name="connsiteX167" fmla="*/ 777537 w 10375356"/>
              <a:gd name="connsiteY167" fmla="*/ 7910765 h 10394676"/>
              <a:gd name="connsiteX168" fmla="*/ 769452 w 10375356"/>
              <a:gd name="connsiteY168" fmla="*/ 7913271 h 10394676"/>
              <a:gd name="connsiteX169" fmla="*/ 713980 w 10375356"/>
              <a:gd name="connsiteY169" fmla="*/ 7821961 h 10394676"/>
              <a:gd name="connsiteX170" fmla="*/ 739241 w 10375356"/>
              <a:gd name="connsiteY170" fmla="*/ 7816897 h 10394676"/>
              <a:gd name="connsiteX171" fmla="*/ 838662 w 10375356"/>
              <a:gd name="connsiteY171" fmla="*/ 7666599 h 10394676"/>
              <a:gd name="connsiteX172" fmla="*/ 675607 w 10375356"/>
              <a:gd name="connsiteY172" fmla="*/ 7503545 h 10394676"/>
              <a:gd name="connsiteX173" fmla="*/ 611973 w 10375356"/>
              <a:gd name="connsiteY173" fmla="*/ 7516304 h 10394676"/>
              <a:gd name="connsiteX174" fmla="*/ 564501 w 10375356"/>
              <a:gd name="connsiteY174" fmla="*/ 7548238 h 10394676"/>
              <a:gd name="connsiteX175" fmla="*/ 518632 w 10375356"/>
              <a:gd name="connsiteY175" fmla="*/ 7453019 h 10394676"/>
              <a:gd name="connsiteX176" fmla="*/ 526119 w 10375356"/>
              <a:gd name="connsiteY176" fmla="*/ 7446844 h 10394676"/>
              <a:gd name="connsiteX177" fmla="*/ 674333 w 10375356"/>
              <a:gd name="connsiteY177" fmla="*/ 7401633 h 10394676"/>
              <a:gd name="connsiteX178" fmla="*/ 8148089 w 10375356"/>
              <a:gd name="connsiteY178" fmla="*/ 7094869 h 10394676"/>
              <a:gd name="connsiteX179" fmla="*/ 8148089 w 10375356"/>
              <a:gd name="connsiteY179" fmla="*/ 7097179 h 10394676"/>
              <a:gd name="connsiteX180" fmla="*/ 8146686 w 10375356"/>
              <a:gd name="connsiteY180" fmla="*/ 7097179 h 10394676"/>
              <a:gd name="connsiteX181" fmla="*/ 8665281 w 10375356"/>
              <a:gd name="connsiteY181" fmla="*/ 6791449 h 10394676"/>
              <a:gd name="connsiteX182" fmla="*/ 9176104 w 10375356"/>
              <a:gd name="connsiteY182" fmla="*/ 6791449 h 10394676"/>
              <a:gd name="connsiteX183" fmla="*/ 9176104 w 10375356"/>
              <a:gd name="connsiteY183" fmla="*/ 6893357 h 10394676"/>
              <a:gd name="connsiteX184" fmla="*/ 8665281 w 10375356"/>
              <a:gd name="connsiteY184" fmla="*/ 6893357 h 10394676"/>
              <a:gd name="connsiteX185" fmla="*/ 2066681 w 10375356"/>
              <a:gd name="connsiteY185" fmla="*/ 6791449 h 10394676"/>
              <a:gd name="connsiteX186" fmla="*/ 2098040 w 10375356"/>
              <a:gd name="connsiteY186" fmla="*/ 6791449 h 10394676"/>
              <a:gd name="connsiteX187" fmla="*/ 2133958 w 10375356"/>
              <a:gd name="connsiteY187" fmla="*/ 6866010 h 10394676"/>
              <a:gd name="connsiteX188" fmla="*/ 2150572 w 10375356"/>
              <a:gd name="connsiteY188" fmla="*/ 6893357 h 10394676"/>
              <a:gd name="connsiteX189" fmla="*/ 2066681 w 10375356"/>
              <a:gd name="connsiteY189" fmla="*/ 6893357 h 10394676"/>
              <a:gd name="connsiteX190" fmla="*/ 419562 w 10375356"/>
              <a:gd name="connsiteY190" fmla="*/ 6791449 h 10394676"/>
              <a:gd name="connsiteX191" fmla="*/ 930385 w 10375356"/>
              <a:gd name="connsiteY191" fmla="*/ 6791449 h 10394676"/>
              <a:gd name="connsiteX192" fmla="*/ 930385 w 10375356"/>
              <a:gd name="connsiteY192" fmla="*/ 6893357 h 10394676"/>
              <a:gd name="connsiteX193" fmla="*/ 419562 w 10375356"/>
              <a:gd name="connsiteY193" fmla="*/ 6893357 h 10394676"/>
              <a:gd name="connsiteX194" fmla="*/ 9745526 w 10375356"/>
              <a:gd name="connsiteY194" fmla="*/ 6679349 h 10394676"/>
              <a:gd name="connsiteX195" fmla="*/ 9582469 w 10375356"/>
              <a:gd name="connsiteY195" fmla="*/ 6842405 h 10394676"/>
              <a:gd name="connsiteX196" fmla="*/ 9745526 w 10375356"/>
              <a:gd name="connsiteY196" fmla="*/ 7005461 h 10394676"/>
              <a:gd name="connsiteX197" fmla="*/ 9908582 w 10375356"/>
              <a:gd name="connsiteY197" fmla="*/ 6842405 h 10394676"/>
              <a:gd name="connsiteX198" fmla="*/ 9745526 w 10375356"/>
              <a:gd name="connsiteY198" fmla="*/ 6679349 h 10394676"/>
              <a:gd name="connsiteX199" fmla="*/ 1498533 w 10375356"/>
              <a:gd name="connsiteY199" fmla="*/ 6679349 h 10394676"/>
              <a:gd name="connsiteX200" fmla="*/ 1335477 w 10375356"/>
              <a:gd name="connsiteY200" fmla="*/ 6842405 h 10394676"/>
              <a:gd name="connsiteX201" fmla="*/ 1498533 w 10375356"/>
              <a:gd name="connsiteY201" fmla="*/ 7005461 h 10394676"/>
              <a:gd name="connsiteX202" fmla="*/ 1661588 w 10375356"/>
              <a:gd name="connsiteY202" fmla="*/ 6842405 h 10394676"/>
              <a:gd name="connsiteX203" fmla="*/ 1498533 w 10375356"/>
              <a:gd name="connsiteY203" fmla="*/ 6679349 h 10394676"/>
              <a:gd name="connsiteX204" fmla="*/ 9744252 w 10375356"/>
              <a:gd name="connsiteY204" fmla="*/ 6577439 h 10394676"/>
              <a:gd name="connsiteX205" fmla="*/ 10009217 w 10375356"/>
              <a:gd name="connsiteY205" fmla="*/ 6842405 h 10394676"/>
              <a:gd name="connsiteX206" fmla="*/ 9744252 w 10375356"/>
              <a:gd name="connsiteY206" fmla="*/ 7107369 h 10394676"/>
              <a:gd name="connsiteX207" fmla="*/ 9479286 w 10375356"/>
              <a:gd name="connsiteY207" fmla="*/ 6842405 h 10394676"/>
              <a:gd name="connsiteX208" fmla="*/ 9744252 w 10375356"/>
              <a:gd name="connsiteY208" fmla="*/ 6577439 h 10394676"/>
              <a:gd name="connsiteX209" fmla="*/ 1499807 w 10375356"/>
              <a:gd name="connsiteY209" fmla="*/ 6577439 h 10394676"/>
              <a:gd name="connsiteX210" fmla="*/ 1764771 w 10375356"/>
              <a:gd name="connsiteY210" fmla="*/ 6842405 h 10394676"/>
              <a:gd name="connsiteX211" fmla="*/ 1499807 w 10375356"/>
              <a:gd name="connsiteY211" fmla="*/ 7107369 h 10394676"/>
              <a:gd name="connsiteX212" fmla="*/ 1234841 w 10375356"/>
              <a:gd name="connsiteY212" fmla="*/ 6842405 h 10394676"/>
              <a:gd name="connsiteX213" fmla="*/ 1499807 w 10375356"/>
              <a:gd name="connsiteY213" fmla="*/ 6577439 h 10394676"/>
              <a:gd name="connsiteX214" fmla="*/ 8921331 w 10375356"/>
              <a:gd name="connsiteY214" fmla="*/ 5855153 h 10394676"/>
              <a:gd name="connsiteX215" fmla="*/ 8758274 w 10375356"/>
              <a:gd name="connsiteY215" fmla="*/ 6018209 h 10394676"/>
              <a:gd name="connsiteX216" fmla="*/ 8921331 w 10375356"/>
              <a:gd name="connsiteY216" fmla="*/ 6181265 h 10394676"/>
              <a:gd name="connsiteX217" fmla="*/ 9084385 w 10375356"/>
              <a:gd name="connsiteY217" fmla="*/ 6018209 h 10394676"/>
              <a:gd name="connsiteX218" fmla="*/ 8921331 w 10375356"/>
              <a:gd name="connsiteY218" fmla="*/ 5855153 h 10394676"/>
              <a:gd name="connsiteX219" fmla="*/ 674337 w 10375356"/>
              <a:gd name="connsiteY219" fmla="*/ 5855153 h 10394676"/>
              <a:gd name="connsiteX220" fmla="*/ 511282 w 10375356"/>
              <a:gd name="connsiteY220" fmla="*/ 6018209 h 10394676"/>
              <a:gd name="connsiteX221" fmla="*/ 674337 w 10375356"/>
              <a:gd name="connsiteY221" fmla="*/ 6181265 h 10394676"/>
              <a:gd name="connsiteX222" fmla="*/ 837393 w 10375356"/>
              <a:gd name="connsiteY222" fmla="*/ 6018209 h 10394676"/>
              <a:gd name="connsiteX223" fmla="*/ 674337 w 10375356"/>
              <a:gd name="connsiteY223" fmla="*/ 5855153 h 10394676"/>
              <a:gd name="connsiteX224" fmla="*/ 10375356 w 10375356"/>
              <a:gd name="connsiteY224" fmla="*/ 5854333 h 10394676"/>
              <a:gd name="connsiteX225" fmla="*/ 10334572 w 10375356"/>
              <a:gd name="connsiteY225" fmla="*/ 6121561 h 10394676"/>
              <a:gd name="connsiteX226" fmla="*/ 10334472 w 10375356"/>
              <a:gd name="connsiteY226" fmla="*/ 6121413 h 10394676"/>
              <a:gd name="connsiteX227" fmla="*/ 10313672 w 10375356"/>
              <a:gd name="connsiteY227" fmla="*/ 6018209 h 10394676"/>
              <a:gd name="connsiteX228" fmla="*/ 10334472 w 10375356"/>
              <a:gd name="connsiteY228" fmla="*/ 5915005 h 10394676"/>
              <a:gd name="connsiteX229" fmla="*/ 9694571 w 10375356"/>
              <a:gd name="connsiteY229" fmla="*/ 5763433 h 10394676"/>
              <a:gd name="connsiteX230" fmla="*/ 9796481 w 10375356"/>
              <a:gd name="connsiteY230" fmla="*/ 5763433 h 10394676"/>
              <a:gd name="connsiteX231" fmla="*/ 9796481 w 10375356"/>
              <a:gd name="connsiteY231" fmla="*/ 6274257 h 10394676"/>
              <a:gd name="connsiteX232" fmla="*/ 9694571 w 10375356"/>
              <a:gd name="connsiteY232" fmla="*/ 6274257 h 10394676"/>
              <a:gd name="connsiteX233" fmla="*/ 1447575 w 10375356"/>
              <a:gd name="connsiteY233" fmla="*/ 5763433 h 10394676"/>
              <a:gd name="connsiteX234" fmla="*/ 1549485 w 10375356"/>
              <a:gd name="connsiteY234" fmla="*/ 5763433 h 10394676"/>
              <a:gd name="connsiteX235" fmla="*/ 1549485 w 10375356"/>
              <a:gd name="connsiteY235" fmla="*/ 6274257 h 10394676"/>
              <a:gd name="connsiteX236" fmla="*/ 1447575 w 10375356"/>
              <a:gd name="connsiteY236" fmla="*/ 6274257 h 10394676"/>
              <a:gd name="connsiteX237" fmla="*/ 8922604 w 10375356"/>
              <a:gd name="connsiteY237" fmla="*/ 5753243 h 10394676"/>
              <a:gd name="connsiteX238" fmla="*/ 9187569 w 10375356"/>
              <a:gd name="connsiteY238" fmla="*/ 6018209 h 10394676"/>
              <a:gd name="connsiteX239" fmla="*/ 8922604 w 10375356"/>
              <a:gd name="connsiteY239" fmla="*/ 6283173 h 10394676"/>
              <a:gd name="connsiteX240" fmla="*/ 8657638 w 10375356"/>
              <a:gd name="connsiteY240" fmla="*/ 6018209 h 10394676"/>
              <a:gd name="connsiteX241" fmla="*/ 8922604 w 10375356"/>
              <a:gd name="connsiteY241" fmla="*/ 5753243 h 10394676"/>
              <a:gd name="connsiteX242" fmla="*/ 675610 w 10375356"/>
              <a:gd name="connsiteY242" fmla="*/ 5753243 h 10394676"/>
              <a:gd name="connsiteX243" fmla="*/ 940577 w 10375356"/>
              <a:gd name="connsiteY243" fmla="*/ 6018209 h 10394676"/>
              <a:gd name="connsiteX244" fmla="*/ 675610 w 10375356"/>
              <a:gd name="connsiteY244" fmla="*/ 6283173 h 10394676"/>
              <a:gd name="connsiteX245" fmla="*/ 410646 w 10375356"/>
              <a:gd name="connsiteY245" fmla="*/ 6018209 h 10394676"/>
              <a:gd name="connsiteX246" fmla="*/ 675610 w 10375356"/>
              <a:gd name="connsiteY246" fmla="*/ 5753243 h 10394676"/>
              <a:gd name="connsiteX247" fmla="*/ 9489477 w 10375356"/>
              <a:gd name="connsiteY247" fmla="*/ 5143057 h 10394676"/>
              <a:gd name="connsiteX248" fmla="*/ 10000300 w 10375356"/>
              <a:gd name="connsiteY248" fmla="*/ 5143057 h 10394676"/>
              <a:gd name="connsiteX249" fmla="*/ 10000300 w 10375356"/>
              <a:gd name="connsiteY249" fmla="*/ 5244969 h 10394676"/>
              <a:gd name="connsiteX250" fmla="*/ 9489477 w 10375356"/>
              <a:gd name="connsiteY250" fmla="*/ 5244969 h 10394676"/>
              <a:gd name="connsiteX251" fmla="*/ 8706634 w 10375356"/>
              <a:gd name="connsiteY251" fmla="*/ 5143057 h 10394676"/>
              <a:gd name="connsiteX252" fmla="*/ 9176104 w 10375356"/>
              <a:gd name="connsiteY252" fmla="*/ 5143057 h 10394676"/>
              <a:gd name="connsiteX253" fmla="*/ 9176104 w 10375356"/>
              <a:gd name="connsiteY253" fmla="*/ 5244969 h 10394676"/>
              <a:gd name="connsiteX254" fmla="*/ 8707060 w 10375356"/>
              <a:gd name="connsiteY254" fmla="*/ 5244969 h 10394676"/>
              <a:gd name="connsiteX255" fmla="*/ 8709420 w 10375356"/>
              <a:gd name="connsiteY255" fmla="*/ 5198237 h 10394676"/>
              <a:gd name="connsiteX256" fmla="*/ 1242485 w 10375356"/>
              <a:gd name="connsiteY256" fmla="*/ 5143057 h 10394676"/>
              <a:gd name="connsiteX257" fmla="*/ 1714449 w 10375356"/>
              <a:gd name="connsiteY257" fmla="*/ 5143057 h 10394676"/>
              <a:gd name="connsiteX258" fmla="*/ 1711662 w 10375356"/>
              <a:gd name="connsiteY258" fmla="*/ 5198237 h 10394676"/>
              <a:gd name="connsiteX259" fmla="*/ 1714022 w 10375356"/>
              <a:gd name="connsiteY259" fmla="*/ 5244969 h 10394676"/>
              <a:gd name="connsiteX260" fmla="*/ 1242485 w 10375356"/>
              <a:gd name="connsiteY260" fmla="*/ 5244969 h 10394676"/>
              <a:gd name="connsiteX261" fmla="*/ 2787 w 10375356"/>
              <a:gd name="connsiteY261" fmla="*/ 5143057 h 10394676"/>
              <a:gd name="connsiteX262" fmla="*/ 97302 w 10375356"/>
              <a:gd name="connsiteY262" fmla="*/ 5143057 h 10394676"/>
              <a:gd name="connsiteX263" fmla="*/ 97302 w 10375356"/>
              <a:gd name="connsiteY263" fmla="*/ 5244969 h 10394676"/>
              <a:gd name="connsiteX264" fmla="*/ 2360 w 10375356"/>
              <a:gd name="connsiteY264" fmla="*/ 5244969 h 10394676"/>
              <a:gd name="connsiteX265" fmla="*/ 0 w 10375356"/>
              <a:gd name="connsiteY265" fmla="*/ 5198237 h 10394676"/>
              <a:gd name="connsiteX266" fmla="*/ 623389 w 10375356"/>
              <a:gd name="connsiteY266" fmla="*/ 4939239 h 10394676"/>
              <a:gd name="connsiteX267" fmla="*/ 725299 w 10375356"/>
              <a:gd name="connsiteY267" fmla="*/ 4939239 h 10394676"/>
              <a:gd name="connsiteX268" fmla="*/ 725299 w 10375356"/>
              <a:gd name="connsiteY268" fmla="*/ 5450061 h 10394676"/>
              <a:gd name="connsiteX269" fmla="*/ 623389 w 10375356"/>
              <a:gd name="connsiteY269" fmla="*/ 5450061 h 10394676"/>
              <a:gd name="connsiteX270" fmla="*/ 86723 w 10375356"/>
              <a:gd name="connsiteY270" fmla="*/ 4273524 h 10394676"/>
              <a:gd name="connsiteX271" fmla="*/ 106218 w 10375356"/>
              <a:gd name="connsiteY271" fmla="*/ 4371093 h 10394676"/>
              <a:gd name="connsiteX272" fmla="*/ 85418 w 10375356"/>
              <a:gd name="connsiteY272" fmla="*/ 4474296 h 10394676"/>
              <a:gd name="connsiteX273" fmla="*/ 47492 w 10375356"/>
              <a:gd name="connsiteY273" fmla="*/ 4530579 h 10394676"/>
              <a:gd name="connsiteX274" fmla="*/ 9745526 w 10375356"/>
              <a:gd name="connsiteY274" fmla="*/ 4208037 h 10394676"/>
              <a:gd name="connsiteX275" fmla="*/ 9582469 w 10375356"/>
              <a:gd name="connsiteY275" fmla="*/ 4371093 h 10394676"/>
              <a:gd name="connsiteX276" fmla="*/ 9745526 w 10375356"/>
              <a:gd name="connsiteY276" fmla="*/ 4534147 h 10394676"/>
              <a:gd name="connsiteX277" fmla="*/ 9908582 w 10375356"/>
              <a:gd name="connsiteY277" fmla="*/ 4371093 h 10394676"/>
              <a:gd name="connsiteX278" fmla="*/ 9745526 w 10375356"/>
              <a:gd name="connsiteY278" fmla="*/ 4208037 h 10394676"/>
              <a:gd name="connsiteX279" fmla="*/ 1498539 w 10375356"/>
              <a:gd name="connsiteY279" fmla="*/ 4208037 h 10394676"/>
              <a:gd name="connsiteX280" fmla="*/ 1335482 w 10375356"/>
              <a:gd name="connsiteY280" fmla="*/ 4371093 h 10394676"/>
              <a:gd name="connsiteX281" fmla="*/ 1498539 w 10375356"/>
              <a:gd name="connsiteY281" fmla="*/ 4534147 h 10394676"/>
              <a:gd name="connsiteX282" fmla="*/ 1661593 w 10375356"/>
              <a:gd name="connsiteY282" fmla="*/ 4371093 h 10394676"/>
              <a:gd name="connsiteX283" fmla="*/ 1498539 w 10375356"/>
              <a:gd name="connsiteY283" fmla="*/ 4208037 h 10394676"/>
              <a:gd name="connsiteX284" fmla="*/ 8870376 w 10375356"/>
              <a:gd name="connsiteY284" fmla="*/ 4115043 h 10394676"/>
              <a:gd name="connsiteX285" fmla="*/ 8972285 w 10375356"/>
              <a:gd name="connsiteY285" fmla="*/ 4115043 h 10394676"/>
              <a:gd name="connsiteX286" fmla="*/ 8972285 w 10375356"/>
              <a:gd name="connsiteY286" fmla="*/ 4625865 h 10394676"/>
              <a:gd name="connsiteX287" fmla="*/ 8870376 w 10375356"/>
              <a:gd name="connsiteY287" fmla="*/ 4625865 h 10394676"/>
              <a:gd name="connsiteX288" fmla="*/ 623387 w 10375356"/>
              <a:gd name="connsiteY288" fmla="*/ 4115043 h 10394676"/>
              <a:gd name="connsiteX289" fmla="*/ 725297 w 10375356"/>
              <a:gd name="connsiteY289" fmla="*/ 4115043 h 10394676"/>
              <a:gd name="connsiteX290" fmla="*/ 725297 w 10375356"/>
              <a:gd name="connsiteY290" fmla="*/ 4625865 h 10394676"/>
              <a:gd name="connsiteX291" fmla="*/ 623387 w 10375356"/>
              <a:gd name="connsiteY291" fmla="*/ 4625865 h 10394676"/>
              <a:gd name="connsiteX292" fmla="*/ 9744252 w 10375356"/>
              <a:gd name="connsiteY292" fmla="*/ 4106125 h 10394676"/>
              <a:gd name="connsiteX293" fmla="*/ 10009217 w 10375356"/>
              <a:gd name="connsiteY293" fmla="*/ 4371093 h 10394676"/>
              <a:gd name="connsiteX294" fmla="*/ 9744252 w 10375356"/>
              <a:gd name="connsiteY294" fmla="*/ 4636057 h 10394676"/>
              <a:gd name="connsiteX295" fmla="*/ 9479286 w 10375356"/>
              <a:gd name="connsiteY295" fmla="*/ 4371093 h 10394676"/>
              <a:gd name="connsiteX296" fmla="*/ 9744252 w 10375356"/>
              <a:gd name="connsiteY296" fmla="*/ 4106125 h 10394676"/>
              <a:gd name="connsiteX297" fmla="*/ 1499812 w 10375356"/>
              <a:gd name="connsiteY297" fmla="*/ 4106125 h 10394676"/>
              <a:gd name="connsiteX298" fmla="*/ 1764778 w 10375356"/>
              <a:gd name="connsiteY298" fmla="*/ 4371093 h 10394676"/>
              <a:gd name="connsiteX299" fmla="*/ 1499812 w 10375356"/>
              <a:gd name="connsiteY299" fmla="*/ 4636057 h 10394676"/>
              <a:gd name="connsiteX300" fmla="*/ 1234846 w 10375356"/>
              <a:gd name="connsiteY300" fmla="*/ 4371093 h 10394676"/>
              <a:gd name="connsiteX301" fmla="*/ 1499812 w 10375356"/>
              <a:gd name="connsiteY301" fmla="*/ 4106125 h 10394676"/>
              <a:gd name="connsiteX302" fmla="*/ 9489477 w 10375356"/>
              <a:gd name="connsiteY302" fmla="*/ 3495941 h 10394676"/>
              <a:gd name="connsiteX303" fmla="*/ 10000300 w 10375356"/>
              <a:gd name="connsiteY303" fmla="*/ 3495941 h 10394676"/>
              <a:gd name="connsiteX304" fmla="*/ 10000300 w 10375356"/>
              <a:gd name="connsiteY304" fmla="*/ 3597851 h 10394676"/>
              <a:gd name="connsiteX305" fmla="*/ 9489477 w 10375356"/>
              <a:gd name="connsiteY305" fmla="*/ 3597851 h 10394676"/>
              <a:gd name="connsiteX306" fmla="*/ 2066685 w 10375356"/>
              <a:gd name="connsiteY306" fmla="*/ 3495941 h 10394676"/>
              <a:gd name="connsiteX307" fmla="*/ 2154931 w 10375356"/>
              <a:gd name="connsiteY307" fmla="*/ 3495941 h 10394676"/>
              <a:gd name="connsiteX308" fmla="*/ 2133958 w 10375356"/>
              <a:gd name="connsiteY308" fmla="*/ 3530464 h 10394676"/>
              <a:gd name="connsiteX309" fmla="*/ 2101496 w 10375356"/>
              <a:gd name="connsiteY309" fmla="*/ 3597851 h 10394676"/>
              <a:gd name="connsiteX310" fmla="*/ 2066685 w 10375356"/>
              <a:gd name="connsiteY310" fmla="*/ 3597851 h 10394676"/>
              <a:gd name="connsiteX311" fmla="*/ 674343 w 10375356"/>
              <a:gd name="connsiteY311" fmla="*/ 3383841 h 10394676"/>
              <a:gd name="connsiteX312" fmla="*/ 511289 w 10375356"/>
              <a:gd name="connsiteY312" fmla="*/ 3546897 h 10394676"/>
              <a:gd name="connsiteX313" fmla="*/ 674343 w 10375356"/>
              <a:gd name="connsiteY313" fmla="*/ 3709953 h 10394676"/>
              <a:gd name="connsiteX314" fmla="*/ 837399 w 10375356"/>
              <a:gd name="connsiteY314" fmla="*/ 3546897 h 10394676"/>
              <a:gd name="connsiteX315" fmla="*/ 674343 w 10375356"/>
              <a:gd name="connsiteY315" fmla="*/ 3383841 h 10394676"/>
              <a:gd name="connsiteX316" fmla="*/ 8870376 w 10375356"/>
              <a:gd name="connsiteY316" fmla="*/ 3292121 h 10394676"/>
              <a:gd name="connsiteX317" fmla="*/ 8972285 w 10375356"/>
              <a:gd name="connsiteY317" fmla="*/ 3292121 h 10394676"/>
              <a:gd name="connsiteX318" fmla="*/ 8972285 w 10375356"/>
              <a:gd name="connsiteY318" fmla="*/ 3802945 h 10394676"/>
              <a:gd name="connsiteX319" fmla="*/ 8870376 w 10375356"/>
              <a:gd name="connsiteY319" fmla="*/ 3802945 h 10394676"/>
              <a:gd name="connsiteX320" fmla="*/ 8142327 w 10375356"/>
              <a:gd name="connsiteY320" fmla="*/ 3292121 h 10394676"/>
              <a:gd name="connsiteX321" fmla="*/ 8148089 w 10375356"/>
              <a:gd name="connsiteY321" fmla="*/ 3292121 h 10394676"/>
              <a:gd name="connsiteX322" fmla="*/ 8148089 w 10375356"/>
              <a:gd name="connsiteY322" fmla="*/ 3301606 h 10394676"/>
              <a:gd name="connsiteX323" fmla="*/ 1447583 w 10375356"/>
              <a:gd name="connsiteY323" fmla="*/ 3292121 h 10394676"/>
              <a:gd name="connsiteX324" fmla="*/ 1549493 w 10375356"/>
              <a:gd name="connsiteY324" fmla="*/ 3292121 h 10394676"/>
              <a:gd name="connsiteX325" fmla="*/ 1549493 w 10375356"/>
              <a:gd name="connsiteY325" fmla="*/ 3802945 h 10394676"/>
              <a:gd name="connsiteX326" fmla="*/ 1447583 w 10375356"/>
              <a:gd name="connsiteY326" fmla="*/ 3802945 h 10394676"/>
              <a:gd name="connsiteX327" fmla="*/ 675617 w 10375356"/>
              <a:gd name="connsiteY327" fmla="*/ 3281931 h 10394676"/>
              <a:gd name="connsiteX328" fmla="*/ 940583 w 10375356"/>
              <a:gd name="connsiteY328" fmla="*/ 3546897 h 10394676"/>
              <a:gd name="connsiteX329" fmla="*/ 675617 w 10375356"/>
              <a:gd name="connsiteY329" fmla="*/ 3811861 h 10394676"/>
              <a:gd name="connsiteX330" fmla="*/ 410652 w 10375356"/>
              <a:gd name="connsiteY330" fmla="*/ 3546897 h 10394676"/>
              <a:gd name="connsiteX331" fmla="*/ 675617 w 10375356"/>
              <a:gd name="connsiteY331" fmla="*/ 3281931 h 10394676"/>
              <a:gd name="connsiteX332" fmla="*/ 1242482 w 10375356"/>
              <a:gd name="connsiteY332" fmla="*/ 2671745 h 10394676"/>
              <a:gd name="connsiteX333" fmla="*/ 1753305 w 10375356"/>
              <a:gd name="connsiteY333" fmla="*/ 2671745 h 10394676"/>
              <a:gd name="connsiteX334" fmla="*/ 1753305 w 10375356"/>
              <a:gd name="connsiteY334" fmla="*/ 2773657 h 10394676"/>
              <a:gd name="connsiteX335" fmla="*/ 1242482 w 10375356"/>
              <a:gd name="connsiteY335" fmla="*/ 2773657 h 10394676"/>
              <a:gd name="connsiteX336" fmla="*/ 8921331 w 10375356"/>
              <a:gd name="connsiteY336" fmla="*/ 2560919 h 10394676"/>
              <a:gd name="connsiteX337" fmla="*/ 8758275 w 10375356"/>
              <a:gd name="connsiteY337" fmla="*/ 2723975 h 10394676"/>
              <a:gd name="connsiteX338" fmla="*/ 8921331 w 10375356"/>
              <a:gd name="connsiteY338" fmla="*/ 2887029 h 10394676"/>
              <a:gd name="connsiteX339" fmla="*/ 9084386 w 10375356"/>
              <a:gd name="connsiteY339" fmla="*/ 2723975 h 10394676"/>
              <a:gd name="connsiteX340" fmla="*/ 8921331 w 10375356"/>
              <a:gd name="connsiteY340" fmla="*/ 2560919 h 10394676"/>
              <a:gd name="connsiteX341" fmla="*/ 2322726 w 10375356"/>
              <a:gd name="connsiteY341" fmla="*/ 2560919 h 10394676"/>
              <a:gd name="connsiteX342" fmla="*/ 2159671 w 10375356"/>
              <a:gd name="connsiteY342" fmla="*/ 2723975 h 10394676"/>
              <a:gd name="connsiteX343" fmla="*/ 2322726 w 10375356"/>
              <a:gd name="connsiteY343" fmla="*/ 2887029 h 10394676"/>
              <a:gd name="connsiteX344" fmla="*/ 2485782 w 10375356"/>
              <a:gd name="connsiteY344" fmla="*/ 2723975 h 10394676"/>
              <a:gd name="connsiteX345" fmla="*/ 2322726 w 10375356"/>
              <a:gd name="connsiteY345" fmla="*/ 2560919 h 10394676"/>
              <a:gd name="connsiteX346" fmla="*/ 9694571 w 10375356"/>
              <a:gd name="connsiteY346" fmla="*/ 2553886 h 10394676"/>
              <a:gd name="connsiteX347" fmla="*/ 9792198 w 10375356"/>
              <a:gd name="connsiteY347" fmla="*/ 2714584 h 10394676"/>
              <a:gd name="connsiteX348" fmla="*/ 9796481 w 10375356"/>
              <a:gd name="connsiteY348" fmla="*/ 2723476 h 10394676"/>
              <a:gd name="connsiteX349" fmla="*/ 9796481 w 10375356"/>
              <a:gd name="connsiteY349" fmla="*/ 2978749 h 10394676"/>
              <a:gd name="connsiteX350" fmla="*/ 9694571 w 10375356"/>
              <a:gd name="connsiteY350" fmla="*/ 2978749 h 10394676"/>
              <a:gd name="connsiteX351" fmla="*/ 772671 w 10375356"/>
              <a:gd name="connsiteY351" fmla="*/ 2477905 h 10394676"/>
              <a:gd name="connsiteX352" fmla="*/ 778813 w 10375356"/>
              <a:gd name="connsiteY352" fmla="*/ 2479809 h 10394676"/>
              <a:gd name="connsiteX353" fmla="*/ 940575 w 10375356"/>
              <a:gd name="connsiteY353" fmla="*/ 2723975 h 10394676"/>
              <a:gd name="connsiteX354" fmla="*/ 675608 w 10375356"/>
              <a:gd name="connsiteY354" fmla="*/ 2988941 h 10394676"/>
              <a:gd name="connsiteX355" fmla="*/ 527394 w 10375356"/>
              <a:gd name="connsiteY355" fmla="*/ 2942835 h 10394676"/>
              <a:gd name="connsiteX356" fmla="*/ 521341 w 10375356"/>
              <a:gd name="connsiteY356" fmla="*/ 2937832 h 10394676"/>
              <a:gd name="connsiteX357" fmla="*/ 566336 w 10375356"/>
              <a:gd name="connsiteY357" fmla="*/ 2844427 h 10394676"/>
              <a:gd name="connsiteX358" fmla="*/ 610701 w 10375356"/>
              <a:gd name="connsiteY358" fmla="*/ 2874271 h 10394676"/>
              <a:gd name="connsiteX359" fmla="*/ 674334 w 10375356"/>
              <a:gd name="connsiteY359" fmla="*/ 2887029 h 10394676"/>
              <a:gd name="connsiteX360" fmla="*/ 837390 w 10375356"/>
              <a:gd name="connsiteY360" fmla="*/ 2723975 h 10394676"/>
              <a:gd name="connsiteX361" fmla="*/ 737968 w 10375356"/>
              <a:gd name="connsiteY361" fmla="*/ 2573678 h 10394676"/>
              <a:gd name="connsiteX362" fmla="*/ 717037 w 10375356"/>
              <a:gd name="connsiteY362" fmla="*/ 2569481 h 10394676"/>
              <a:gd name="connsiteX363" fmla="*/ 8046180 w 10375356"/>
              <a:gd name="connsiteY363" fmla="*/ 2467925 h 10394676"/>
              <a:gd name="connsiteX364" fmla="*/ 8148089 w 10375356"/>
              <a:gd name="connsiteY364" fmla="*/ 2467925 h 10394676"/>
              <a:gd name="connsiteX365" fmla="*/ 8148089 w 10375356"/>
              <a:gd name="connsiteY365" fmla="*/ 2978749 h 10394676"/>
              <a:gd name="connsiteX366" fmla="*/ 8046180 w 10375356"/>
              <a:gd name="connsiteY366" fmla="*/ 2978749 h 10394676"/>
              <a:gd name="connsiteX367" fmla="*/ 8921331 w 10375356"/>
              <a:gd name="connsiteY367" fmla="*/ 2459009 h 10394676"/>
              <a:gd name="connsiteX368" fmla="*/ 9186296 w 10375356"/>
              <a:gd name="connsiteY368" fmla="*/ 2723975 h 10394676"/>
              <a:gd name="connsiteX369" fmla="*/ 8921331 w 10375356"/>
              <a:gd name="connsiteY369" fmla="*/ 2988941 h 10394676"/>
              <a:gd name="connsiteX370" fmla="*/ 8656365 w 10375356"/>
              <a:gd name="connsiteY370" fmla="*/ 2723975 h 10394676"/>
              <a:gd name="connsiteX371" fmla="*/ 8921331 w 10375356"/>
              <a:gd name="connsiteY371" fmla="*/ 2459009 h 10394676"/>
              <a:gd name="connsiteX372" fmla="*/ 2322726 w 10375356"/>
              <a:gd name="connsiteY372" fmla="*/ 2459009 h 10394676"/>
              <a:gd name="connsiteX373" fmla="*/ 2587692 w 10375356"/>
              <a:gd name="connsiteY373" fmla="*/ 2723975 h 10394676"/>
              <a:gd name="connsiteX374" fmla="*/ 2322726 w 10375356"/>
              <a:gd name="connsiteY374" fmla="*/ 2988941 h 10394676"/>
              <a:gd name="connsiteX375" fmla="*/ 2057761 w 10375356"/>
              <a:gd name="connsiteY375" fmla="*/ 2723975 h 10394676"/>
              <a:gd name="connsiteX376" fmla="*/ 2322726 w 10375356"/>
              <a:gd name="connsiteY376" fmla="*/ 2459009 h 10394676"/>
              <a:gd name="connsiteX377" fmla="*/ 7842360 w 10375356"/>
              <a:gd name="connsiteY377" fmla="*/ 1848825 h 10394676"/>
              <a:gd name="connsiteX378" fmla="*/ 8353182 w 10375356"/>
              <a:gd name="connsiteY378" fmla="*/ 1848825 h 10394676"/>
              <a:gd name="connsiteX379" fmla="*/ 8353182 w 10375356"/>
              <a:gd name="connsiteY379" fmla="*/ 1950733 h 10394676"/>
              <a:gd name="connsiteX380" fmla="*/ 7842360 w 10375356"/>
              <a:gd name="connsiteY380" fmla="*/ 1950733 h 10394676"/>
              <a:gd name="connsiteX381" fmla="*/ 6223404 w 10375356"/>
              <a:gd name="connsiteY381" fmla="*/ 1848825 h 10394676"/>
              <a:gd name="connsiteX382" fmla="*/ 6704792 w 10375356"/>
              <a:gd name="connsiteY382" fmla="*/ 1848825 h 10394676"/>
              <a:gd name="connsiteX383" fmla="*/ 6704792 w 10375356"/>
              <a:gd name="connsiteY383" fmla="*/ 1950733 h 10394676"/>
              <a:gd name="connsiteX384" fmla="*/ 6512646 w 10375356"/>
              <a:gd name="connsiteY384" fmla="*/ 1950733 h 10394676"/>
              <a:gd name="connsiteX385" fmla="*/ 6413573 w 10375356"/>
              <a:gd name="connsiteY385" fmla="*/ 1911670 h 10394676"/>
              <a:gd name="connsiteX386" fmla="*/ 6251001 w 10375356"/>
              <a:gd name="connsiteY386" fmla="*/ 1856662 h 10394676"/>
              <a:gd name="connsiteX387" fmla="*/ 2890884 w 10375356"/>
              <a:gd name="connsiteY387" fmla="*/ 1848825 h 10394676"/>
              <a:gd name="connsiteX388" fmla="*/ 3401707 w 10375356"/>
              <a:gd name="connsiteY388" fmla="*/ 1848825 h 10394676"/>
              <a:gd name="connsiteX389" fmla="*/ 3401707 w 10375356"/>
              <a:gd name="connsiteY389" fmla="*/ 1950733 h 10394676"/>
              <a:gd name="connsiteX390" fmla="*/ 2890884 w 10375356"/>
              <a:gd name="connsiteY390" fmla="*/ 1950733 h 10394676"/>
              <a:gd name="connsiteX391" fmla="*/ 1242493 w 10375356"/>
              <a:gd name="connsiteY391" fmla="*/ 1848825 h 10394676"/>
              <a:gd name="connsiteX392" fmla="*/ 1753316 w 10375356"/>
              <a:gd name="connsiteY392" fmla="*/ 1848825 h 10394676"/>
              <a:gd name="connsiteX393" fmla="*/ 1753316 w 10375356"/>
              <a:gd name="connsiteY393" fmla="*/ 1950733 h 10394676"/>
              <a:gd name="connsiteX394" fmla="*/ 1242493 w 10375356"/>
              <a:gd name="connsiteY394" fmla="*/ 1950733 h 10394676"/>
              <a:gd name="connsiteX395" fmla="*/ 8921331 w 10375356"/>
              <a:gd name="connsiteY395" fmla="*/ 1736725 h 10394676"/>
              <a:gd name="connsiteX396" fmla="*/ 8758275 w 10375356"/>
              <a:gd name="connsiteY396" fmla="*/ 1899781 h 10394676"/>
              <a:gd name="connsiteX397" fmla="*/ 8921331 w 10375356"/>
              <a:gd name="connsiteY397" fmla="*/ 2062835 h 10394676"/>
              <a:gd name="connsiteX398" fmla="*/ 9084386 w 10375356"/>
              <a:gd name="connsiteY398" fmla="*/ 1899781 h 10394676"/>
              <a:gd name="connsiteX399" fmla="*/ 8921331 w 10375356"/>
              <a:gd name="connsiteY399" fmla="*/ 1736725 h 10394676"/>
              <a:gd name="connsiteX400" fmla="*/ 7223258 w 10375356"/>
              <a:gd name="connsiteY400" fmla="*/ 1643731 h 10394676"/>
              <a:gd name="connsiteX401" fmla="*/ 7325168 w 10375356"/>
              <a:gd name="connsiteY401" fmla="*/ 1643731 h 10394676"/>
              <a:gd name="connsiteX402" fmla="*/ 7325168 w 10375356"/>
              <a:gd name="connsiteY402" fmla="*/ 2154553 h 10394676"/>
              <a:gd name="connsiteX403" fmla="*/ 7223258 w 10375356"/>
              <a:gd name="connsiteY403" fmla="*/ 2154553 h 10394676"/>
              <a:gd name="connsiteX404" fmla="*/ 2271782 w 10375356"/>
              <a:gd name="connsiteY404" fmla="*/ 1643731 h 10394676"/>
              <a:gd name="connsiteX405" fmla="*/ 2373691 w 10375356"/>
              <a:gd name="connsiteY405" fmla="*/ 1643731 h 10394676"/>
              <a:gd name="connsiteX406" fmla="*/ 2373691 w 10375356"/>
              <a:gd name="connsiteY406" fmla="*/ 2154553 h 10394676"/>
              <a:gd name="connsiteX407" fmla="*/ 2271782 w 10375356"/>
              <a:gd name="connsiteY407" fmla="*/ 2154553 h 10394676"/>
              <a:gd name="connsiteX408" fmla="*/ 8921331 w 10375356"/>
              <a:gd name="connsiteY408" fmla="*/ 1634813 h 10394676"/>
              <a:gd name="connsiteX409" fmla="*/ 9024534 w 10375356"/>
              <a:gd name="connsiteY409" fmla="*/ 1655614 h 10394676"/>
              <a:gd name="connsiteX410" fmla="*/ 9036119 w 10375356"/>
              <a:gd name="connsiteY410" fmla="*/ 1661896 h 10394676"/>
              <a:gd name="connsiteX411" fmla="*/ 9067478 w 10375356"/>
              <a:gd name="connsiteY411" fmla="*/ 1694788 h 10394676"/>
              <a:gd name="connsiteX412" fmla="*/ 9168482 w 10375356"/>
              <a:gd name="connsiteY412" fmla="*/ 1811390 h 10394676"/>
              <a:gd name="connsiteX413" fmla="*/ 9186296 w 10375356"/>
              <a:gd name="connsiteY413" fmla="*/ 1899781 h 10394676"/>
              <a:gd name="connsiteX414" fmla="*/ 8921331 w 10375356"/>
              <a:gd name="connsiteY414" fmla="*/ 2164745 h 10394676"/>
              <a:gd name="connsiteX415" fmla="*/ 8656365 w 10375356"/>
              <a:gd name="connsiteY415" fmla="*/ 1899781 h 10394676"/>
              <a:gd name="connsiteX416" fmla="*/ 8921331 w 10375356"/>
              <a:gd name="connsiteY416" fmla="*/ 1634813 h 10394676"/>
              <a:gd name="connsiteX417" fmla="*/ 3969851 w 10375356"/>
              <a:gd name="connsiteY417" fmla="*/ 1634813 h 10394676"/>
              <a:gd name="connsiteX418" fmla="*/ 4214017 w 10375356"/>
              <a:gd name="connsiteY418" fmla="*/ 1796577 h 10394676"/>
              <a:gd name="connsiteX419" fmla="*/ 4223093 w 10375356"/>
              <a:gd name="connsiteY419" fmla="*/ 1841608 h 10394676"/>
              <a:gd name="connsiteX420" fmla="*/ 4170081 w 10375356"/>
              <a:gd name="connsiteY420" fmla="*/ 1856662 h 10394676"/>
              <a:gd name="connsiteX421" fmla="*/ 4127174 w 10375356"/>
              <a:gd name="connsiteY421" fmla="*/ 1871180 h 10394676"/>
              <a:gd name="connsiteX422" fmla="*/ 4120150 w 10375356"/>
              <a:gd name="connsiteY422" fmla="*/ 1836147 h 10394676"/>
              <a:gd name="connsiteX423" fmla="*/ 3969851 w 10375356"/>
              <a:gd name="connsiteY423" fmla="*/ 1736725 h 10394676"/>
              <a:gd name="connsiteX424" fmla="*/ 3806796 w 10375356"/>
              <a:gd name="connsiteY424" fmla="*/ 1899781 h 10394676"/>
              <a:gd name="connsiteX425" fmla="*/ 3819555 w 10375356"/>
              <a:gd name="connsiteY425" fmla="*/ 1963414 h 10394676"/>
              <a:gd name="connsiteX426" fmla="*/ 3832208 w 10375356"/>
              <a:gd name="connsiteY426" fmla="*/ 1982224 h 10394676"/>
              <a:gd name="connsiteX427" fmla="*/ 3741230 w 10375356"/>
              <a:gd name="connsiteY427" fmla="*/ 2026051 h 10394676"/>
              <a:gd name="connsiteX428" fmla="*/ 3725686 w 10375356"/>
              <a:gd name="connsiteY428" fmla="*/ 2002984 h 10394676"/>
              <a:gd name="connsiteX429" fmla="*/ 3704886 w 10375356"/>
              <a:gd name="connsiteY429" fmla="*/ 1899781 h 10394676"/>
              <a:gd name="connsiteX430" fmla="*/ 3969851 w 10375356"/>
              <a:gd name="connsiteY430" fmla="*/ 1634813 h 10394676"/>
              <a:gd name="connsiteX431" fmla="*/ 7842360 w 10375356"/>
              <a:gd name="connsiteY431" fmla="*/ 1024629 h 10394676"/>
              <a:gd name="connsiteX432" fmla="*/ 8330359 w 10375356"/>
              <a:gd name="connsiteY432" fmla="*/ 1024629 h 10394676"/>
              <a:gd name="connsiteX433" fmla="*/ 8353182 w 10375356"/>
              <a:gd name="connsiteY433" fmla="*/ 1042565 h 10394676"/>
              <a:gd name="connsiteX434" fmla="*/ 8353182 w 10375356"/>
              <a:gd name="connsiteY434" fmla="*/ 1126539 h 10394676"/>
              <a:gd name="connsiteX435" fmla="*/ 7842360 w 10375356"/>
              <a:gd name="connsiteY435" fmla="*/ 1126539 h 10394676"/>
              <a:gd name="connsiteX436" fmla="*/ 5371048 w 10375356"/>
              <a:gd name="connsiteY436" fmla="*/ 1024629 h 10394676"/>
              <a:gd name="connsiteX437" fmla="*/ 5881870 w 10375356"/>
              <a:gd name="connsiteY437" fmla="*/ 1024629 h 10394676"/>
              <a:gd name="connsiteX438" fmla="*/ 5881870 w 10375356"/>
              <a:gd name="connsiteY438" fmla="*/ 1126539 h 10394676"/>
              <a:gd name="connsiteX439" fmla="*/ 5371048 w 10375356"/>
              <a:gd name="connsiteY439" fmla="*/ 1126539 h 10394676"/>
              <a:gd name="connsiteX440" fmla="*/ 4538001 w 10375356"/>
              <a:gd name="connsiteY440" fmla="*/ 1024629 h 10394676"/>
              <a:gd name="connsiteX441" fmla="*/ 5048825 w 10375356"/>
              <a:gd name="connsiteY441" fmla="*/ 1024629 h 10394676"/>
              <a:gd name="connsiteX442" fmla="*/ 5048825 w 10375356"/>
              <a:gd name="connsiteY442" fmla="*/ 1126539 h 10394676"/>
              <a:gd name="connsiteX443" fmla="*/ 4538001 w 10375356"/>
              <a:gd name="connsiteY443" fmla="*/ 1126539 h 10394676"/>
              <a:gd name="connsiteX444" fmla="*/ 2890886 w 10375356"/>
              <a:gd name="connsiteY444" fmla="*/ 1024629 h 10394676"/>
              <a:gd name="connsiteX445" fmla="*/ 3401709 w 10375356"/>
              <a:gd name="connsiteY445" fmla="*/ 1024629 h 10394676"/>
              <a:gd name="connsiteX446" fmla="*/ 3401709 w 10375356"/>
              <a:gd name="connsiteY446" fmla="*/ 1126539 h 10394676"/>
              <a:gd name="connsiteX447" fmla="*/ 2890886 w 10375356"/>
              <a:gd name="connsiteY447" fmla="*/ 1126539 h 10394676"/>
              <a:gd name="connsiteX448" fmla="*/ 6450017 w 10375356"/>
              <a:gd name="connsiteY448" fmla="*/ 912529 h 10394676"/>
              <a:gd name="connsiteX449" fmla="*/ 6286962 w 10375356"/>
              <a:gd name="connsiteY449" fmla="*/ 1075585 h 10394676"/>
              <a:gd name="connsiteX450" fmla="*/ 6450017 w 10375356"/>
              <a:gd name="connsiteY450" fmla="*/ 1238639 h 10394676"/>
              <a:gd name="connsiteX451" fmla="*/ 6613073 w 10375356"/>
              <a:gd name="connsiteY451" fmla="*/ 1075585 h 10394676"/>
              <a:gd name="connsiteX452" fmla="*/ 6450017 w 10375356"/>
              <a:gd name="connsiteY452" fmla="*/ 912529 h 10394676"/>
              <a:gd name="connsiteX453" fmla="*/ 2373692 w 10375356"/>
              <a:gd name="connsiteY453" fmla="*/ 828587 h 10394676"/>
              <a:gd name="connsiteX454" fmla="*/ 2373692 w 10375356"/>
              <a:gd name="connsiteY454" fmla="*/ 1331633 h 10394676"/>
              <a:gd name="connsiteX455" fmla="*/ 2271782 w 10375356"/>
              <a:gd name="connsiteY455" fmla="*/ 1331633 h 10394676"/>
              <a:gd name="connsiteX456" fmla="*/ 2271782 w 10375356"/>
              <a:gd name="connsiteY456" fmla="*/ 895706 h 10394676"/>
              <a:gd name="connsiteX457" fmla="*/ 2297278 w 10375356"/>
              <a:gd name="connsiteY457" fmla="*/ 877575 h 10394676"/>
              <a:gd name="connsiteX458" fmla="*/ 7223258 w 10375356"/>
              <a:gd name="connsiteY458" fmla="*/ 820809 h 10394676"/>
              <a:gd name="connsiteX459" fmla="*/ 7325168 w 10375356"/>
              <a:gd name="connsiteY459" fmla="*/ 820809 h 10394676"/>
              <a:gd name="connsiteX460" fmla="*/ 7325168 w 10375356"/>
              <a:gd name="connsiteY460" fmla="*/ 1331633 h 10394676"/>
              <a:gd name="connsiteX461" fmla="*/ 7223258 w 10375356"/>
              <a:gd name="connsiteY461" fmla="*/ 1331633 h 10394676"/>
              <a:gd name="connsiteX462" fmla="*/ 3918899 w 10375356"/>
              <a:gd name="connsiteY462" fmla="*/ 820809 h 10394676"/>
              <a:gd name="connsiteX463" fmla="*/ 4020808 w 10375356"/>
              <a:gd name="connsiteY463" fmla="*/ 820809 h 10394676"/>
              <a:gd name="connsiteX464" fmla="*/ 4020808 w 10375356"/>
              <a:gd name="connsiteY464" fmla="*/ 1331633 h 10394676"/>
              <a:gd name="connsiteX465" fmla="*/ 3918899 w 10375356"/>
              <a:gd name="connsiteY465" fmla="*/ 1331633 h 10394676"/>
              <a:gd name="connsiteX466" fmla="*/ 6451292 w 10375356"/>
              <a:gd name="connsiteY466" fmla="*/ 810617 h 10394676"/>
              <a:gd name="connsiteX467" fmla="*/ 6716257 w 10375356"/>
              <a:gd name="connsiteY467" fmla="*/ 1075585 h 10394676"/>
              <a:gd name="connsiteX468" fmla="*/ 6451292 w 10375356"/>
              <a:gd name="connsiteY468" fmla="*/ 1340549 h 10394676"/>
              <a:gd name="connsiteX469" fmla="*/ 6186326 w 10375356"/>
              <a:gd name="connsiteY469" fmla="*/ 1075585 h 10394676"/>
              <a:gd name="connsiteX470" fmla="*/ 6451292 w 10375356"/>
              <a:gd name="connsiteY470" fmla="*/ 810617 h 10394676"/>
              <a:gd name="connsiteX471" fmla="*/ 6399063 w 10375356"/>
              <a:gd name="connsiteY471" fmla="*/ 125503 h 10394676"/>
              <a:gd name="connsiteX472" fmla="*/ 6500973 w 10375356"/>
              <a:gd name="connsiteY472" fmla="*/ 149024 h 10394676"/>
              <a:gd name="connsiteX473" fmla="*/ 6500973 w 10375356"/>
              <a:gd name="connsiteY473" fmla="*/ 508711 h 10394676"/>
              <a:gd name="connsiteX474" fmla="*/ 6399063 w 10375356"/>
              <a:gd name="connsiteY474" fmla="*/ 508711 h 10394676"/>
              <a:gd name="connsiteX475" fmla="*/ 4743094 w 10375356"/>
              <a:gd name="connsiteY475" fmla="*/ 101073 h 10394676"/>
              <a:gd name="connsiteX476" fmla="*/ 4845004 w 10375356"/>
              <a:gd name="connsiteY476" fmla="*/ 101073 h 10394676"/>
              <a:gd name="connsiteX477" fmla="*/ 4845004 w 10375356"/>
              <a:gd name="connsiteY477" fmla="*/ 508711 h 10394676"/>
              <a:gd name="connsiteX478" fmla="*/ 4743094 w 10375356"/>
              <a:gd name="connsiteY478" fmla="*/ 508711 h 10394676"/>
              <a:gd name="connsiteX479" fmla="*/ 4174642 w 10375356"/>
              <a:gd name="connsiteY479" fmla="*/ 91020 h 10394676"/>
              <a:gd name="connsiteX480" fmla="*/ 4214021 w 10375356"/>
              <a:gd name="connsiteY480" fmla="*/ 149458 h 10394676"/>
              <a:gd name="connsiteX481" fmla="*/ 4234820 w 10375356"/>
              <a:gd name="connsiteY481" fmla="*/ 252661 h 10394676"/>
              <a:gd name="connsiteX482" fmla="*/ 3969854 w 10375356"/>
              <a:gd name="connsiteY482" fmla="*/ 517629 h 10394676"/>
              <a:gd name="connsiteX483" fmla="*/ 3704889 w 10375356"/>
              <a:gd name="connsiteY483" fmla="*/ 252661 h 10394676"/>
              <a:gd name="connsiteX484" fmla="*/ 3714113 w 10375356"/>
              <a:gd name="connsiteY484" fmla="*/ 206895 h 10394676"/>
              <a:gd name="connsiteX485" fmla="*/ 3829928 w 10375356"/>
              <a:gd name="connsiteY485" fmla="*/ 174007 h 10394676"/>
              <a:gd name="connsiteX486" fmla="*/ 3819737 w 10375356"/>
              <a:gd name="connsiteY486" fmla="*/ 189028 h 10394676"/>
              <a:gd name="connsiteX487" fmla="*/ 3806799 w 10375356"/>
              <a:gd name="connsiteY487" fmla="*/ 252661 h 10394676"/>
              <a:gd name="connsiteX488" fmla="*/ 3969854 w 10375356"/>
              <a:gd name="connsiteY488" fmla="*/ 415717 h 10394676"/>
              <a:gd name="connsiteX489" fmla="*/ 4132911 w 10375356"/>
              <a:gd name="connsiteY489" fmla="*/ 252661 h 10394676"/>
              <a:gd name="connsiteX490" fmla="*/ 4085300 w 10375356"/>
              <a:gd name="connsiteY490" fmla="*/ 137218 h 10394676"/>
              <a:gd name="connsiteX491" fmla="*/ 4056168 w 10375356"/>
              <a:gd name="connsiteY491" fmla="*/ 117622 h 10394676"/>
              <a:gd name="connsiteX492" fmla="*/ 4160436 w 10375356"/>
              <a:gd name="connsiteY492" fmla="*/ 93557 h 10394676"/>
              <a:gd name="connsiteX493" fmla="*/ 5625822 w 10375356"/>
              <a:gd name="connsiteY493" fmla="*/ 89607 h 10394676"/>
              <a:gd name="connsiteX494" fmla="*/ 5462766 w 10375356"/>
              <a:gd name="connsiteY494" fmla="*/ 252661 h 10394676"/>
              <a:gd name="connsiteX495" fmla="*/ 5625822 w 10375356"/>
              <a:gd name="connsiteY495" fmla="*/ 415717 h 10394676"/>
              <a:gd name="connsiteX496" fmla="*/ 5788878 w 10375356"/>
              <a:gd name="connsiteY496" fmla="*/ 252661 h 10394676"/>
              <a:gd name="connsiteX497" fmla="*/ 5625822 w 10375356"/>
              <a:gd name="connsiteY497" fmla="*/ 89607 h 10394676"/>
              <a:gd name="connsiteX498" fmla="*/ 5551305 w 10375356"/>
              <a:gd name="connsiteY498" fmla="*/ 0 h 10394676"/>
              <a:gd name="connsiteX499" fmla="*/ 5741268 w 10375356"/>
              <a:gd name="connsiteY499" fmla="*/ 14445 h 10394676"/>
              <a:gd name="connsiteX500" fmla="*/ 5775311 w 10375356"/>
              <a:gd name="connsiteY500" fmla="*/ 32907 h 10394676"/>
              <a:gd name="connsiteX501" fmla="*/ 5892062 w 10375356"/>
              <a:gd name="connsiteY501" fmla="*/ 252661 h 10394676"/>
              <a:gd name="connsiteX502" fmla="*/ 5627096 w 10375356"/>
              <a:gd name="connsiteY502" fmla="*/ 517629 h 10394676"/>
              <a:gd name="connsiteX503" fmla="*/ 5362131 w 10375356"/>
              <a:gd name="connsiteY503" fmla="*/ 252661 h 10394676"/>
              <a:gd name="connsiteX504" fmla="*/ 5523893 w 10375356"/>
              <a:gd name="connsiteY504" fmla="*/ 8497 h 1039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Lst>
            <a:rect l="l" t="t" r="r" b="b"/>
            <a:pathLst>
              <a:path w="10375356" h="10394676">
                <a:moveTo>
                  <a:pt x="6202887" y="10086957"/>
                </a:moveTo>
                <a:lnTo>
                  <a:pt x="6713710" y="10086957"/>
                </a:lnTo>
                <a:lnTo>
                  <a:pt x="6713710" y="10187665"/>
                </a:lnTo>
                <a:lnTo>
                  <a:pt x="6709472" y="10188869"/>
                </a:lnTo>
                <a:lnTo>
                  <a:pt x="6202887" y="10188869"/>
                </a:lnTo>
                <a:close/>
                <a:moveTo>
                  <a:pt x="5634740" y="9974857"/>
                </a:moveTo>
                <a:cubicBezTo>
                  <a:pt x="5544295" y="9974857"/>
                  <a:pt x="5471684" y="10047469"/>
                  <a:pt x="5471684" y="10137913"/>
                </a:cubicBezTo>
                <a:cubicBezTo>
                  <a:pt x="5471684" y="10228357"/>
                  <a:pt x="5544295" y="10300969"/>
                  <a:pt x="5634740" y="10300969"/>
                </a:cubicBezTo>
                <a:cubicBezTo>
                  <a:pt x="5725185" y="10299693"/>
                  <a:pt x="5797795" y="10227083"/>
                  <a:pt x="5797795" y="10137913"/>
                </a:cubicBezTo>
                <a:cubicBezTo>
                  <a:pt x="5797795" y="10047469"/>
                  <a:pt x="5725185" y="9974857"/>
                  <a:pt x="5634740" y="9974857"/>
                </a:cubicBezTo>
                <a:close/>
                <a:moveTo>
                  <a:pt x="7232175" y="9881865"/>
                </a:moveTo>
                <a:lnTo>
                  <a:pt x="7334085" y="9881865"/>
                </a:lnTo>
                <a:lnTo>
                  <a:pt x="7334085" y="9956193"/>
                </a:lnTo>
                <a:lnTo>
                  <a:pt x="7238719" y="9999307"/>
                </a:lnTo>
                <a:lnTo>
                  <a:pt x="7232175" y="10001887"/>
                </a:lnTo>
                <a:close/>
                <a:moveTo>
                  <a:pt x="4751991" y="9881865"/>
                </a:moveTo>
                <a:lnTo>
                  <a:pt x="4853901" y="9881865"/>
                </a:lnTo>
                <a:lnTo>
                  <a:pt x="4853901" y="10290777"/>
                </a:lnTo>
                <a:lnTo>
                  <a:pt x="4751991" y="10290777"/>
                </a:lnTo>
                <a:close/>
                <a:moveTo>
                  <a:pt x="5636013" y="9872947"/>
                </a:moveTo>
                <a:cubicBezTo>
                  <a:pt x="5782509" y="9872947"/>
                  <a:pt x="5900978" y="9991417"/>
                  <a:pt x="5900978" y="10137913"/>
                </a:cubicBezTo>
                <a:cubicBezTo>
                  <a:pt x="5900978" y="10247785"/>
                  <a:pt x="5834339" y="10341891"/>
                  <a:pt x="5739217" y="10382077"/>
                </a:cubicBezTo>
                <a:lnTo>
                  <a:pt x="5738756" y="10382220"/>
                </a:lnTo>
                <a:lnTo>
                  <a:pt x="5574951" y="10394676"/>
                </a:lnTo>
                <a:lnTo>
                  <a:pt x="5532810" y="10381361"/>
                </a:lnTo>
                <a:cubicBezTo>
                  <a:pt x="5437688" y="10340697"/>
                  <a:pt x="5371048" y="10246828"/>
                  <a:pt x="5371048" y="10137913"/>
                </a:cubicBezTo>
                <a:cubicBezTo>
                  <a:pt x="5371048" y="9991417"/>
                  <a:pt x="5489518" y="9872947"/>
                  <a:pt x="5636013" y="9872947"/>
                </a:cubicBezTo>
                <a:close/>
                <a:moveTo>
                  <a:pt x="3978752" y="9872947"/>
                </a:moveTo>
                <a:cubicBezTo>
                  <a:pt x="4125249" y="9872947"/>
                  <a:pt x="4243718" y="9991417"/>
                  <a:pt x="4243718" y="10137913"/>
                </a:cubicBezTo>
                <a:cubicBezTo>
                  <a:pt x="4243718" y="10174537"/>
                  <a:pt x="4236314" y="10209409"/>
                  <a:pt x="4222918" y="10241117"/>
                </a:cubicBezTo>
                <a:lnTo>
                  <a:pt x="4179036" y="10306239"/>
                </a:lnTo>
                <a:lnTo>
                  <a:pt x="4160436" y="10302917"/>
                </a:lnTo>
                <a:lnTo>
                  <a:pt x="4056265" y="10278875"/>
                </a:lnTo>
                <a:lnTo>
                  <a:pt x="4094199" y="10253357"/>
                </a:lnTo>
                <a:cubicBezTo>
                  <a:pt x="4123657" y="10223899"/>
                  <a:pt x="4141809" y="10183135"/>
                  <a:pt x="4141809" y="10137913"/>
                </a:cubicBezTo>
                <a:cubicBezTo>
                  <a:pt x="4141809" y="10047469"/>
                  <a:pt x="4069199" y="9974857"/>
                  <a:pt x="3978752" y="9974857"/>
                </a:cubicBezTo>
                <a:cubicBezTo>
                  <a:pt x="3889581" y="9974857"/>
                  <a:pt x="3815698" y="10047469"/>
                  <a:pt x="3815698" y="10137913"/>
                </a:cubicBezTo>
                <a:cubicBezTo>
                  <a:pt x="3815698" y="10160524"/>
                  <a:pt x="3820237" y="10182021"/>
                  <a:pt x="3828457" y="10201547"/>
                </a:cubicBezTo>
                <a:lnTo>
                  <a:pt x="3845505" y="10226891"/>
                </a:lnTo>
                <a:lnTo>
                  <a:pt x="3724813" y="10192618"/>
                </a:lnTo>
                <a:lnTo>
                  <a:pt x="3713787" y="10137913"/>
                </a:lnTo>
                <a:cubicBezTo>
                  <a:pt x="3713787" y="9991417"/>
                  <a:pt x="3832257" y="9872947"/>
                  <a:pt x="3978752" y="9872947"/>
                </a:cubicBezTo>
                <a:close/>
                <a:moveTo>
                  <a:pt x="3155832" y="9872947"/>
                </a:moveTo>
                <a:cubicBezTo>
                  <a:pt x="3265704" y="9872947"/>
                  <a:pt x="3359812" y="9939586"/>
                  <a:pt x="3399999" y="10034709"/>
                </a:cubicBezTo>
                <a:lnTo>
                  <a:pt x="3411035" y="10089469"/>
                </a:lnTo>
                <a:lnTo>
                  <a:pt x="3280434" y="10037975"/>
                </a:lnTo>
                <a:lnTo>
                  <a:pt x="3270003" y="10022469"/>
                </a:lnTo>
                <a:cubicBezTo>
                  <a:pt x="3240545" y="9993010"/>
                  <a:pt x="3199781" y="9974857"/>
                  <a:pt x="3154558" y="9974857"/>
                </a:cubicBezTo>
                <a:lnTo>
                  <a:pt x="3136355" y="9978507"/>
                </a:lnTo>
                <a:lnTo>
                  <a:pt x="3005935" y="9919545"/>
                </a:lnTo>
                <a:lnTo>
                  <a:pt x="3007618" y="9918157"/>
                </a:lnTo>
                <a:cubicBezTo>
                  <a:pt x="3049902" y="9889607"/>
                  <a:pt x="3100897" y="9872947"/>
                  <a:pt x="3155832" y="9872947"/>
                </a:cubicBezTo>
                <a:close/>
                <a:moveTo>
                  <a:pt x="7851277" y="9262761"/>
                </a:moveTo>
                <a:lnTo>
                  <a:pt x="8362099" y="9262761"/>
                </a:lnTo>
                <a:lnTo>
                  <a:pt x="8362099" y="9346902"/>
                </a:lnTo>
                <a:lnTo>
                  <a:pt x="8339488" y="9364671"/>
                </a:lnTo>
                <a:lnTo>
                  <a:pt x="7851277" y="9364671"/>
                </a:lnTo>
                <a:close/>
                <a:moveTo>
                  <a:pt x="5379965" y="9262761"/>
                </a:moveTo>
                <a:lnTo>
                  <a:pt x="5890787" y="9262761"/>
                </a:lnTo>
                <a:lnTo>
                  <a:pt x="5890787" y="9364671"/>
                </a:lnTo>
                <a:lnTo>
                  <a:pt x="5379965" y="9364671"/>
                </a:lnTo>
                <a:close/>
                <a:moveTo>
                  <a:pt x="4546902" y="9262761"/>
                </a:moveTo>
                <a:lnTo>
                  <a:pt x="5057725" y="9262761"/>
                </a:lnTo>
                <a:lnTo>
                  <a:pt x="5057725" y="9364671"/>
                </a:lnTo>
                <a:lnTo>
                  <a:pt x="4546902" y="9364671"/>
                </a:lnTo>
                <a:close/>
                <a:moveTo>
                  <a:pt x="2899787" y="9262761"/>
                </a:moveTo>
                <a:lnTo>
                  <a:pt x="3410609" y="9262761"/>
                </a:lnTo>
                <a:lnTo>
                  <a:pt x="3410609" y="9364671"/>
                </a:lnTo>
                <a:lnTo>
                  <a:pt x="2899787" y="9364671"/>
                </a:lnTo>
                <a:close/>
                <a:moveTo>
                  <a:pt x="6450017" y="9150661"/>
                </a:moveTo>
                <a:cubicBezTo>
                  <a:pt x="6359572" y="9150661"/>
                  <a:pt x="6286962" y="9223273"/>
                  <a:pt x="6286962" y="9313717"/>
                </a:cubicBezTo>
                <a:cubicBezTo>
                  <a:pt x="6286962" y="9404161"/>
                  <a:pt x="6359572" y="9476773"/>
                  <a:pt x="6450017" y="9476773"/>
                </a:cubicBezTo>
                <a:cubicBezTo>
                  <a:pt x="6540463" y="9476773"/>
                  <a:pt x="6613073" y="9404161"/>
                  <a:pt x="6613073" y="9313717"/>
                </a:cubicBezTo>
                <a:cubicBezTo>
                  <a:pt x="6613073" y="9223273"/>
                  <a:pt x="6540463" y="9150661"/>
                  <a:pt x="6450017" y="9150661"/>
                </a:cubicBezTo>
                <a:close/>
                <a:moveTo>
                  <a:pt x="3978754" y="9150661"/>
                </a:moveTo>
                <a:cubicBezTo>
                  <a:pt x="3889583" y="9150661"/>
                  <a:pt x="3815700" y="9223273"/>
                  <a:pt x="3815700" y="9313717"/>
                </a:cubicBezTo>
                <a:cubicBezTo>
                  <a:pt x="3815700" y="9404161"/>
                  <a:pt x="3888310" y="9476773"/>
                  <a:pt x="3978754" y="9476773"/>
                </a:cubicBezTo>
                <a:cubicBezTo>
                  <a:pt x="4069201" y="9476773"/>
                  <a:pt x="4141811" y="9404161"/>
                  <a:pt x="4141811" y="9313717"/>
                </a:cubicBezTo>
                <a:cubicBezTo>
                  <a:pt x="4141811" y="9223273"/>
                  <a:pt x="4069201" y="9150661"/>
                  <a:pt x="3978754" y="9150661"/>
                </a:cubicBezTo>
                <a:close/>
                <a:moveTo>
                  <a:pt x="7232175" y="9057669"/>
                </a:moveTo>
                <a:lnTo>
                  <a:pt x="7334085" y="9057669"/>
                </a:lnTo>
                <a:lnTo>
                  <a:pt x="7334085" y="9568493"/>
                </a:lnTo>
                <a:lnTo>
                  <a:pt x="7232175" y="9568493"/>
                </a:lnTo>
                <a:close/>
                <a:moveTo>
                  <a:pt x="2280685" y="9057669"/>
                </a:moveTo>
                <a:lnTo>
                  <a:pt x="2382595" y="9057669"/>
                </a:lnTo>
                <a:lnTo>
                  <a:pt x="2382595" y="9568493"/>
                </a:lnTo>
                <a:lnTo>
                  <a:pt x="2374638" y="9568493"/>
                </a:lnTo>
                <a:lnTo>
                  <a:pt x="2297278" y="9518899"/>
                </a:lnTo>
                <a:lnTo>
                  <a:pt x="2280685" y="9507099"/>
                </a:lnTo>
                <a:close/>
                <a:moveTo>
                  <a:pt x="6450017" y="9048751"/>
                </a:moveTo>
                <a:cubicBezTo>
                  <a:pt x="6596513" y="9048751"/>
                  <a:pt x="6714982" y="9167221"/>
                  <a:pt x="6714982" y="9313717"/>
                </a:cubicBezTo>
                <a:cubicBezTo>
                  <a:pt x="6714982" y="9460213"/>
                  <a:pt x="6596513" y="9578681"/>
                  <a:pt x="6450017" y="9578681"/>
                </a:cubicBezTo>
                <a:cubicBezTo>
                  <a:pt x="6303522" y="9578681"/>
                  <a:pt x="6185052" y="9460213"/>
                  <a:pt x="6185052" y="9313717"/>
                </a:cubicBezTo>
                <a:cubicBezTo>
                  <a:pt x="6185052" y="9167221"/>
                  <a:pt x="6303522" y="9048751"/>
                  <a:pt x="6450017" y="9048751"/>
                </a:cubicBezTo>
                <a:close/>
                <a:moveTo>
                  <a:pt x="3978754" y="9048751"/>
                </a:moveTo>
                <a:cubicBezTo>
                  <a:pt x="4125250" y="9048751"/>
                  <a:pt x="4243720" y="9167221"/>
                  <a:pt x="4243720" y="9313717"/>
                </a:cubicBezTo>
                <a:cubicBezTo>
                  <a:pt x="4243720" y="9460213"/>
                  <a:pt x="4125250" y="9578681"/>
                  <a:pt x="3978754" y="9578681"/>
                </a:cubicBezTo>
                <a:cubicBezTo>
                  <a:pt x="3832260" y="9578681"/>
                  <a:pt x="3713789" y="9460213"/>
                  <a:pt x="3713789" y="9313717"/>
                </a:cubicBezTo>
                <a:cubicBezTo>
                  <a:pt x="3713789" y="9167221"/>
                  <a:pt x="3832260" y="9048751"/>
                  <a:pt x="3978754" y="9048751"/>
                </a:cubicBezTo>
                <a:close/>
                <a:moveTo>
                  <a:pt x="5676776" y="8665264"/>
                </a:moveTo>
                <a:lnTo>
                  <a:pt x="5676776" y="8745569"/>
                </a:lnTo>
                <a:lnTo>
                  <a:pt x="5574867" y="8745569"/>
                </a:lnTo>
                <a:lnTo>
                  <a:pt x="5574867" y="8678214"/>
                </a:lnTo>
                <a:close/>
                <a:moveTo>
                  <a:pt x="3918880" y="8449859"/>
                </a:moveTo>
                <a:lnTo>
                  <a:pt x="4007509" y="8484804"/>
                </a:lnTo>
                <a:lnTo>
                  <a:pt x="4020789" y="8489298"/>
                </a:lnTo>
                <a:lnTo>
                  <a:pt x="4020789" y="8745569"/>
                </a:lnTo>
                <a:lnTo>
                  <a:pt x="3918880" y="8745569"/>
                </a:lnTo>
                <a:close/>
                <a:moveTo>
                  <a:pt x="7018165" y="8438567"/>
                </a:moveTo>
                <a:lnTo>
                  <a:pt x="7528988" y="8438567"/>
                </a:lnTo>
                <a:lnTo>
                  <a:pt x="7528988" y="8540477"/>
                </a:lnTo>
                <a:lnTo>
                  <a:pt x="7018165" y="8540477"/>
                </a:lnTo>
                <a:close/>
                <a:moveTo>
                  <a:pt x="6530840" y="8438567"/>
                </a:moveTo>
                <a:lnTo>
                  <a:pt x="6697148" y="8438567"/>
                </a:lnTo>
                <a:lnTo>
                  <a:pt x="6697148" y="8540477"/>
                </a:lnTo>
                <a:lnTo>
                  <a:pt x="6248661" y="8540477"/>
                </a:lnTo>
                <a:lnTo>
                  <a:pt x="6251001" y="8539813"/>
                </a:lnTo>
                <a:cubicBezTo>
                  <a:pt x="6305781" y="8522774"/>
                  <a:pt x="6359984" y="8504426"/>
                  <a:pt x="6413573" y="8484804"/>
                </a:cubicBezTo>
                <a:close/>
                <a:moveTo>
                  <a:pt x="2066673" y="8438567"/>
                </a:moveTo>
                <a:lnTo>
                  <a:pt x="2577496" y="8438567"/>
                </a:lnTo>
                <a:lnTo>
                  <a:pt x="2577496" y="8540477"/>
                </a:lnTo>
                <a:lnTo>
                  <a:pt x="2066673" y="8540477"/>
                </a:lnTo>
                <a:close/>
                <a:moveTo>
                  <a:pt x="1234837" y="8438567"/>
                </a:moveTo>
                <a:lnTo>
                  <a:pt x="1745660" y="8438567"/>
                </a:lnTo>
                <a:lnTo>
                  <a:pt x="1745660" y="8540477"/>
                </a:lnTo>
                <a:lnTo>
                  <a:pt x="1234837" y="8540477"/>
                </a:lnTo>
                <a:close/>
                <a:moveTo>
                  <a:pt x="8870376" y="8234747"/>
                </a:moveTo>
                <a:lnTo>
                  <a:pt x="8972285" y="8234747"/>
                </a:lnTo>
                <a:lnTo>
                  <a:pt x="8972285" y="8745569"/>
                </a:lnTo>
                <a:lnTo>
                  <a:pt x="8870376" y="8745569"/>
                </a:lnTo>
                <a:close/>
                <a:moveTo>
                  <a:pt x="8046180" y="8234747"/>
                </a:moveTo>
                <a:lnTo>
                  <a:pt x="8148089" y="8234747"/>
                </a:lnTo>
                <a:lnTo>
                  <a:pt x="8148089" y="8745569"/>
                </a:lnTo>
                <a:lnTo>
                  <a:pt x="8046180" y="8745569"/>
                </a:lnTo>
                <a:close/>
                <a:moveTo>
                  <a:pt x="3094685" y="8234747"/>
                </a:moveTo>
                <a:lnTo>
                  <a:pt x="3196595" y="8234747"/>
                </a:lnTo>
                <a:lnTo>
                  <a:pt x="3196595" y="8745569"/>
                </a:lnTo>
                <a:lnTo>
                  <a:pt x="3094685" y="8745569"/>
                </a:lnTo>
                <a:close/>
                <a:moveTo>
                  <a:pt x="9489477" y="7615645"/>
                </a:moveTo>
                <a:lnTo>
                  <a:pt x="9824110" y="7615645"/>
                </a:lnTo>
                <a:lnTo>
                  <a:pt x="9792198" y="7681890"/>
                </a:lnTo>
                <a:lnTo>
                  <a:pt x="9770531" y="7717555"/>
                </a:lnTo>
                <a:lnTo>
                  <a:pt x="9489477" y="7717555"/>
                </a:lnTo>
                <a:close/>
                <a:moveTo>
                  <a:pt x="8666557" y="7615645"/>
                </a:moveTo>
                <a:lnTo>
                  <a:pt x="9177379" y="7615645"/>
                </a:lnTo>
                <a:lnTo>
                  <a:pt x="9177379" y="7717555"/>
                </a:lnTo>
                <a:lnTo>
                  <a:pt x="8666557" y="7717555"/>
                </a:lnTo>
                <a:close/>
                <a:moveTo>
                  <a:pt x="2322721" y="7503545"/>
                </a:moveTo>
                <a:cubicBezTo>
                  <a:pt x="2232276" y="7503545"/>
                  <a:pt x="2159665" y="7576155"/>
                  <a:pt x="2159665" y="7666599"/>
                </a:cubicBezTo>
                <a:cubicBezTo>
                  <a:pt x="2159665" y="7757045"/>
                  <a:pt x="2232276" y="7829655"/>
                  <a:pt x="2322721" y="7829655"/>
                </a:cubicBezTo>
                <a:cubicBezTo>
                  <a:pt x="2411891" y="7828381"/>
                  <a:pt x="2485776" y="7755769"/>
                  <a:pt x="2485776" y="7666599"/>
                </a:cubicBezTo>
                <a:cubicBezTo>
                  <a:pt x="2485776" y="7576155"/>
                  <a:pt x="2413167" y="7503545"/>
                  <a:pt x="2322721" y="7503545"/>
                </a:cubicBezTo>
                <a:close/>
                <a:moveTo>
                  <a:pt x="8046180" y="7410553"/>
                </a:moveTo>
                <a:lnTo>
                  <a:pt x="8148089" y="7410553"/>
                </a:lnTo>
                <a:lnTo>
                  <a:pt x="8148089" y="7921375"/>
                </a:lnTo>
                <a:lnTo>
                  <a:pt x="8046180" y="7921375"/>
                </a:lnTo>
                <a:close/>
                <a:moveTo>
                  <a:pt x="1447573" y="7410553"/>
                </a:moveTo>
                <a:lnTo>
                  <a:pt x="1549483" y="7410553"/>
                </a:lnTo>
                <a:lnTo>
                  <a:pt x="1549483" y="7921375"/>
                </a:lnTo>
                <a:lnTo>
                  <a:pt x="1447573" y="7921375"/>
                </a:lnTo>
                <a:close/>
                <a:moveTo>
                  <a:pt x="2322721" y="7401633"/>
                </a:moveTo>
                <a:cubicBezTo>
                  <a:pt x="2469216" y="7401633"/>
                  <a:pt x="2587686" y="7520105"/>
                  <a:pt x="2587686" y="7666599"/>
                </a:cubicBezTo>
                <a:cubicBezTo>
                  <a:pt x="2587686" y="7813095"/>
                  <a:pt x="2469216" y="7931565"/>
                  <a:pt x="2322721" y="7931565"/>
                </a:cubicBezTo>
                <a:cubicBezTo>
                  <a:pt x="2176225" y="7930291"/>
                  <a:pt x="2057755" y="7811821"/>
                  <a:pt x="2057755" y="7666599"/>
                </a:cubicBezTo>
                <a:cubicBezTo>
                  <a:pt x="2057755" y="7520105"/>
                  <a:pt x="2176225" y="7401633"/>
                  <a:pt x="2322721" y="7401633"/>
                </a:cubicBezTo>
                <a:close/>
                <a:moveTo>
                  <a:pt x="674333" y="7401633"/>
                </a:moveTo>
                <a:cubicBezTo>
                  <a:pt x="820829" y="7401633"/>
                  <a:pt x="939299" y="7520105"/>
                  <a:pt x="939299" y="7666599"/>
                </a:cubicBezTo>
                <a:cubicBezTo>
                  <a:pt x="939299" y="7776471"/>
                  <a:pt x="872660" y="7870579"/>
                  <a:pt x="777537" y="7910765"/>
                </a:cubicBezTo>
                <a:lnTo>
                  <a:pt x="769452" y="7913271"/>
                </a:lnTo>
                <a:lnTo>
                  <a:pt x="713980" y="7821961"/>
                </a:lnTo>
                <a:lnTo>
                  <a:pt x="739241" y="7816897"/>
                </a:lnTo>
                <a:cubicBezTo>
                  <a:pt x="797819" y="7792235"/>
                  <a:pt x="838662" y="7734434"/>
                  <a:pt x="838662" y="7666599"/>
                </a:cubicBezTo>
                <a:cubicBezTo>
                  <a:pt x="838662" y="7576155"/>
                  <a:pt x="766051" y="7503545"/>
                  <a:pt x="675607" y="7503545"/>
                </a:cubicBezTo>
                <a:cubicBezTo>
                  <a:pt x="652996" y="7503545"/>
                  <a:pt x="631500" y="7508083"/>
                  <a:pt x="611973" y="7516304"/>
                </a:cubicBezTo>
                <a:lnTo>
                  <a:pt x="564501" y="7548238"/>
                </a:lnTo>
                <a:lnTo>
                  <a:pt x="518632" y="7453019"/>
                </a:lnTo>
                <a:lnTo>
                  <a:pt x="526119" y="7446844"/>
                </a:lnTo>
                <a:cubicBezTo>
                  <a:pt x="568403" y="7418293"/>
                  <a:pt x="619397" y="7401633"/>
                  <a:pt x="674333" y="7401633"/>
                </a:cubicBezTo>
                <a:close/>
                <a:moveTo>
                  <a:pt x="8148089" y="7094869"/>
                </a:moveTo>
                <a:lnTo>
                  <a:pt x="8148089" y="7097179"/>
                </a:lnTo>
                <a:lnTo>
                  <a:pt x="8146686" y="7097179"/>
                </a:lnTo>
                <a:close/>
                <a:moveTo>
                  <a:pt x="8665281" y="6791449"/>
                </a:moveTo>
                <a:lnTo>
                  <a:pt x="9176104" y="6791449"/>
                </a:lnTo>
                <a:lnTo>
                  <a:pt x="9176104" y="6893357"/>
                </a:lnTo>
                <a:lnTo>
                  <a:pt x="8665281" y="6893357"/>
                </a:lnTo>
                <a:close/>
                <a:moveTo>
                  <a:pt x="2066681" y="6791449"/>
                </a:moveTo>
                <a:lnTo>
                  <a:pt x="2098040" y="6791449"/>
                </a:lnTo>
                <a:lnTo>
                  <a:pt x="2133958" y="6866010"/>
                </a:lnTo>
                <a:lnTo>
                  <a:pt x="2150572" y="6893357"/>
                </a:lnTo>
                <a:lnTo>
                  <a:pt x="2066681" y="6893357"/>
                </a:lnTo>
                <a:close/>
                <a:moveTo>
                  <a:pt x="419562" y="6791449"/>
                </a:moveTo>
                <a:lnTo>
                  <a:pt x="930385" y="6791449"/>
                </a:lnTo>
                <a:lnTo>
                  <a:pt x="930385" y="6893357"/>
                </a:lnTo>
                <a:lnTo>
                  <a:pt x="419562" y="6893357"/>
                </a:lnTo>
                <a:close/>
                <a:moveTo>
                  <a:pt x="9745526" y="6679349"/>
                </a:moveTo>
                <a:cubicBezTo>
                  <a:pt x="9655081" y="6679349"/>
                  <a:pt x="9582469" y="6751961"/>
                  <a:pt x="9582469" y="6842405"/>
                </a:cubicBezTo>
                <a:cubicBezTo>
                  <a:pt x="9582469" y="6932849"/>
                  <a:pt x="9655081" y="7005461"/>
                  <a:pt x="9745526" y="7005461"/>
                </a:cubicBezTo>
                <a:cubicBezTo>
                  <a:pt x="9835970" y="7005461"/>
                  <a:pt x="9908582" y="6932849"/>
                  <a:pt x="9908582" y="6842405"/>
                </a:cubicBezTo>
                <a:cubicBezTo>
                  <a:pt x="9908582" y="6751961"/>
                  <a:pt x="9835970" y="6679349"/>
                  <a:pt x="9745526" y="6679349"/>
                </a:cubicBezTo>
                <a:close/>
                <a:moveTo>
                  <a:pt x="1498533" y="6679349"/>
                </a:moveTo>
                <a:cubicBezTo>
                  <a:pt x="1408088" y="6679349"/>
                  <a:pt x="1335477" y="6751961"/>
                  <a:pt x="1335477" y="6842405"/>
                </a:cubicBezTo>
                <a:cubicBezTo>
                  <a:pt x="1335477" y="6932849"/>
                  <a:pt x="1408088" y="7005461"/>
                  <a:pt x="1498533" y="7005461"/>
                </a:cubicBezTo>
                <a:cubicBezTo>
                  <a:pt x="1588977" y="7005461"/>
                  <a:pt x="1661588" y="6932849"/>
                  <a:pt x="1661588" y="6842405"/>
                </a:cubicBezTo>
                <a:cubicBezTo>
                  <a:pt x="1661588" y="6751961"/>
                  <a:pt x="1588977" y="6679349"/>
                  <a:pt x="1498533" y="6679349"/>
                </a:cubicBezTo>
                <a:close/>
                <a:moveTo>
                  <a:pt x="9744252" y="6577439"/>
                </a:moveTo>
                <a:cubicBezTo>
                  <a:pt x="9890747" y="6577439"/>
                  <a:pt x="10009217" y="6695909"/>
                  <a:pt x="10009217" y="6842405"/>
                </a:cubicBezTo>
                <a:cubicBezTo>
                  <a:pt x="10009217" y="6988901"/>
                  <a:pt x="9890747" y="7107369"/>
                  <a:pt x="9744252" y="7107369"/>
                </a:cubicBezTo>
                <a:cubicBezTo>
                  <a:pt x="9597757" y="7107369"/>
                  <a:pt x="9479286" y="6988901"/>
                  <a:pt x="9479286" y="6842405"/>
                </a:cubicBezTo>
                <a:cubicBezTo>
                  <a:pt x="9479286" y="6695909"/>
                  <a:pt x="9597757" y="6577439"/>
                  <a:pt x="9744252" y="6577439"/>
                </a:cubicBezTo>
                <a:close/>
                <a:moveTo>
                  <a:pt x="1499807" y="6577439"/>
                </a:moveTo>
                <a:cubicBezTo>
                  <a:pt x="1646302" y="6577439"/>
                  <a:pt x="1764771" y="6695909"/>
                  <a:pt x="1764771" y="6842405"/>
                </a:cubicBezTo>
                <a:cubicBezTo>
                  <a:pt x="1764771" y="6988901"/>
                  <a:pt x="1646302" y="7107369"/>
                  <a:pt x="1499807" y="7107369"/>
                </a:cubicBezTo>
                <a:cubicBezTo>
                  <a:pt x="1353311" y="7107369"/>
                  <a:pt x="1234841" y="6988901"/>
                  <a:pt x="1234841" y="6842405"/>
                </a:cubicBezTo>
                <a:cubicBezTo>
                  <a:pt x="1234841" y="6695909"/>
                  <a:pt x="1353311" y="6577439"/>
                  <a:pt x="1499807" y="6577439"/>
                </a:cubicBezTo>
                <a:close/>
                <a:moveTo>
                  <a:pt x="8921331" y="5855153"/>
                </a:moveTo>
                <a:cubicBezTo>
                  <a:pt x="8830884" y="5855153"/>
                  <a:pt x="8758274" y="5927763"/>
                  <a:pt x="8758274" y="6018209"/>
                </a:cubicBezTo>
                <a:cubicBezTo>
                  <a:pt x="8758274" y="6108653"/>
                  <a:pt x="8830884" y="6181265"/>
                  <a:pt x="8921331" y="6181265"/>
                </a:cubicBezTo>
                <a:cubicBezTo>
                  <a:pt x="9011775" y="6181265"/>
                  <a:pt x="9084385" y="6108653"/>
                  <a:pt x="9084385" y="6018209"/>
                </a:cubicBezTo>
                <a:cubicBezTo>
                  <a:pt x="9084385" y="5927763"/>
                  <a:pt x="9011775" y="5855153"/>
                  <a:pt x="8921331" y="5855153"/>
                </a:cubicBezTo>
                <a:close/>
                <a:moveTo>
                  <a:pt x="674337" y="5855153"/>
                </a:moveTo>
                <a:cubicBezTo>
                  <a:pt x="583892" y="5855153"/>
                  <a:pt x="511282" y="5927763"/>
                  <a:pt x="511282" y="6018209"/>
                </a:cubicBezTo>
                <a:cubicBezTo>
                  <a:pt x="511282" y="6108653"/>
                  <a:pt x="583892" y="6181265"/>
                  <a:pt x="674337" y="6181265"/>
                </a:cubicBezTo>
                <a:cubicBezTo>
                  <a:pt x="764782" y="6181265"/>
                  <a:pt x="837393" y="6108653"/>
                  <a:pt x="837393" y="6018209"/>
                </a:cubicBezTo>
                <a:cubicBezTo>
                  <a:pt x="837393" y="5927763"/>
                  <a:pt x="764782" y="5855153"/>
                  <a:pt x="674337" y="5855153"/>
                </a:cubicBezTo>
                <a:close/>
                <a:moveTo>
                  <a:pt x="10375356" y="5854333"/>
                </a:moveTo>
                <a:lnTo>
                  <a:pt x="10334572" y="6121561"/>
                </a:lnTo>
                <a:lnTo>
                  <a:pt x="10334472" y="6121413"/>
                </a:lnTo>
                <a:cubicBezTo>
                  <a:pt x="10321077" y="6089706"/>
                  <a:pt x="10313672" y="6054833"/>
                  <a:pt x="10313672" y="6018209"/>
                </a:cubicBezTo>
                <a:cubicBezTo>
                  <a:pt x="10313672" y="5981585"/>
                  <a:pt x="10321077" y="5946713"/>
                  <a:pt x="10334472" y="5915005"/>
                </a:cubicBezTo>
                <a:close/>
                <a:moveTo>
                  <a:pt x="9694571" y="5763433"/>
                </a:moveTo>
                <a:lnTo>
                  <a:pt x="9796481" y="5763433"/>
                </a:lnTo>
                <a:lnTo>
                  <a:pt x="9796481" y="6274257"/>
                </a:lnTo>
                <a:lnTo>
                  <a:pt x="9694571" y="6274257"/>
                </a:lnTo>
                <a:close/>
                <a:moveTo>
                  <a:pt x="1447575" y="5763433"/>
                </a:moveTo>
                <a:lnTo>
                  <a:pt x="1549485" y="5763433"/>
                </a:lnTo>
                <a:lnTo>
                  <a:pt x="1549485" y="6274257"/>
                </a:lnTo>
                <a:lnTo>
                  <a:pt x="1447575" y="6274257"/>
                </a:lnTo>
                <a:close/>
                <a:moveTo>
                  <a:pt x="8922604" y="5753243"/>
                </a:moveTo>
                <a:cubicBezTo>
                  <a:pt x="9069099" y="5753243"/>
                  <a:pt x="9187569" y="5871713"/>
                  <a:pt x="9187569" y="6018209"/>
                </a:cubicBezTo>
                <a:cubicBezTo>
                  <a:pt x="9187569" y="6164705"/>
                  <a:pt x="9069099" y="6283173"/>
                  <a:pt x="8922604" y="6283173"/>
                </a:cubicBezTo>
                <a:cubicBezTo>
                  <a:pt x="8776109" y="6283173"/>
                  <a:pt x="8657638" y="6164705"/>
                  <a:pt x="8657638" y="6018209"/>
                </a:cubicBezTo>
                <a:cubicBezTo>
                  <a:pt x="8657638" y="5871713"/>
                  <a:pt x="8776109" y="5753243"/>
                  <a:pt x="8922604" y="5753243"/>
                </a:cubicBezTo>
                <a:close/>
                <a:moveTo>
                  <a:pt x="675610" y="5753243"/>
                </a:moveTo>
                <a:cubicBezTo>
                  <a:pt x="822108" y="5753243"/>
                  <a:pt x="940577" y="5871713"/>
                  <a:pt x="940577" y="6018209"/>
                </a:cubicBezTo>
                <a:cubicBezTo>
                  <a:pt x="940577" y="6164705"/>
                  <a:pt x="822108" y="6283173"/>
                  <a:pt x="675610" y="6283173"/>
                </a:cubicBezTo>
                <a:cubicBezTo>
                  <a:pt x="529116" y="6283173"/>
                  <a:pt x="410646" y="6164705"/>
                  <a:pt x="410646" y="6018209"/>
                </a:cubicBezTo>
                <a:cubicBezTo>
                  <a:pt x="410646" y="5871713"/>
                  <a:pt x="529116" y="5753243"/>
                  <a:pt x="675610" y="5753243"/>
                </a:cubicBezTo>
                <a:close/>
                <a:moveTo>
                  <a:pt x="9489477" y="5143057"/>
                </a:moveTo>
                <a:lnTo>
                  <a:pt x="10000300" y="5143057"/>
                </a:lnTo>
                <a:lnTo>
                  <a:pt x="10000300" y="5244969"/>
                </a:lnTo>
                <a:lnTo>
                  <a:pt x="9489477" y="5244969"/>
                </a:lnTo>
                <a:close/>
                <a:moveTo>
                  <a:pt x="8706634" y="5143057"/>
                </a:moveTo>
                <a:lnTo>
                  <a:pt x="9176104" y="5143057"/>
                </a:lnTo>
                <a:lnTo>
                  <a:pt x="9176104" y="5244969"/>
                </a:lnTo>
                <a:lnTo>
                  <a:pt x="8707060" y="5244969"/>
                </a:lnTo>
                <a:lnTo>
                  <a:pt x="8709420" y="5198237"/>
                </a:lnTo>
                <a:close/>
                <a:moveTo>
                  <a:pt x="1242485" y="5143057"/>
                </a:moveTo>
                <a:lnTo>
                  <a:pt x="1714449" y="5143057"/>
                </a:lnTo>
                <a:lnTo>
                  <a:pt x="1711662" y="5198237"/>
                </a:lnTo>
                <a:lnTo>
                  <a:pt x="1714022" y="5244969"/>
                </a:lnTo>
                <a:lnTo>
                  <a:pt x="1242485" y="5244969"/>
                </a:lnTo>
                <a:close/>
                <a:moveTo>
                  <a:pt x="2787" y="5143057"/>
                </a:moveTo>
                <a:lnTo>
                  <a:pt x="97302" y="5143057"/>
                </a:lnTo>
                <a:lnTo>
                  <a:pt x="97302" y="5244969"/>
                </a:lnTo>
                <a:lnTo>
                  <a:pt x="2360" y="5244969"/>
                </a:lnTo>
                <a:lnTo>
                  <a:pt x="0" y="5198237"/>
                </a:lnTo>
                <a:close/>
                <a:moveTo>
                  <a:pt x="623389" y="4939239"/>
                </a:moveTo>
                <a:lnTo>
                  <a:pt x="725299" y="4939239"/>
                </a:lnTo>
                <a:lnTo>
                  <a:pt x="725299" y="5450061"/>
                </a:lnTo>
                <a:lnTo>
                  <a:pt x="623389" y="5450061"/>
                </a:lnTo>
                <a:close/>
                <a:moveTo>
                  <a:pt x="86723" y="4273524"/>
                </a:moveTo>
                <a:lnTo>
                  <a:pt x="106218" y="4371093"/>
                </a:lnTo>
                <a:cubicBezTo>
                  <a:pt x="106218" y="4407717"/>
                  <a:pt x="98813" y="4442589"/>
                  <a:pt x="85418" y="4474296"/>
                </a:cubicBezTo>
                <a:lnTo>
                  <a:pt x="47492" y="4530579"/>
                </a:lnTo>
                <a:close/>
                <a:moveTo>
                  <a:pt x="9745526" y="4208037"/>
                </a:moveTo>
                <a:cubicBezTo>
                  <a:pt x="9655081" y="4208037"/>
                  <a:pt x="9582469" y="4280647"/>
                  <a:pt x="9582469" y="4371093"/>
                </a:cubicBezTo>
                <a:cubicBezTo>
                  <a:pt x="9582469" y="4461537"/>
                  <a:pt x="9655081" y="4534147"/>
                  <a:pt x="9745526" y="4534147"/>
                </a:cubicBezTo>
                <a:cubicBezTo>
                  <a:pt x="9835970" y="4534147"/>
                  <a:pt x="9908582" y="4461537"/>
                  <a:pt x="9908582" y="4371093"/>
                </a:cubicBezTo>
                <a:cubicBezTo>
                  <a:pt x="9908582" y="4280647"/>
                  <a:pt x="9835970" y="4208037"/>
                  <a:pt x="9745526" y="4208037"/>
                </a:cubicBezTo>
                <a:close/>
                <a:moveTo>
                  <a:pt x="1498539" y="4208037"/>
                </a:moveTo>
                <a:cubicBezTo>
                  <a:pt x="1408093" y="4208037"/>
                  <a:pt x="1335482" y="4280647"/>
                  <a:pt x="1335482" y="4371093"/>
                </a:cubicBezTo>
                <a:cubicBezTo>
                  <a:pt x="1335482" y="4461537"/>
                  <a:pt x="1408093" y="4534147"/>
                  <a:pt x="1498539" y="4534147"/>
                </a:cubicBezTo>
                <a:cubicBezTo>
                  <a:pt x="1588983" y="4534147"/>
                  <a:pt x="1661593" y="4461537"/>
                  <a:pt x="1661593" y="4371093"/>
                </a:cubicBezTo>
                <a:cubicBezTo>
                  <a:pt x="1661593" y="4280647"/>
                  <a:pt x="1588983" y="4208037"/>
                  <a:pt x="1498539" y="4208037"/>
                </a:cubicBezTo>
                <a:close/>
                <a:moveTo>
                  <a:pt x="8870376" y="4115043"/>
                </a:moveTo>
                <a:lnTo>
                  <a:pt x="8972285" y="4115043"/>
                </a:lnTo>
                <a:lnTo>
                  <a:pt x="8972285" y="4625865"/>
                </a:lnTo>
                <a:lnTo>
                  <a:pt x="8870376" y="4625865"/>
                </a:lnTo>
                <a:close/>
                <a:moveTo>
                  <a:pt x="623387" y="4115043"/>
                </a:moveTo>
                <a:lnTo>
                  <a:pt x="725297" y="4115043"/>
                </a:lnTo>
                <a:lnTo>
                  <a:pt x="725297" y="4625865"/>
                </a:lnTo>
                <a:lnTo>
                  <a:pt x="623387" y="4625865"/>
                </a:lnTo>
                <a:close/>
                <a:moveTo>
                  <a:pt x="9744252" y="4106125"/>
                </a:moveTo>
                <a:cubicBezTo>
                  <a:pt x="9890747" y="4106125"/>
                  <a:pt x="10009217" y="4224597"/>
                  <a:pt x="10009217" y="4371093"/>
                </a:cubicBezTo>
                <a:cubicBezTo>
                  <a:pt x="10009217" y="4517587"/>
                  <a:pt x="9890747" y="4636057"/>
                  <a:pt x="9744252" y="4636057"/>
                </a:cubicBezTo>
                <a:cubicBezTo>
                  <a:pt x="9597757" y="4636057"/>
                  <a:pt x="9479286" y="4517587"/>
                  <a:pt x="9479286" y="4371093"/>
                </a:cubicBezTo>
                <a:cubicBezTo>
                  <a:pt x="9479286" y="4224597"/>
                  <a:pt x="9597757" y="4106125"/>
                  <a:pt x="9744252" y="4106125"/>
                </a:cubicBezTo>
                <a:close/>
                <a:moveTo>
                  <a:pt x="1499812" y="4106125"/>
                </a:moveTo>
                <a:cubicBezTo>
                  <a:pt x="1646307" y="4106125"/>
                  <a:pt x="1764778" y="4224597"/>
                  <a:pt x="1764778" y="4371093"/>
                </a:cubicBezTo>
                <a:cubicBezTo>
                  <a:pt x="1764778" y="4517587"/>
                  <a:pt x="1646307" y="4636057"/>
                  <a:pt x="1499812" y="4636057"/>
                </a:cubicBezTo>
                <a:cubicBezTo>
                  <a:pt x="1353316" y="4634783"/>
                  <a:pt x="1234846" y="4517587"/>
                  <a:pt x="1234846" y="4371093"/>
                </a:cubicBezTo>
                <a:cubicBezTo>
                  <a:pt x="1234846" y="4224597"/>
                  <a:pt x="1353316" y="4106125"/>
                  <a:pt x="1499812" y="4106125"/>
                </a:cubicBezTo>
                <a:close/>
                <a:moveTo>
                  <a:pt x="9489477" y="3495941"/>
                </a:moveTo>
                <a:lnTo>
                  <a:pt x="10000300" y="3495941"/>
                </a:lnTo>
                <a:lnTo>
                  <a:pt x="10000300" y="3597851"/>
                </a:lnTo>
                <a:lnTo>
                  <a:pt x="9489477" y="3597851"/>
                </a:lnTo>
                <a:close/>
                <a:moveTo>
                  <a:pt x="2066685" y="3495941"/>
                </a:moveTo>
                <a:lnTo>
                  <a:pt x="2154931" y="3495941"/>
                </a:lnTo>
                <a:lnTo>
                  <a:pt x="2133958" y="3530464"/>
                </a:lnTo>
                <a:lnTo>
                  <a:pt x="2101496" y="3597851"/>
                </a:lnTo>
                <a:lnTo>
                  <a:pt x="2066685" y="3597851"/>
                </a:lnTo>
                <a:close/>
                <a:moveTo>
                  <a:pt x="674343" y="3383841"/>
                </a:moveTo>
                <a:cubicBezTo>
                  <a:pt x="583899" y="3383841"/>
                  <a:pt x="511289" y="3456451"/>
                  <a:pt x="511289" y="3546897"/>
                </a:cubicBezTo>
                <a:cubicBezTo>
                  <a:pt x="511289" y="3637341"/>
                  <a:pt x="583899" y="3709953"/>
                  <a:pt x="674343" y="3709953"/>
                </a:cubicBezTo>
                <a:cubicBezTo>
                  <a:pt x="764789" y="3709953"/>
                  <a:pt x="837399" y="3637341"/>
                  <a:pt x="837399" y="3546897"/>
                </a:cubicBezTo>
                <a:cubicBezTo>
                  <a:pt x="837399" y="3456451"/>
                  <a:pt x="764789" y="3383841"/>
                  <a:pt x="674343" y="3383841"/>
                </a:cubicBezTo>
                <a:close/>
                <a:moveTo>
                  <a:pt x="8870376" y="3292121"/>
                </a:moveTo>
                <a:lnTo>
                  <a:pt x="8972285" y="3292121"/>
                </a:lnTo>
                <a:lnTo>
                  <a:pt x="8972285" y="3802945"/>
                </a:lnTo>
                <a:lnTo>
                  <a:pt x="8870376" y="3802945"/>
                </a:lnTo>
                <a:close/>
                <a:moveTo>
                  <a:pt x="8142327" y="3292121"/>
                </a:moveTo>
                <a:lnTo>
                  <a:pt x="8148089" y="3292121"/>
                </a:lnTo>
                <a:lnTo>
                  <a:pt x="8148089" y="3301606"/>
                </a:lnTo>
                <a:close/>
                <a:moveTo>
                  <a:pt x="1447583" y="3292121"/>
                </a:moveTo>
                <a:lnTo>
                  <a:pt x="1549493" y="3292121"/>
                </a:lnTo>
                <a:lnTo>
                  <a:pt x="1549493" y="3802945"/>
                </a:lnTo>
                <a:lnTo>
                  <a:pt x="1447583" y="3802945"/>
                </a:lnTo>
                <a:close/>
                <a:moveTo>
                  <a:pt x="675617" y="3281931"/>
                </a:moveTo>
                <a:cubicBezTo>
                  <a:pt x="822113" y="3281931"/>
                  <a:pt x="940583" y="3400401"/>
                  <a:pt x="940583" y="3546897"/>
                </a:cubicBezTo>
                <a:cubicBezTo>
                  <a:pt x="940583" y="3693393"/>
                  <a:pt x="822113" y="3811861"/>
                  <a:pt x="675617" y="3811861"/>
                </a:cubicBezTo>
                <a:cubicBezTo>
                  <a:pt x="529123" y="3811861"/>
                  <a:pt x="410652" y="3693393"/>
                  <a:pt x="410652" y="3546897"/>
                </a:cubicBezTo>
                <a:cubicBezTo>
                  <a:pt x="410652" y="3400401"/>
                  <a:pt x="529123" y="3281931"/>
                  <a:pt x="675617" y="3281931"/>
                </a:cubicBezTo>
                <a:close/>
                <a:moveTo>
                  <a:pt x="1242482" y="2671745"/>
                </a:moveTo>
                <a:lnTo>
                  <a:pt x="1753305" y="2671745"/>
                </a:lnTo>
                <a:lnTo>
                  <a:pt x="1753305" y="2773657"/>
                </a:lnTo>
                <a:lnTo>
                  <a:pt x="1242482" y="2773657"/>
                </a:lnTo>
                <a:close/>
                <a:moveTo>
                  <a:pt x="8921331" y="2560919"/>
                </a:moveTo>
                <a:cubicBezTo>
                  <a:pt x="8832160" y="2560919"/>
                  <a:pt x="8758275" y="2633529"/>
                  <a:pt x="8758275" y="2723975"/>
                </a:cubicBezTo>
                <a:cubicBezTo>
                  <a:pt x="8758275" y="2814419"/>
                  <a:pt x="8830885" y="2887029"/>
                  <a:pt x="8921331" y="2887029"/>
                </a:cubicBezTo>
                <a:cubicBezTo>
                  <a:pt x="9011776" y="2887029"/>
                  <a:pt x="9084386" y="2814419"/>
                  <a:pt x="9084386" y="2723975"/>
                </a:cubicBezTo>
                <a:cubicBezTo>
                  <a:pt x="9084386" y="2633529"/>
                  <a:pt x="9011776" y="2560919"/>
                  <a:pt x="8921331" y="2560919"/>
                </a:cubicBezTo>
                <a:close/>
                <a:moveTo>
                  <a:pt x="2322726" y="2560919"/>
                </a:moveTo>
                <a:cubicBezTo>
                  <a:pt x="2232282" y="2560919"/>
                  <a:pt x="2159671" y="2633529"/>
                  <a:pt x="2159671" y="2723975"/>
                </a:cubicBezTo>
                <a:cubicBezTo>
                  <a:pt x="2159671" y="2814419"/>
                  <a:pt x="2232282" y="2887029"/>
                  <a:pt x="2322726" y="2887029"/>
                </a:cubicBezTo>
                <a:cubicBezTo>
                  <a:pt x="2411897" y="2885757"/>
                  <a:pt x="2485782" y="2813145"/>
                  <a:pt x="2485782" y="2723975"/>
                </a:cubicBezTo>
                <a:cubicBezTo>
                  <a:pt x="2485782" y="2633529"/>
                  <a:pt x="2413173" y="2560919"/>
                  <a:pt x="2322726" y="2560919"/>
                </a:cubicBezTo>
                <a:close/>
                <a:moveTo>
                  <a:pt x="9694571" y="2553886"/>
                </a:moveTo>
                <a:lnTo>
                  <a:pt x="9792198" y="2714584"/>
                </a:lnTo>
                <a:lnTo>
                  <a:pt x="9796481" y="2723476"/>
                </a:lnTo>
                <a:lnTo>
                  <a:pt x="9796481" y="2978749"/>
                </a:lnTo>
                <a:lnTo>
                  <a:pt x="9694571" y="2978749"/>
                </a:lnTo>
                <a:close/>
                <a:moveTo>
                  <a:pt x="772671" y="2477905"/>
                </a:moveTo>
                <a:lnTo>
                  <a:pt x="778813" y="2479809"/>
                </a:lnTo>
                <a:cubicBezTo>
                  <a:pt x="873936" y="2519996"/>
                  <a:pt x="940575" y="2614103"/>
                  <a:pt x="940575" y="2723975"/>
                </a:cubicBezTo>
                <a:cubicBezTo>
                  <a:pt x="940575" y="2870469"/>
                  <a:pt x="822106" y="2988941"/>
                  <a:pt x="675608" y="2988941"/>
                </a:cubicBezTo>
                <a:cubicBezTo>
                  <a:pt x="620673" y="2988463"/>
                  <a:pt x="569678" y="2971504"/>
                  <a:pt x="527394" y="2942835"/>
                </a:cubicBezTo>
                <a:lnTo>
                  <a:pt x="521341" y="2937832"/>
                </a:lnTo>
                <a:lnTo>
                  <a:pt x="566336" y="2844427"/>
                </a:lnTo>
                <a:lnTo>
                  <a:pt x="610701" y="2874271"/>
                </a:lnTo>
                <a:cubicBezTo>
                  <a:pt x="630227" y="2882491"/>
                  <a:pt x="651723" y="2887029"/>
                  <a:pt x="674334" y="2887029"/>
                </a:cubicBezTo>
                <a:cubicBezTo>
                  <a:pt x="764780" y="2885757"/>
                  <a:pt x="837390" y="2813145"/>
                  <a:pt x="837390" y="2723975"/>
                </a:cubicBezTo>
                <a:cubicBezTo>
                  <a:pt x="837390" y="2656141"/>
                  <a:pt x="796547" y="2598339"/>
                  <a:pt x="737968" y="2573678"/>
                </a:cubicBezTo>
                <a:lnTo>
                  <a:pt x="717037" y="2569481"/>
                </a:lnTo>
                <a:close/>
                <a:moveTo>
                  <a:pt x="8046180" y="2467925"/>
                </a:moveTo>
                <a:lnTo>
                  <a:pt x="8148089" y="2467925"/>
                </a:lnTo>
                <a:lnTo>
                  <a:pt x="8148089" y="2978749"/>
                </a:lnTo>
                <a:lnTo>
                  <a:pt x="8046180" y="2978749"/>
                </a:lnTo>
                <a:close/>
                <a:moveTo>
                  <a:pt x="8921331" y="2459009"/>
                </a:moveTo>
                <a:cubicBezTo>
                  <a:pt x="9067826" y="2459009"/>
                  <a:pt x="9186296" y="2577479"/>
                  <a:pt x="9186296" y="2723975"/>
                </a:cubicBezTo>
                <a:cubicBezTo>
                  <a:pt x="9186296" y="2870469"/>
                  <a:pt x="9067826" y="2988941"/>
                  <a:pt x="8921331" y="2988941"/>
                </a:cubicBezTo>
                <a:cubicBezTo>
                  <a:pt x="8774836" y="2988941"/>
                  <a:pt x="8656365" y="2870469"/>
                  <a:pt x="8656365" y="2723975"/>
                </a:cubicBezTo>
                <a:cubicBezTo>
                  <a:pt x="8656365" y="2577479"/>
                  <a:pt x="8774836" y="2459009"/>
                  <a:pt x="8921331" y="2459009"/>
                </a:cubicBezTo>
                <a:close/>
                <a:moveTo>
                  <a:pt x="2322726" y="2459009"/>
                </a:moveTo>
                <a:cubicBezTo>
                  <a:pt x="2469222" y="2459009"/>
                  <a:pt x="2587692" y="2577479"/>
                  <a:pt x="2587692" y="2723975"/>
                </a:cubicBezTo>
                <a:cubicBezTo>
                  <a:pt x="2587692" y="2870469"/>
                  <a:pt x="2469222" y="2988941"/>
                  <a:pt x="2322726" y="2988941"/>
                </a:cubicBezTo>
                <a:cubicBezTo>
                  <a:pt x="2176232" y="2988941"/>
                  <a:pt x="2057761" y="2869197"/>
                  <a:pt x="2057761" y="2723975"/>
                </a:cubicBezTo>
                <a:cubicBezTo>
                  <a:pt x="2057761" y="2577479"/>
                  <a:pt x="2176232" y="2459009"/>
                  <a:pt x="2322726" y="2459009"/>
                </a:cubicBezTo>
                <a:close/>
                <a:moveTo>
                  <a:pt x="7842360" y="1848825"/>
                </a:moveTo>
                <a:lnTo>
                  <a:pt x="8353182" y="1848825"/>
                </a:lnTo>
                <a:lnTo>
                  <a:pt x="8353182" y="1950733"/>
                </a:lnTo>
                <a:lnTo>
                  <a:pt x="7842360" y="1950733"/>
                </a:lnTo>
                <a:close/>
                <a:moveTo>
                  <a:pt x="6223404" y="1848825"/>
                </a:moveTo>
                <a:lnTo>
                  <a:pt x="6704792" y="1848825"/>
                </a:lnTo>
                <a:lnTo>
                  <a:pt x="6704792" y="1950733"/>
                </a:lnTo>
                <a:lnTo>
                  <a:pt x="6512646" y="1950733"/>
                </a:lnTo>
                <a:lnTo>
                  <a:pt x="6413573" y="1911670"/>
                </a:lnTo>
                <a:cubicBezTo>
                  <a:pt x="6359984" y="1892049"/>
                  <a:pt x="6305781" y="1873700"/>
                  <a:pt x="6251001" y="1856662"/>
                </a:cubicBezTo>
                <a:close/>
                <a:moveTo>
                  <a:pt x="2890884" y="1848825"/>
                </a:moveTo>
                <a:lnTo>
                  <a:pt x="3401707" y="1848825"/>
                </a:lnTo>
                <a:lnTo>
                  <a:pt x="3401707" y="1950733"/>
                </a:lnTo>
                <a:lnTo>
                  <a:pt x="2890884" y="1950733"/>
                </a:lnTo>
                <a:close/>
                <a:moveTo>
                  <a:pt x="1242493" y="1848825"/>
                </a:moveTo>
                <a:lnTo>
                  <a:pt x="1753316" y="1848825"/>
                </a:lnTo>
                <a:lnTo>
                  <a:pt x="1753316" y="1950733"/>
                </a:lnTo>
                <a:lnTo>
                  <a:pt x="1242493" y="1950733"/>
                </a:lnTo>
                <a:close/>
                <a:moveTo>
                  <a:pt x="8921331" y="1736725"/>
                </a:moveTo>
                <a:cubicBezTo>
                  <a:pt x="8832160" y="1736725"/>
                  <a:pt x="8758275" y="1809335"/>
                  <a:pt x="8758275" y="1899781"/>
                </a:cubicBezTo>
                <a:cubicBezTo>
                  <a:pt x="8758275" y="1990225"/>
                  <a:pt x="8830885" y="2062835"/>
                  <a:pt x="8921331" y="2062835"/>
                </a:cubicBezTo>
                <a:cubicBezTo>
                  <a:pt x="9011776" y="2062835"/>
                  <a:pt x="9084386" y="1990225"/>
                  <a:pt x="9084386" y="1899781"/>
                </a:cubicBezTo>
                <a:cubicBezTo>
                  <a:pt x="9084386" y="1809335"/>
                  <a:pt x="9011776" y="1736725"/>
                  <a:pt x="8921331" y="1736725"/>
                </a:cubicBezTo>
                <a:close/>
                <a:moveTo>
                  <a:pt x="7223258" y="1643731"/>
                </a:moveTo>
                <a:lnTo>
                  <a:pt x="7325168" y="1643731"/>
                </a:lnTo>
                <a:lnTo>
                  <a:pt x="7325168" y="2154553"/>
                </a:lnTo>
                <a:lnTo>
                  <a:pt x="7223258" y="2154553"/>
                </a:lnTo>
                <a:close/>
                <a:moveTo>
                  <a:pt x="2271782" y="1643731"/>
                </a:moveTo>
                <a:lnTo>
                  <a:pt x="2373691" y="1643731"/>
                </a:lnTo>
                <a:lnTo>
                  <a:pt x="2373691" y="2154553"/>
                </a:lnTo>
                <a:lnTo>
                  <a:pt x="2271782" y="2154553"/>
                </a:lnTo>
                <a:close/>
                <a:moveTo>
                  <a:pt x="8921331" y="1634813"/>
                </a:moveTo>
                <a:cubicBezTo>
                  <a:pt x="8957955" y="1634813"/>
                  <a:pt x="8992827" y="1642218"/>
                  <a:pt x="9024534" y="1655614"/>
                </a:cubicBezTo>
                <a:lnTo>
                  <a:pt x="9036119" y="1661896"/>
                </a:lnTo>
                <a:lnTo>
                  <a:pt x="9067478" y="1694788"/>
                </a:lnTo>
                <a:lnTo>
                  <a:pt x="9168482" y="1811390"/>
                </a:lnTo>
                <a:lnTo>
                  <a:pt x="9186296" y="1899781"/>
                </a:lnTo>
                <a:cubicBezTo>
                  <a:pt x="9186296" y="2046275"/>
                  <a:pt x="9067826" y="2164745"/>
                  <a:pt x="8921331" y="2164745"/>
                </a:cubicBezTo>
                <a:cubicBezTo>
                  <a:pt x="8774836" y="2164745"/>
                  <a:pt x="8656365" y="2046275"/>
                  <a:pt x="8656365" y="1899781"/>
                </a:cubicBezTo>
                <a:cubicBezTo>
                  <a:pt x="8656365" y="1753285"/>
                  <a:pt x="8774836" y="1634813"/>
                  <a:pt x="8921331" y="1634813"/>
                </a:cubicBezTo>
                <a:close/>
                <a:moveTo>
                  <a:pt x="3969851" y="1634813"/>
                </a:moveTo>
                <a:cubicBezTo>
                  <a:pt x="4079723" y="1634813"/>
                  <a:pt x="4173831" y="1701454"/>
                  <a:pt x="4214017" y="1796577"/>
                </a:cubicBezTo>
                <a:lnTo>
                  <a:pt x="4223093" y="1841608"/>
                </a:lnTo>
                <a:lnTo>
                  <a:pt x="4170081" y="1856662"/>
                </a:lnTo>
                <a:lnTo>
                  <a:pt x="4127174" y="1871180"/>
                </a:lnTo>
                <a:lnTo>
                  <a:pt x="4120150" y="1836147"/>
                </a:lnTo>
                <a:cubicBezTo>
                  <a:pt x="4095488" y="1777568"/>
                  <a:pt x="4037686" y="1736725"/>
                  <a:pt x="3969851" y="1736725"/>
                </a:cubicBezTo>
                <a:cubicBezTo>
                  <a:pt x="3880680" y="1736725"/>
                  <a:pt x="3806796" y="1809335"/>
                  <a:pt x="3806796" y="1899781"/>
                </a:cubicBezTo>
                <a:cubicBezTo>
                  <a:pt x="3806796" y="1922392"/>
                  <a:pt x="3811334" y="1943889"/>
                  <a:pt x="3819555" y="1963414"/>
                </a:cubicBezTo>
                <a:lnTo>
                  <a:pt x="3832208" y="1982224"/>
                </a:lnTo>
                <a:lnTo>
                  <a:pt x="3741230" y="2026051"/>
                </a:lnTo>
                <a:lnTo>
                  <a:pt x="3725686" y="2002984"/>
                </a:lnTo>
                <a:cubicBezTo>
                  <a:pt x="3712291" y="1971277"/>
                  <a:pt x="3704886" y="1936405"/>
                  <a:pt x="3704886" y="1899781"/>
                </a:cubicBezTo>
                <a:cubicBezTo>
                  <a:pt x="3704886" y="1753285"/>
                  <a:pt x="3823356" y="1634813"/>
                  <a:pt x="3969851" y="1634813"/>
                </a:cubicBezTo>
                <a:close/>
                <a:moveTo>
                  <a:pt x="7842360" y="1024629"/>
                </a:moveTo>
                <a:lnTo>
                  <a:pt x="8330359" y="1024629"/>
                </a:lnTo>
                <a:lnTo>
                  <a:pt x="8353182" y="1042565"/>
                </a:lnTo>
                <a:lnTo>
                  <a:pt x="8353182" y="1126539"/>
                </a:lnTo>
                <a:lnTo>
                  <a:pt x="7842360" y="1126539"/>
                </a:lnTo>
                <a:close/>
                <a:moveTo>
                  <a:pt x="5371048" y="1024629"/>
                </a:moveTo>
                <a:lnTo>
                  <a:pt x="5881870" y="1024629"/>
                </a:lnTo>
                <a:lnTo>
                  <a:pt x="5881870" y="1126539"/>
                </a:lnTo>
                <a:lnTo>
                  <a:pt x="5371048" y="1126539"/>
                </a:lnTo>
                <a:close/>
                <a:moveTo>
                  <a:pt x="4538001" y="1024629"/>
                </a:moveTo>
                <a:lnTo>
                  <a:pt x="5048825" y="1024629"/>
                </a:lnTo>
                <a:lnTo>
                  <a:pt x="5048825" y="1126539"/>
                </a:lnTo>
                <a:lnTo>
                  <a:pt x="4538001" y="1126539"/>
                </a:lnTo>
                <a:close/>
                <a:moveTo>
                  <a:pt x="2890886" y="1024629"/>
                </a:moveTo>
                <a:lnTo>
                  <a:pt x="3401709" y="1024629"/>
                </a:lnTo>
                <a:lnTo>
                  <a:pt x="3401709" y="1126539"/>
                </a:lnTo>
                <a:lnTo>
                  <a:pt x="2890886" y="1126539"/>
                </a:lnTo>
                <a:close/>
                <a:moveTo>
                  <a:pt x="6450017" y="912529"/>
                </a:moveTo>
                <a:cubicBezTo>
                  <a:pt x="6359572" y="912529"/>
                  <a:pt x="6286962" y="985139"/>
                  <a:pt x="6286962" y="1075585"/>
                </a:cubicBezTo>
                <a:cubicBezTo>
                  <a:pt x="6286962" y="1166029"/>
                  <a:pt x="6359572" y="1238639"/>
                  <a:pt x="6450017" y="1238639"/>
                </a:cubicBezTo>
                <a:cubicBezTo>
                  <a:pt x="6540463" y="1238639"/>
                  <a:pt x="6613073" y="1166029"/>
                  <a:pt x="6613073" y="1075585"/>
                </a:cubicBezTo>
                <a:cubicBezTo>
                  <a:pt x="6613073" y="985139"/>
                  <a:pt x="6540463" y="912529"/>
                  <a:pt x="6450017" y="912529"/>
                </a:cubicBezTo>
                <a:close/>
                <a:moveTo>
                  <a:pt x="2373692" y="828587"/>
                </a:moveTo>
                <a:lnTo>
                  <a:pt x="2373692" y="1331633"/>
                </a:lnTo>
                <a:lnTo>
                  <a:pt x="2271782" y="1331633"/>
                </a:lnTo>
                <a:lnTo>
                  <a:pt x="2271782" y="895706"/>
                </a:lnTo>
                <a:lnTo>
                  <a:pt x="2297278" y="877575"/>
                </a:lnTo>
                <a:close/>
                <a:moveTo>
                  <a:pt x="7223258" y="820809"/>
                </a:moveTo>
                <a:lnTo>
                  <a:pt x="7325168" y="820809"/>
                </a:lnTo>
                <a:lnTo>
                  <a:pt x="7325168" y="1331633"/>
                </a:lnTo>
                <a:lnTo>
                  <a:pt x="7223258" y="1331633"/>
                </a:lnTo>
                <a:close/>
                <a:moveTo>
                  <a:pt x="3918899" y="820809"/>
                </a:moveTo>
                <a:lnTo>
                  <a:pt x="4020808" y="820809"/>
                </a:lnTo>
                <a:lnTo>
                  <a:pt x="4020808" y="1331633"/>
                </a:lnTo>
                <a:lnTo>
                  <a:pt x="3918899" y="1331633"/>
                </a:lnTo>
                <a:close/>
                <a:moveTo>
                  <a:pt x="6451292" y="810617"/>
                </a:moveTo>
                <a:cubicBezTo>
                  <a:pt x="6597788" y="810617"/>
                  <a:pt x="6716257" y="929089"/>
                  <a:pt x="6716257" y="1075585"/>
                </a:cubicBezTo>
                <a:cubicBezTo>
                  <a:pt x="6716257" y="1222079"/>
                  <a:pt x="6597788" y="1340549"/>
                  <a:pt x="6451292" y="1340549"/>
                </a:cubicBezTo>
                <a:cubicBezTo>
                  <a:pt x="6303522" y="1340549"/>
                  <a:pt x="6186326" y="1222079"/>
                  <a:pt x="6186326" y="1075585"/>
                </a:cubicBezTo>
                <a:cubicBezTo>
                  <a:pt x="6186326" y="929089"/>
                  <a:pt x="6304797" y="810617"/>
                  <a:pt x="6451292" y="810617"/>
                </a:cubicBezTo>
                <a:close/>
                <a:moveTo>
                  <a:pt x="6399063" y="125503"/>
                </a:moveTo>
                <a:lnTo>
                  <a:pt x="6500973" y="149024"/>
                </a:lnTo>
                <a:lnTo>
                  <a:pt x="6500973" y="508711"/>
                </a:lnTo>
                <a:lnTo>
                  <a:pt x="6399063" y="508711"/>
                </a:lnTo>
                <a:close/>
                <a:moveTo>
                  <a:pt x="4743094" y="101073"/>
                </a:moveTo>
                <a:lnTo>
                  <a:pt x="4845004" y="101073"/>
                </a:lnTo>
                <a:lnTo>
                  <a:pt x="4845004" y="508711"/>
                </a:lnTo>
                <a:lnTo>
                  <a:pt x="4743094" y="508711"/>
                </a:lnTo>
                <a:close/>
                <a:moveTo>
                  <a:pt x="4174642" y="91020"/>
                </a:moveTo>
                <a:lnTo>
                  <a:pt x="4214021" y="149458"/>
                </a:lnTo>
                <a:cubicBezTo>
                  <a:pt x="4227416" y="181166"/>
                  <a:pt x="4234820" y="216038"/>
                  <a:pt x="4234820" y="252661"/>
                </a:cubicBezTo>
                <a:cubicBezTo>
                  <a:pt x="4234820" y="399157"/>
                  <a:pt x="4116350" y="517629"/>
                  <a:pt x="3969854" y="517629"/>
                </a:cubicBezTo>
                <a:cubicBezTo>
                  <a:pt x="3823359" y="517629"/>
                  <a:pt x="3704889" y="399157"/>
                  <a:pt x="3704889" y="252661"/>
                </a:cubicBezTo>
                <a:lnTo>
                  <a:pt x="3714113" y="206895"/>
                </a:lnTo>
                <a:lnTo>
                  <a:pt x="3829928" y="174007"/>
                </a:lnTo>
                <a:lnTo>
                  <a:pt x="3819737" y="189028"/>
                </a:lnTo>
                <a:cubicBezTo>
                  <a:pt x="3811417" y="208554"/>
                  <a:pt x="3806799" y="230050"/>
                  <a:pt x="3806799" y="252661"/>
                </a:cubicBezTo>
                <a:cubicBezTo>
                  <a:pt x="3806799" y="343107"/>
                  <a:pt x="3879410" y="415717"/>
                  <a:pt x="3969854" y="415717"/>
                </a:cubicBezTo>
                <a:cubicBezTo>
                  <a:pt x="4060300" y="415717"/>
                  <a:pt x="4132911" y="343107"/>
                  <a:pt x="4132911" y="252661"/>
                </a:cubicBezTo>
                <a:cubicBezTo>
                  <a:pt x="4132911" y="207439"/>
                  <a:pt x="4114759" y="166676"/>
                  <a:pt x="4085300" y="137218"/>
                </a:cubicBezTo>
                <a:lnTo>
                  <a:pt x="4056168" y="117622"/>
                </a:lnTo>
                <a:lnTo>
                  <a:pt x="4160436" y="93557"/>
                </a:lnTo>
                <a:close/>
                <a:moveTo>
                  <a:pt x="5625822" y="89607"/>
                </a:moveTo>
                <a:cubicBezTo>
                  <a:pt x="5535377" y="89607"/>
                  <a:pt x="5462766" y="162217"/>
                  <a:pt x="5462766" y="252661"/>
                </a:cubicBezTo>
                <a:cubicBezTo>
                  <a:pt x="5462766" y="343107"/>
                  <a:pt x="5535377" y="415717"/>
                  <a:pt x="5625822" y="415717"/>
                </a:cubicBezTo>
                <a:cubicBezTo>
                  <a:pt x="5716267" y="414445"/>
                  <a:pt x="5788878" y="341833"/>
                  <a:pt x="5788878" y="252661"/>
                </a:cubicBezTo>
                <a:cubicBezTo>
                  <a:pt x="5788878" y="162217"/>
                  <a:pt x="5716267" y="89607"/>
                  <a:pt x="5625822" y="89607"/>
                </a:cubicBezTo>
                <a:close/>
                <a:moveTo>
                  <a:pt x="5551305" y="0"/>
                </a:moveTo>
                <a:lnTo>
                  <a:pt x="5741268" y="14445"/>
                </a:lnTo>
                <a:lnTo>
                  <a:pt x="5775311" y="32907"/>
                </a:lnTo>
                <a:cubicBezTo>
                  <a:pt x="5845785" y="80491"/>
                  <a:pt x="5892062" y="161102"/>
                  <a:pt x="5892062" y="252661"/>
                </a:cubicBezTo>
                <a:cubicBezTo>
                  <a:pt x="5892062" y="399157"/>
                  <a:pt x="5773592" y="517629"/>
                  <a:pt x="5627096" y="517629"/>
                </a:cubicBezTo>
                <a:cubicBezTo>
                  <a:pt x="5480601" y="516353"/>
                  <a:pt x="5362131" y="397885"/>
                  <a:pt x="5362131" y="252661"/>
                </a:cubicBezTo>
                <a:cubicBezTo>
                  <a:pt x="5362131" y="142791"/>
                  <a:pt x="5428771" y="48684"/>
                  <a:pt x="5523893" y="8497"/>
                </a:cubicBezTo>
                <a:close/>
              </a:path>
            </a:pathLst>
          </a:custGeom>
          <a:gradFill>
            <a:gsLst>
              <a:gs pos="100000">
                <a:schemeClr val="accent1">
                  <a:lumMod val="50000"/>
                  <a:alpha val="15000"/>
                </a:schemeClr>
              </a:gs>
              <a:gs pos="0">
                <a:schemeClr val="accent1">
                  <a:lumMod val="50000"/>
                  <a:alpha val="0"/>
                </a:schemeClr>
              </a:gs>
            </a:gsLst>
            <a:lin ang="18900000" scaled="0"/>
          </a:gradFill>
          <a:ln w="12735" cap="flat">
            <a:noFill/>
            <a:prstDash val="solid"/>
            <a:miter/>
          </a:ln>
        </p:spPr>
        <p:txBody>
          <a:bodyPr rtlCol="0" anchor="ctr"/>
          <a:lstStyle/>
          <a:p>
            <a:endParaRPr lang="en-GB"/>
          </a:p>
        </p:txBody>
      </p:sp>
      <p:pic>
        <p:nvPicPr>
          <p:cNvPr id="105" name="Picture 104">
            <a:extLst>
              <a:ext uri="{FF2B5EF4-FFF2-40B4-BE49-F238E27FC236}">
                <a16:creationId xmlns:a16="http://schemas.microsoft.com/office/drawing/2014/main" id="{7ACE861C-B5D9-4C71-939C-935BDDA9916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0524" y="10422"/>
            <a:ext cx="5708853" cy="6845147"/>
          </a:xfrm>
          <a:prstGeom prst="rect">
            <a:avLst/>
          </a:prstGeom>
          <a:effectLst/>
        </p:spPr>
      </p:pic>
      <p:pic>
        <p:nvPicPr>
          <p:cNvPr id="435" name="Picture 434">
            <a:extLst>
              <a:ext uri="{FF2B5EF4-FFF2-40B4-BE49-F238E27FC236}">
                <a16:creationId xmlns:a16="http://schemas.microsoft.com/office/drawing/2014/main" id="{F24568CF-2282-4703-A746-7621B6486D4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97061" y="6011456"/>
            <a:ext cx="3547925" cy="428943"/>
          </a:xfrm>
          <a:prstGeom prst="rect">
            <a:avLst/>
          </a:prstGeom>
        </p:spPr>
      </p:pic>
      <p:sp>
        <p:nvSpPr>
          <p:cNvPr id="438" name="Rectangle 437">
            <a:extLst>
              <a:ext uri="{FF2B5EF4-FFF2-40B4-BE49-F238E27FC236}">
                <a16:creationId xmlns:a16="http://schemas.microsoft.com/office/drawing/2014/main" id="{1E14E943-0B80-4EAF-83E1-21AC22C53993}"/>
              </a:ext>
            </a:extLst>
          </p:cNvPr>
          <p:cNvSpPr/>
          <p:nvPr userDrawn="1"/>
        </p:nvSpPr>
        <p:spPr>
          <a:xfrm>
            <a:off x="11815564" y="590321"/>
            <a:ext cx="58844" cy="16196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Tree>
    <p:extLst>
      <p:ext uri="{BB962C8B-B14F-4D97-AF65-F5344CB8AC3E}">
        <p14:creationId xmlns:p14="http://schemas.microsoft.com/office/powerpoint/2010/main" val="3363208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464DAAD5-C2C5-4B95-9740-9BDDDA246172}"/>
              </a:ext>
            </a:extLst>
          </p:cNvPr>
          <p:cNvSpPr/>
          <p:nvPr userDrawn="1"/>
        </p:nvSpPr>
        <p:spPr>
          <a:xfrm flipV="1">
            <a:off x="0" y="-1288"/>
            <a:ext cx="12192000" cy="6858000"/>
          </a:xfrm>
          <a:custGeom>
            <a:avLst/>
            <a:gdLst>
              <a:gd name="connsiteX0" fmla="*/ 4892433 w 12192000"/>
              <a:gd name="connsiteY0" fmla="*/ 0 h 6858000"/>
              <a:gd name="connsiteX1" fmla="*/ 12192000 w 12192000"/>
              <a:gd name="connsiteY1" fmla="*/ 0 h 6858000"/>
              <a:gd name="connsiteX2" fmla="*/ 12192000 w 12192000"/>
              <a:gd name="connsiteY2" fmla="*/ 6857999 h 6858000"/>
              <a:gd name="connsiteX3" fmla="*/ 7112000 w 12192000"/>
              <a:gd name="connsiteY3" fmla="*/ 6857999 h 6858000"/>
              <a:gd name="connsiteX4" fmla="*/ 6096000 w 12192000"/>
              <a:gd name="connsiteY4" fmla="*/ 6857999 h 6858000"/>
              <a:gd name="connsiteX5" fmla="*/ 5548505 w 12192000"/>
              <a:gd name="connsiteY5" fmla="*/ 6857999 h 6858000"/>
              <a:gd name="connsiteX6" fmla="*/ 5548504 w 12192000"/>
              <a:gd name="connsiteY6" fmla="*/ 6858000 h 6858000"/>
              <a:gd name="connsiteX7" fmla="*/ 0 w 12192000"/>
              <a:gd name="connsiteY7" fmla="*/ 6858000 h 6858000"/>
              <a:gd name="connsiteX8" fmla="*/ 0 w 12192000"/>
              <a:gd name="connsiteY8" fmla="*/ 4953304 h 6858000"/>
              <a:gd name="connsiteX9" fmla="*/ 236754 w 12192000"/>
              <a:gd name="connsiteY9" fmla="*/ 5130345 h 6858000"/>
              <a:gd name="connsiteX10" fmla="*/ 2193559 w 12192000"/>
              <a:gd name="connsiteY10" fmla="*/ 5728066 h 6858000"/>
              <a:gd name="connsiteX11" fmla="*/ 5693420 w 12192000"/>
              <a:gd name="connsiteY11" fmla="*/ 2228205 h 6858000"/>
              <a:gd name="connsiteX12" fmla="*/ 4894222 w 12192000"/>
              <a:gd name="connsiteY12" fmla="*/ 19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6858000">
                <a:moveTo>
                  <a:pt x="4892433" y="0"/>
                </a:moveTo>
                <a:lnTo>
                  <a:pt x="12192000" y="0"/>
                </a:lnTo>
                <a:lnTo>
                  <a:pt x="12192000" y="6857999"/>
                </a:lnTo>
                <a:lnTo>
                  <a:pt x="7112000" y="6857999"/>
                </a:lnTo>
                <a:lnTo>
                  <a:pt x="6096000" y="6857999"/>
                </a:lnTo>
                <a:lnTo>
                  <a:pt x="5548505" y="6857999"/>
                </a:lnTo>
                <a:lnTo>
                  <a:pt x="5548504" y="6858000"/>
                </a:lnTo>
                <a:lnTo>
                  <a:pt x="0" y="6858000"/>
                </a:lnTo>
                <a:lnTo>
                  <a:pt x="0" y="4953304"/>
                </a:lnTo>
                <a:lnTo>
                  <a:pt x="236754" y="5130345"/>
                </a:lnTo>
                <a:cubicBezTo>
                  <a:pt x="795335" y="5507715"/>
                  <a:pt x="1468714" y="5728066"/>
                  <a:pt x="2193559" y="5728066"/>
                </a:cubicBezTo>
                <a:cubicBezTo>
                  <a:pt x="4126479" y="5728066"/>
                  <a:pt x="5693420" y="4161125"/>
                  <a:pt x="5693420" y="2228205"/>
                </a:cubicBezTo>
                <a:cubicBezTo>
                  <a:pt x="5693420" y="1382553"/>
                  <a:pt x="5393498" y="606951"/>
                  <a:pt x="4894222" y="19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2" name="Title 1">
            <a:extLst>
              <a:ext uri="{FF2B5EF4-FFF2-40B4-BE49-F238E27FC236}">
                <a16:creationId xmlns:a16="http://schemas.microsoft.com/office/drawing/2014/main" id="{87BC73C0-FD7C-49DF-B2BC-1222FCFC032E}"/>
              </a:ext>
            </a:extLst>
          </p:cNvPr>
          <p:cNvSpPr>
            <a:spLocks noGrp="1"/>
          </p:cNvSpPr>
          <p:nvPr>
            <p:ph type="ctrTitle" hasCustomPrompt="1"/>
          </p:nvPr>
        </p:nvSpPr>
        <p:spPr>
          <a:xfrm>
            <a:off x="4976284" y="519201"/>
            <a:ext cx="6679261" cy="1163955"/>
          </a:xfrm>
        </p:spPr>
        <p:txBody>
          <a:bodyPr lIns="36000" rIns="0" anchor="ctr">
            <a:noAutofit/>
          </a:bodyPr>
          <a:lstStyle>
            <a:lvl1pPr algn="r">
              <a:defRPr sz="3600">
                <a:solidFill>
                  <a:schemeClr val="bg1"/>
                </a:solidFill>
                <a:latin typeface="+mn-lt"/>
              </a:defRPr>
            </a:lvl1pPr>
          </a:lstStyle>
          <a:p>
            <a:r>
              <a:rPr lang="en-US"/>
              <a:t>Title Block</a:t>
            </a:r>
            <a:endParaRPr lang="en-GB"/>
          </a:p>
        </p:txBody>
      </p:sp>
      <p:sp>
        <p:nvSpPr>
          <p:cNvPr id="3" name="Subtitle 2">
            <a:extLst>
              <a:ext uri="{FF2B5EF4-FFF2-40B4-BE49-F238E27FC236}">
                <a16:creationId xmlns:a16="http://schemas.microsoft.com/office/drawing/2014/main" id="{A0F1A5B1-7950-41B4-A0A3-91FEE2C6B339}"/>
              </a:ext>
            </a:extLst>
          </p:cNvPr>
          <p:cNvSpPr>
            <a:spLocks noGrp="1"/>
          </p:cNvSpPr>
          <p:nvPr>
            <p:ph type="subTitle" idx="1" hasCustomPrompt="1"/>
          </p:nvPr>
        </p:nvSpPr>
        <p:spPr>
          <a:xfrm>
            <a:off x="6671853" y="1857502"/>
            <a:ext cx="4983692" cy="361054"/>
          </a:xfrm>
          <a:prstGeom prst="rect">
            <a:avLst/>
          </a:prstGeom>
        </p:spPr>
        <p:txBody>
          <a:bodyPr lIns="36000" rIns="0" anchor="ctr"/>
          <a:lstStyle>
            <a:lvl1pPr marL="0" indent="0" algn="r">
              <a:buNone/>
              <a:defRPr sz="2400" i="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Insert Date</a:t>
            </a:r>
            <a:endParaRPr lang="en-GB"/>
          </a:p>
        </p:txBody>
      </p:sp>
      <p:sp>
        <p:nvSpPr>
          <p:cNvPr id="430" name="Circle: Hollow 429">
            <a:extLst>
              <a:ext uri="{FF2B5EF4-FFF2-40B4-BE49-F238E27FC236}">
                <a16:creationId xmlns:a16="http://schemas.microsoft.com/office/drawing/2014/main" id="{4FBE3FB6-1C75-477E-A1DD-DA5AC0C318E0}"/>
              </a:ext>
            </a:extLst>
          </p:cNvPr>
          <p:cNvSpPr/>
          <p:nvPr userDrawn="1"/>
        </p:nvSpPr>
        <p:spPr>
          <a:xfrm flipV="1">
            <a:off x="-1489805" y="944243"/>
            <a:ext cx="7366730" cy="7366728"/>
          </a:xfrm>
          <a:prstGeom prst="donut">
            <a:avLst>
              <a:gd name="adj" fmla="val 253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pic>
        <p:nvPicPr>
          <p:cNvPr id="435" name="Picture 434">
            <a:extLst>
              <a:ext uri="{FF2B5EF4-FFF2-40B4-BE49-F238E27FC236}">
                <a16:creationId xmlns:a16="http://schemas.microsoft.com/office/drawing/2014/main" id="{F24568CF-2282-4703-A746-7621B6486D4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97061" y="6011456"/>
            <a:ext cx="3547925" cy="428943"/>
          </a:xfrm>
          <a:prstGeom prst="rect">
            <a:avLst/>
          </a:prstGeom>
        </p:spPr>
      </p:pic>
      <p:sp>
        <p:nvSpPr>
          <p:cNvPr id="438" name="Rectangle 437">
            <a:extLst>
              <a:ext uri="{FF2B5EF4-FFF2-40B4-BE49-F238E27FC236}">
                <a16:creationId xmlns:a16="http://schemas.microsoft.com/office/drawing/2014/main" id="{1E14E943-0B80-4EAF-83E1-21AC22C53993}"/>
              </a:ext>
            </a:extLst>
          </p:cNvPr>
          <p:cNvSpPr/>
          <p:nvPr userDrawn="1"/>
        </p:nvSpPr>
        <p:spPr>
          <a:xfrm>
            <a:off x="11815564" y="590321"/>
            <a:ext cx="58844" cy="16196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13" name="Circle: Hollow 431">
            <a:extLst>
              <a:ext uri="{FF2B5EF4-FFF2-40B4-BE49-F238E27FC236}">
                <a16:creationId xmlns:a16="http://schemas.microsoft.com/office/drawing/2014/main" id="{469AD368-1377-F045-80F7-74398DE7EB2A}"/>
              </a:ext>
            </a:extLst>
          </p:cNvPr>
          <p:cNvSpPr/>
          <p:nvPr userDrawn="1"/>
        </p:nvSpPr>
        <p:spPr>
          <a:xfrm flipV="1">
            <a:off x="-3190202" y="-719611"/>
            <a:ext cx="10738580" cy="10738578"/>
          </a:xfrm>
          <a:prstGeom prst="donut">
            <a:avLst>
              <a:gd name="adj" fmla="val 17386"/>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14" name="Circle: Hollow 98">
            <a:extLst>
              <a:ext uri="{FF2B5EF4-FFF2-40B4-BE49-F238E27FC236}">
                <a16:creationId xmlns:a16="http://schemas.microsoft.com/office/drawing/2014/main" id="{38FA9ECD-DD95-8F4D-A98D-35CCEC4338A4}"/>
              </a:ext>
            </a:extLst>
          </p:cNvPr>
          <p:cNvSpPr/>
          <p:nvPr userDrawn="1"/>
        </p:nvSpPr>
        <p:spPr>
          <a:xfrm flipV="1">
            <a:off x="-3016981" y="-582034"/>
            <a:ext cx="10421082" cy="10421080"/>
          </a:xfrm>
          <a:prstGeom prst="donut">
            <a:avLst>
              <a:gd name="adj" fmla="val 1642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18" name="Freeform: Shape 428">
            <a:extLst>
              <a:ext uri="{FF2B5EF4-FFF2-40B4-BE49-F238E27FC236}">
                <a16:creationId xmlns:a16="http://schemas.microsoft.com/office/drawing/2014/main" id="{2E6E8306-4C45-584C-9225-8653BEEFD53C}"/>
              </a:ext>
            </a:extLst>
          </p:cNvPr>
          <p:cNvSpPr/>
          <p:nvPr userDrawn="1"/>
        </p:nvSpPr>
        <p:spPr>
          <a:xfrm>
            <a:off x="-3016981" y="-569731"/>
            <a:ext cx="10375356" cy="10394676"/>
          </a:xfrm>
          <a:custGeom>
            <a:avLst/>
            <a:gdLst>
              <a:gd name="connsiteX0" fmla="*/ 6202887 w 10375356"/>
              <a:gd name="connsiteY0" fmla="*/ 10086957 h 10394676"/>
              <a:gd name="connsiteX1" fmla="*/ 6713710 w 10375356"/>
              <a:gd name="connsiteY1" fmla="*/ 10086957 h 10394676"/>
              <a:gd name="connsiteX2" fmla="*/ 6713710 w 10375356"/>
              <a:gd name="connsiteY2" fmla="*/ 10187665 h 10394676"/>
              <a:gd name="connsiteX3" fmla="*/ 6709472 w 10375356"/>
              <a:gd name="connsiteY3" fmla="*/ 10188869 h 10394676"/>
              <a:gd name="connsiteX4" fmla="*/ 6202887 w 10375356"/>
              <a:gd name="connsiteY4" fmla="*/ 10188869 h 10394676"/>
              <a:gd name="connsiteX5" fmla="*/ 5634740 w 10375356"/>
              <a:gd name="connsiteY5" fmla="*/ 9974857 h 10394676"/>
              <a:gd name="connsiteX6" fmla="*/ 5471684 w 10375356"/>
              <a:gd name="connsiteY6" fmla="*/ 10137913 h 10394676"/>
              <a:gd name="connsiteX7" fmla="*/ 5634740 w 10375356"/>
              <a:gd name="connsiteY7" fmla="*/ 10300969 h 10394676"/>
              <a:gd name="connsiteX8" fmla="*/ 5797795 w 10375356"/>
              <a:gd name="connsiteY8" fmla="*/ 10137913 h 10394676"/>
              <a:gd name="connsiteX9" fmla="*/ 5634740 w 10375356"/>
              <a:gd name="connsiteY9" fmla="*/ 9974857 h 10394676"/>
              <a:gd name="connsiteX10" fmla="*/ 7232175 w 10375356"/>
              <a:gd name="connsiteY10" fmla="*/ 9881865 h 10394676"/>
              <a:gd name="connsiteX11" fmla="*/ 7334085 w 10375356"/>
              <a:gd name="connsiteY11" fmla="*/ 9881865 h 10394676"/>
              <a:gd name="connsiteX12" fmla="*/ 7334085 w 10375356"/>
              <a:gd name="connsiteY12" fmla="*/ 9956193 h 10394676"/>
              <a:gd name="connsiteX13" fmla="*/ 7238719 w 10375356"/>
              <a:gd name="connsiteY13" fmla="*/ 9999307 h 10394676"/>
              <a:gd name="connsiteX14" fmla="*/ 7232175 w 10375356"/>
              <a:gd name="connsiteY14" fmla="*/ 10001887 h 10394676"/>
              <a:gd name="connsiteX15" fmla="*/ 4751991 w 10375356"/>
              <a:gd name="connsiteY15" fmla="*/ 9881865 h 10394676"/>
              <a:gd name="connsiteX16" fmla="*/ 4853901 w 10375356"/>
              <a:gd name="connsiteY16" fmla="*/ 9881865 h 10394676"/>
              <a:gd name="connsiteX17" fmla="*/ 4853901 w 10375356"/>
              <a:gd name="connsiteY17" fmla="*/ 10290777 h 10394676"/>
              <a:gd name="connsiteX18" fmla="*/ 4751991 w 10375356"/>
              <a:gd name="connsiteY18" fmla="*/ 10290777 h 10394676"/>
              <a:gd name="connsiteX19" fmla="*/ 5636013 w 10375356"/>
              <a:gd name="connsiteY19" fmla="*/ 9872947 h 10394676"/>
              <a:gd name="connsiteX20" fmla="*/ 5900978 w 10375356"/>
              <a:gd name="connsiteY20" fmla="*/ 10137913 h 10394676"/>
              <a:gd name="connsiteX21" fmla="*/ 5739217 w 10375356"/>
              <a:gd name="connsiteY21" fmla="*/ 10382077 h 10394676"/>
              <a:gd name="connsiteX22" fmla="*/ 5738756 w 10375356"/>
              <a:gd name="connsiteY22" fmla="*/ 10382220 h 10394676"/>
              <a:gd name="connsiteX23" fmla="*/ 5574951 w 10375356"/>
              <a:gd name="connsiteY23" fmla="*/ 10394676 h 10394676"/>
              <a:gd name="connsiteX24" fmla="*/ 5532810 w 10375356"/>
              <a:gd name="connsiteY24" fmla="*/ 10381361 h 10394676"/>
              <a:gd name="connsiteX25" fmla="*/ 5371048 w 10375356"/>
              <a:gd name="connsiteY25" fmla="*/ 10137913 h 10394676"/>
              <a:gd name="connsiteX26" fmla="*/ 5636013 w 10375356"/>
              <a:gd name="connsiteY26" fmla="*/ 9872947 h 10394676"/>
              <a:gd name="connsiteX27" fmla="*/ 3978752 w 10375356"/>
              <a:gd name="connsiteY27" fmla="*/ 9872947 h 10394676"/>
              <a:gd name="connsiteX28" fmla="*/ 4243718 w 10375356"/>
              <a:gd name="connsiteY28" fmla="*/ 10137913 h 10394676"/>
              <a:gd name="connsiteX29" fmla="*/ 4222918 w 10375356"/>
              <a:gd name="connsiteY29" fmla="*/ 10241117 h 10394676"/>
              <a:gd name="connsiteX30" fmla="*/ 4179036 w 10375356"/>
              <a:gd name="connsiteY30" fmla="*/ 10306239 h 10394676"/>
              <a:gd name="connsiteX31" fmla="*/ 4160436 w 10375356"/>
              <a:gd name="connsiteY31" fmla="*/ 10302917 h 10394676"/>
              <a:gd name="connsiteX32" fmla="*/ 4056265 w 10375356"/>
              <a:gd name="connsiteY32" fmla="*/ 10278875 h 10394676"/>
              <a:gd name="connsiteX33" fmla="*/ 4094199 w 10375356"/>
              <a:gd name="connsiteY33" fmla="*/ 10253357 h 10394676"/>
              <a:gd name="connsiteX34" fmla="*/ 4141809 w 10375356"/>
              <a:gd name="connsiteY34" fmla="*/ 10137913 h 10394676"/>
              <a:gd name="connsiteX35" fmla="*/ 3978752 w 10375356"/>
              <a:gd name="connsiteY35" fmla="*/ 9974857 h 10394676"/>
              <a:gd name="connsiteX36" fmla="*/ 3815698 w 10375356"/>
              <a:gd name="connsiteY36" fmla="*/ 10137913 h 10394676"/>
              <a:gd name="connsiteX37" fmla="*/ 3828457 w 10375356"/>
              <a:gd name="connsiteY37" fmla="*/ 10201547 h 10394676"/>
              <a:gd name="connsiteX38" fmla="*/ 3845505 w 10375356"/>
              <a:gd name="connsiteY38" fmla="*/ 10226891 h 10394676"/>
              <a:gd name="connsiteX39" fmla="*/ 3724813 w 10375356"/>
              <a:gd name="connsiteY39" fmla="*/ 10192618 h 10394676"/>
              <a:gd name="connsiteX40" fmla="*/ 3713787 w 10375356"/>
              <a:gd name="connsiteY40" fmla="*/ 10137913 h 10394676"/>
              <a:gd name="connsiteX41" fmla="*/ 3978752 w 10375356"/>
              <a:gd name="connsiteY41" fmla="*/ 9872947 h 10394676"/>
              <a:gd name="connsiteX42" fmla="*/ 3155832 w 10375356"/>
              <a:gd name="connsiteY42" fmla="*/ 9872947 h 10394676"/>
              <a:gd name="connsiteX43" fmla="*/ 3399999 w 10375356"/>
              <a:gd name="connsiteY43" fmla="*/ 10034709 h 10394676"/>
              <a:gd name="connsiteX44" fmla="*/ 3411035 w 10375356"/>
              <a:gd name="connsiteY44" fmla="*/ 10089469 h 10394676"/>
              <a:gd name="connsiteX45" fmla="*/ 3280434 w 10375356"/>
              <a:gd name="connsiteY45" fmla="*/ 10037975 h 10394676"/>
              <a:gd name="connsiteX46" fmla="*/ 3270003 w 10375356"/>
              <a:gd name="connsiteY46" fmla="*/ 10022469 h 10394676"/>
              <a:gd name="connsiteX47" fmla="*/ 3154558 w 10375356"/>
              <a:gd name="connsiteY47" fmla="*/ 9974857 h 10394676"/>
              <a:gd name="connsiteX48" fmla="*/ 3136355 w 10375356"/>
              <a:gd name="connsiteY48" fmla="*/ 9978507 h 10394676"/>
              <a:gd name="connsiteX49" fmla="*/ 3005935 w 10375356"/>
              <a:gd name="connsiteY49" fmla="*/ 9919545 h 10394676"/>
              <a:gd name="connsiteX50" fmla="*/ 3007618 w 10375356"/>
              <a:gd name="connsiteY50" fmla="*/ 9918157 h 10394676"/>
              <a:gd name="connsiteX51" fmla="*/ 3155832 w 10375356"/>
              <a:gd name="connsiteY51" fmla="*/ 9872947 h 10394676"/>
              <a:gd name="connsiteX52" fmla="*/ 7851277 w 10375356"/>
              <a:gd name="connsiteY52" fmla="*/ 9262761 h 10394676"/>
              <a:gd name="connsiteX53" fmla="*/ 8362099 w 10375356"/>
              <a:gd name="connsiteY53" fmla="*/ 9262761 h 10394676"/>
              <a:gd name="connsiteX54" fmla="*/ 8362099 w 10375356"/>
              <a:gd name="connsiteY54" fmla="*/ 9346902 h 10394676"/>
              <a:gd name="connsiteX55" fmla="*/ 8339488 w 10375356"/>
              <a:gd name="connsiteY55" fmla="*/ 9364671 h 10394676"/>
              <a:gd name="connsiteX56" fmla="*/ 7851277 w 10375356"/>
              <a:gd name="connsiteY56" fmla="*/ 9364671 h 10394676"/>
              <a:gd name="connsiteX57" fmla="*/ 5379965 w 10375356"/>
              <a:gd name="connsiteY57" fmla="*/ 9262761 h 10394676"/>
              <a:gd name="connsiteX58" fmla="*/ 5890787 w 10375356"/>
              <a:gd name="connsiteY58" fmla="*/ 9262761 h 10394676"/>
              <a:gd name="connsiteX59" fmla="*/ 5890787 w 10375356"/>
              <a:gd name="connsiteY59" fmla="*/ 9364671 h 10394676"/>
              <a:gd name="connsiteX60" fmla="*/ 5379965 w 10375356"/>
              <a:gd name="connsiteY60" fmla="*/ 9364671 h 10394676"/>
              <a:gd name="connsiteX61" fmla="*/ 4546902 w 10375356"/>
              <a:gd name="connsiteY61" fmla="*/ 9262761 h 10394676"/>
              <a:gd name="connsiteX62" fmla="*/ 5057725 w 10375356"/>
              <a:gd name="connsiteY62" fmla="*/ 9262761 h 10394676"/>
              <a:gd name="connsiteX63" fmla="*/ 5057725 w 10375356"/>
              <a:gd name="connsiteY63" fmla="*/ 9364671 h 10394676"/>
              <a:gd name="connsiteX64" fmla="*/ 4546902 w 10375356"/>
              <a:gd name="connsiteY64" fmla="*/ 9364671 h 10394676"/>
              <a:gd name="connsiteX65" fmla="*/ 2899787 w 10375356"/>
              <a:gd name="connsiteY65" fmla="*/ 9262761 h 10394676"/>
              <a:gd name="connsiteX66" fmla="*/ 3410609 w 10375356"/>
              <a:gd name="connsiteY66" fmla="*/ 9262761 h 10394676"/>
              <a:gd name="connsiteX67" fmla="*/ 3410609 w 10375356"/>
              <a:gd name="connsiteY67" fmla="*/ 9364671 h 10394676"/>
              <a:gd name="connsiteX68" fmla="*/ 2899787 w 10375356"/>
              <a:gd name="connsiteY68" fmla="*/ 9364671 h 10394676"/>
              <a:gd name="connsiteX69" fmla="*/ 6450017 w 10375356"/>
              <a:gd name="connsiteY69" fmla="*/ 9150661 h 10394676"/>
              <a:gd name="connsiteX70" fmla="*/ 6286962 w 10375356"/>
              <a:gd name="connsiteY70" fmla="*/ 9313717 h 10394676"/>
              <a:gd name="connsiteX71" fmla="*/ 6450017 w 10375356"/>
              <a:gd name="connsiteY71" fmla="*/ 9476773 h 10394676"/>
              <a:gd name="connsiteX72" fmla="*/ 6613073 w 10375356"/>
              <a:gd name="connsiteY72" fmla="*/ 9313717 h 10394676"/>
              <a:gd name="connsiteX73" fmla="*/ 6450017 w 10375356"/>
              <a:gd name="connsiteY73" fmla="*/ 9150661 h 10394676"/>
              <a:gd name="connsiteX74" fmla="*/ 3978754 w 10375356"/>
              <a:gd name="connsiteY74" fmla="*/ 9150661 h 10394676"/>
              <a:gd name="connsiteX75" fmla="*/ 3815700 w 10375356"/>
              <a:gd name="connsiteY75" fmla="*/ 9313717 h 10394676"/>
              <a:gd name="connsiteX76" fmla="*/ 3978754 w 10375356"/>
              <a:gd name="connsiteY76" fmla="*/ 9476773 h 10394676"/>
              <a:gd name="connsiteX77" fmla="*/ 4141811 w 10375356"/>
              <a:gd name="connsiteY77" fmla="*/ 9313717 h 10394676"/>
              <a:gd name="connsiteX78" fmla="*/ 3978754 w 10375356"/>
              <a:gd name="connsiteY78" fmla="*/ 9150661 h 10394676"/>
              <a:gd name="connsiteX79" fmla="*/ 7232175 w 10375356"/>
              <a:gd name="connsiteY79" fmla="*/ 9057669 h 10394676"/>
              <a:gd name="connsiteX80" fmla="*/ 7334085 w 10375356"/>
              <a:gd name="connsiteY80" fmla="*/ 9057669 h 10394676"/>
              <a:gd name="connsiteX81" fmla="*/ 7334085 w 10375356"/>
              <a:gd name="connsiteY81" fmla="*/ 9568493 h 10394676"/>
              <a:gd name="connsiteX82" fmla="*/ 7232175 w 10375356"/>
              <a:gd name="connsiteY82" fmla="*/ 9568493 h 10394676"/>
              <a:gd name="connsiteX83" fmla="*/ 2280685 w 10375356"/>
              <a:gd name="connsiteY83" fmla="*/ 9057669 h 10394676"/>
              <a:gd name="connsiteX84" fmla="*/ 2382595 w 10375356"/>
              <a:gd name="connsiteY84" fmla="*/ 9057669 h 10394676"/>
              <a:gd name="connsiteX85" fmla="*/ 2382595 w 10375356"/>
              <a:gd name="connsiteY85" fmla="*/ 9568493 h 10394676"/>
              <a:gd name="connsiteX86" fmla="*/ 2374638 w 10375356"/>
              <a:gd name="connsiteY86" fmla="*/ 9568493 h 10394676"/>
              <a:gd name="connsiteX87" fmla="*/ 2297278 w 10375356"/>
              <a:gd name="connsiteY87" fmla="*/ 9518899 h 10394676"/>
              <a:gd name="connsiteX88" fmla="*/ 2280685 w 10375356"/>
              <a:gd name="connsiteY88" fmla="*/ 9507099 h 10394676"/>
              <a:gd name="connsiteX89" fmla="*/ 6450017 w 10375356"/>
              <a:gd name="connsiteY89" fmla="*/ 9048751 h 10394676"/>
              <a:gd name="connsiteX90" fmla="*/ 6714982 w 10375356"/>
              <a:gd name="connsiteY90" fmla="*/ 9313717 h 10394676"/>
              <a:gd name="connsiteX91" fmla="*/ 6450017 w 10375356"/>
              <a:gd name="connsiteY91" fmla="*/ 9578681 h 10394676"/>
              <a:gd name="connsiteX92" fmla="*/ 6185052 w 10375356"/>
              <a:gd name="connsiteY92" fmla="*/ 9313717 h 10394676"/>
              <a:gd name="connsiteX93" fmla="*/ 6450017 w 10375356"/>
              <a:gd name="connsiteY93" fmla="*/ 9048751 h 10394676"/>
              <a:gd name="connsiteX94" fmla="*/ 3978754 w 10375356"/>
              <a:gd name="connsiteY94" fmla="*/ 9048751 h 10394676"/>
              <a:gd name="connsiteX95" fmla="*/ 4243720 w 10375356"/>
              <a:gd name="connsiteY95" fmla="*/ 9313717 h 10394676"/>
              <a:gd name="connsiteX96" fmla="*/ 3978754 w 10375356"/>
              <a:gd name="connsiteY96" fmla="*/ 9578681 h 10394676"/>
              <a:gd name="connsiteX97" fmla="*/ 3713789 w 10375356"/>
              <a:gd name="connsiteY97" fmla="*/ 9313717 h 10394676"/>
              <a:gd name="connsiteX98" fmla="*/ 3978754 w 10375356"/>
              <a:gd name="connsiteY98" fmla="*/ 9048751 h 10394676"/>
              <a:gd name="connsiteX99" fmla="*/ 5676776 w 10375356"/>
              <a:gd name="connsiteY99" fmla="*/ 8665264 h 10394676"/>
              <a:gd name="connsiteX100" fmla="*/ 5676776 w 10375356"/>
              <a:gd name="connsiteY100" fmla="*/ 8745569 h 10394676"/>
              <a:gd name="connsiteX101" fmla="*/ 5574867 w 10375356"/>
              <a:gd name="connsiteY101" fmla="*/ 8745569 h 10394676"/>
              <a:gd name="connsiteX102" fmla="*/ 5574867 w 10375356"/>
              <a:gd name="connsiteY102" fmla="*/ 8678214 h 10394676"/>
              <a:gd name="connsiteX103" fmla="*/ 3918880 w 10375356"/>
              <a:gd name="connsiteY103" fmla="*/ 8449859 h 10394676"/>
              <a:gd name="connsiteX104" fmla="*/ 4007509 w 10375356"/>
              <a:gd name="connsiteY104" fmla="*/ 8484804 h 10394676"/>
              <a:gd name="connsiteX105" fmla="*/ 4020789 w 10375356"/>
              <a:gd name="connsiteY105" fmla="*/ 8489298 h 10394676"/>
              <a:gd name="connsiteX106" fmla="*/ 4020789 w 10375356"/>
              <a:gd name="connsiteY106" fmla="*/ 8745569 h 10394676"/>
              <a:gd name="connsiteX107" fmla="*/ 3918880 w 10375356"/>
              <a:gd name="connsiteY107" fmla="*/ 8745569 h 10394676"/>
              <a:gd name="connsiteX108" fmla="*/ 7018165 w 10375356"/>
              <a:gd name="connsiteY108" fmla="*/ 8438567 h 10394676"/>
              <a:gd name="connsiteX109" fmla="*/ 7528988 w 10375356"/>
              <a:gd name="connsiteY109" fmla="*/ 8438567 h 10394676"/>
              <a:gd name="connsiteX110" fmla="*/ 7528988 w 10375356"/>
              <a:gd name="connsiteY110" fmla="*/ 8540477 h 10394676"/>
              <a:gd name="connsiteX111" fmla="*/ 7018165 w 10375356"/>
              <a:gd name="connsiteY111" fmla="*/ 8540477 h 10394676"/>
              <a:gd name="connsiteX112" fmla="*/ 6530840 w 10375356"/>
              <a:gd name="connsiteY112" fmla="*/ 8438567 h 10394676"/>
              <a:gd name="connsiteX113" fmla="*/ 6697148 w 10375356"/>
              <a:gd name="connsiteY113" fmla="*/ 8438567 h 10394676"/>
              <a:gd name="connsiteX114" fmla="*/ 6697148 w 10375356"/>
              <a:gd name="connsiteY114" fmla="*/ 8540477 h 10394676"/>
              <a:gd name="connsiteX115" fmla="*/ 6248661 w 10375356"/>
              <a:gd name="connsiteY115" fmla="*/ 8540477 h 10394676"/>
              <a:gd name="connsiteX116" fmla="*/ 6251001 w 10375356"/>
              <a:gd name="connsiteY116" fmla="*/ 8539813 h 10394676"/>
              <a:gd name="connsiteX117" fmla="*/ 6413573 w 10375356"/>
              <a:gd name="connsiteY117" fmla="*/ 8484804 h 10394676"/>
              <a:gd name="connsiteX118" fmla="*/ 2066673 w 10375356"/>
              <a:gd name="connsiteY118" fmla="*/ 8438567 h 10394676"/>
              <a:gd name="connsiteX119" fmla="*/ 2577496 w 10375356"/>
              <a:gd name="connsiteY119" fmla="*/ 8438567 h 10394676"/>
              <a:gd name="connsiteX120" fmla="*/ 2577496 w 10375356"/>
              <a:gd name="connsiteY120" fmla="*/ 8540477 h 10394676"/>
              <a:gd name="connsiteX121" fmla="*/ 2066673 w 10375356"/>
              <a:gd name="connsiteY121" fmla="*/ 8540477 h 10394676"/>
              <a:gd name="connsiteX122" fmla="*/ 1234837 w 10375356"/>
              <a:gd name="connsiteY122" fmla="*/ 8438567 h 10394676"/>
              <a:gd name="connsiteX123" fmla="*/ 1745660 w 10375356"/>
              <a:gd name="connsiteY123" fmla="*/ 8438567 h 10394676"/>
              <a:gd name="connsiteX124" fmla="*/ 1745660 w 10375356"/>
              <a:gd name="connsiteY124" fmla="*/ 8540477 h 10394676"/>
              <a:gd name="connsiteX125" fmla="*/ 1234837 w 10375356"/>
              <a:gd name="connsiteY125" fmla="*/ 8540477 h 10394676"/>
              <a:gd name="connsiteX126" fmla="*/ 8870376 w 10375356"/>
              <a:gd name="connsiteY126" fmla="*/ 8234747 h 10394676"/>
              <a:gd name="connsiteX127" fmla="*/ 8972285 w 10375356"/>
              <a:gd name="connsiteY127" fmla="*/ 8234747 h 10394676"/>
              <a:gd name="connsiteX128" fmla="*/ 8972285 w 10375356"/>
              <a:gd name="connsiteY128" fmla="*/ 8745569 h 10394676"/>
              <a:gd name="connsiteX129" fmla="*/ 8870376 w 10375356"/>
              <a:gd name="connsiteY129" fmla="*/ 8745569 h 10394676"/>
              <a:gd name="connsiteX130" fmla="*/ 8046180 w 10375356"/>
              <a:gd name="connsiteY130" fmla="*/ 8234747 h 10394676"/>
              <a:gd name="connsiteX131" fmla="*/ 8148089 w 10375356"/>
              <a:gd name="connsiteY131" fmla="*/ 8234747 h 10394676"/>
              <a:gd name="connsiteX132" fmla="*/ 8148089 w 10375356"/>
              <a:gd name="connsiteY132" fmla="*/ 8745569 h 10394676"/>
              <a:gd name="connsiteX133" fmla="*/ 8046180 w 10375356"/>
              <a:gd name="connsiteY133" fmla="*/ 8745569 h 10394676"/>
              <a:gd name="connsiteX134" fmla="*/ 3094685 w 10375356"/>
              <a:gd name="connsiteY134" fmla="*/ 8234747 h 10394676"/>
              <a:gd name="connsiteX135" fmla="*/ 3196595 w 10375356"/>
              <a:gd name="connsiteY135" fmla="*/ 8234747 h 10394676"/>
              <a:gd name="connsiteX136" fmla="*/ 3196595 w 10375356"/>
              <a:gd name="connsiteY136" fmla="*/ 8745569 h 10394676"/>
              <a:gd name="connsiteX137" fmla="*/ 3094685 w 10375356"/>
              <a:gd name="connsiteY137" fmla="*/ 8745569 h 10394676"/>
              <a:gd name="connsiteX138" fmla="*/ 9489477 w 10375356"/>
              <a:gd name="connsiteY138" fmla="*/ 7615645 h 10394676"/>
              <a:gd name="connsiteX139" fmla="*/ 9824110 w 10375356"/>
              <a:gd name="connsiteY139" fmla="*/ 7615645 h 10394676"/>
              <a:gd name="connsiteX140" fmla="*/ 9792198 w 10375356"/>
              <a:gd name="connsiteY140" fmla="*/ 7681890 h 10394676"/>
              <a:gd name="connsiteX141" fmla="*/ 9770531 w 10375356"/>
              <a:gd name="connsiteY141" fmla="*/ 7717555 h 10394676"/>
              <a:gd name="connsiteX142" fmla="*/ 9489477 w 10375356"/>
              <a:gd name="connsiteY142" fmla="*/ 7717555 h 10394676"/>
              <a:gd name="connsiteX143" fmla="*/ 8666557 w 10375356"/>
              <a:gd name="connsiteY143" fmla="*/ 7615645 h 10394676"/>
              <a:gd name="connsiteX144" fmla="*/ 9177379 w 10375356"/>
              <a:gd name="connsiteY144" fmla="*/ 7615645 h 10394676"/>
              <a:gd name="connsiteX145" fmla="*/ 9177379 w 10375356"/>
              <a:gd name="connsiteY145" fmla="*/ 7717555 h 10394676"/>
              <a:gd name="connsiteX146" fmla="*/ 8666557 w 10375356"/>
              <a:gd name="connsiteY146" fmla="*/ 7717555 h 10394676"/>
              <a:gd name="connsiteX147" fmla="*/ 2322721 w 10375356"/>
              <a:gd name="connsiteY147" fmla="*/ 7503545 h 10394676"/>
              <a:gd name="connsiteX148" fmla="*/ 2159665 w 10375356"/>
              <a:gd name="connsiteY148" fmla="*/ 7666599 h 10394676"/>
              <a:gd name="connsiteX149" fmla="*/ 2322721 w 10375356"/>
              <a:gd name="connsiteY149" fmla="*/ 7829655 h 10394676"/>
              <a:gd name="connsiteX150" fmla="*/ 2485776 w 10375356"/>
              <a:gd name="connsiteY150" fmla="*/ 7666599 h 10394676"/>
              <a:gd name="connsiteX151" fmla="*/ 2322721 w 10375356"/>
              <a:gd name="connsiteY151" fmla="*/ 7503545 h 10394676"/>
              <a:gd name="connsiteX152" fmla="*/ 8046180 w 10375356"/>
              <a:gd name="connsiteY152" fmla="*/ 7410553 h 10394676"/>
              <a:gd name="connsiteX153" fmla="*/ 8148089 w 10375356"/>
              <a:gd name="connsiteY153" fmla="*/ 7410553 h 10394676"/>
              <a:gd name="connsiteX154" fmla="*/ 8148089 w 10375356"/>
              <a:gd name="connsiteY154" fmla="*/ 7921375 h 10394676"/>
              <a:gd name="connsiteX155" fmla="*/ 8046180 w 10375356"/>
              <a:gd name="connsiteY155" fmla="*/ 7921375 h 10394676"/>
              <a:gd name="connsiteX156" fmla="*/ 1447573 w 10375356"/>
              <a:gd name="connsiteY156" fmla="*/ 7410553 h 10394676"/>
              <a:gd name="connsiteX157" fmla="*/ 1549483 w 10375356"/>
              <a:gd name="connsiteY157" fmla="*/ 7410553 h 10394676"/>
              <a:gd name="connsiteX158" fmla="*/ 1549483 w 10375356"/>
              <a:gd name="connsiteY158" fmla="*/ 7921375 h 10394676"/>
              <a:gd name="connsiteX159" fmla="*/ 1447573 w 10375356"/>
              <a:gd name="connsiteY159" fmla="*/ 7921375 h 10394676"/>
              <a:gd name="connsiteX160" fmla="*/ 2322721 w 10375356"/>
              <a:gd name="connsiteY160" fmla="*/ 7401633 h 10394676"/>
              <a:gd name="connsiteX161" fmla="*/ 2587686 w 10375356"/>
              <a:gd name="connsiteY161" fmla="*/ 7666599 h 10394676"/>
              <a:gd name="connsiteX162" fmla="*/ 2322721 w 10375356"/>
              <a:gd name="connsiteY162" fmla="*/ 7931565 h 10394676"/>
              <a:gd name="connsiteX163" fmla="*/ 2057755 w 10375356"/>
              <a:gd name="connsiteY163" fmla="*/ 7666599 h 10394676"/>
              <a:gd name="connsiteX164" fmla="*/ 2322721 w 10375356"/>
              <a:gd name="connsiteY164" fmla="*/ 7401633 h 10394676"/>
              <a:gd name="connsiteX165" fmla="*/ 674333 w 10375356"/>
              <a:gd name="connsiteY165" fmla="*/ 7401633 h 10394676"/>
              <a:gd name="connsiteX166" fmla="*/ 939299 w 10375356"/>
              <a:gd name="connsiteY166" fmla="*/ 7666599 h 10394676"/>
              <a:gd name="connsiteX167" fmla="*/ 777537 w 10375356"/>
              <a:gd name="connsiteY167" fmla="*/ 7910765 h 10394676"/>
              <a:gd name="connsiteX168" fmla="*/ 769452 w 10375356"/>
              <a:gd name="connsiteY168" fmla="*/ 7913271 h 10394676"/>
              <a:gd name="connsiteX169" fmla="*/ 713980 w 10375356"/>
              <a:gd name="connsiteY169" fmla="*/ 7821961 h 10394676"/>
              <a:gd name="connsiteX170" fmla="*/ 739241 w 10375356"/>
              <a:gd name="connsiteY170" fmla="*/ 7816897 h 10394676"/>
              <a:gd name="connsiteX171" fmla="*/ 838662 w 10375356"/>
              <a:gd name="connsiteY171" fmla="*/ 7666599 h 10394676"/>
              <a:gd name="connsiteX172" fmla="*/ 675607 w 10375356"/>
              <a:gd name="connsiteY172" fmla="*/ 7503545 h 10394676"/>
              <a:gd name="connsiteX173" fmla="*/ 611973 w 10375356"/>
              <a:gd name="connsiteY173" fmla="*/ 7516304 h 10394676"/>
              <a:gd name="connsiteX174" fmla="*/ 564501 w 10375356"/>
              <a:gd name="connsiteY174" fmla="*/ 7548238 h 10394676"/>
              <a:gd name="connsiteX175" fmla="*/ 518632 w 10375356"/>
              <a:gd name="connsiteY175" fmla="*/ 7453019 h 10394676"/>
              <a:gd name="connsiteX176" fmla="*/ 526119 w 10375356"/>
              <a:gd name="connsiteY176" fmla="*/ 7446844 h 10394676"/>
              <a:gd name="connsiteX177" fmla="*/ 674333 w 10375356"/>
              <a:gd name="connsiteY177" fmla="*/ 7401633 h 10394676"/>
              <a:gd name="connsiteX178" fmla="*/ 8148089 w 10375356"/>
              <a:gd name="connsiteY178" fmla="*/ 7094869 h 10394676"/>
              <a:gd name="connsiteX179" fmla="*/ 8148089 w 10375356"/>
              <a:gd name="connsiteY179" fmla="*/ 7097179 h 10394676"/>
              <a:gd name="connsiteX180" fmla="*/ 8146686 w 10375356"/>
              <a:gd name="connsiteY180" fmla="*/ 7097179 h 10394676"/>
              <a:gd name="connsiteX181" fmla="*/ 8665281 w 10375356"/>
              <a:gd name="connsiteY181" fmla="*/ 6791449 h 10394676"/>
              <a:gd name="connsiteX182" fmla="*/ 9176104 w 10375356"/>
              <a:gd name="connsiteY182" fmla="*/ 6791449 h 10394676"/>
              <a:gd name="connsiteX183" fmla="*/ 9176104 w 10375356"/>
              <a:gd name="connsiteY183" fmla="*/ 6893357 h 10394676"/>
              <a:gd name="connsiteX184" fmla="*/ 8665281 w 10375356"/>
              <a:gd name="connsiteY184" fmla="*/ 6893357 h 10394676"/>
              <a:gd name="connsiteX185" fmla="*/ 2066681 w 10375356"/>
              <a:gd name="connsiteY185" fmla="*/ 6791449 h 10394676"/>
              <a:gd name="connsiteX186" fmla="*/ 2098040 w 10375356"/>
              <a:gd name="connsiteY186" fmla="*/ 6791449 h 10394676"/>
              <a:gd name="connsiteX187" fmla="*/ 2133958 w 10375356"/>
              <a:gd name="connsiteY187" fmla="*/ 6866010 h 10394676"/>
              <a:gd name="connsiteX188" fmla="*/ 2150572 w 10375356"/>
              <a:gd name="connsiteY188" fmla="*/ 6893357 h 10394676"/>
              <a:gd name="connsiteX189" fmla="*/ 2066681 w 10375356"/>
              <a:gd name="connsiteY189" fmla="*/ 6893357 h 10394676"/>
              <a:gd name="connsiteX190" fmla="*/ 419562 w 10375356"/>
              <a:gd name="connsiteY190" fmla="*/ 6791449 h 10394676"/>
              <a:gd name="connsiteX191" fmla="*/ 930385 w 10375356"/>
              <a:gd name="connsiteY191" fmla="*/ 6791449 h 10394676"/>
              <a:gd name="connsiteX192" fmla="*/ 930385 w 10375356"/>
              <a:gd name="connsiteY192" fmla="*/ 6893357 h 10394676"/>
              <a:gd name="connsiteX193" fmla="*/ 419562 w 10375356"/>
              <a:gd name="connsiteY193" fmla="*/ 6893357 h 10394676"/>
              <a:gd name="connsiteX194" fmla="*/ 9745526 w 10375356"/>
              <a:gd name="connsiteY194" fmla="*/ 6679349 h 10394676"/>
              <a:gd name="connsiteX195" fmla="*/ 9582469 w 10375356"/>
              <a:gd name="connsiteY195" fmla="*/ 6842405 h 10394676"/>
              <a:gd name="connsiteX196" fmla="*/ 9745526 w 10375356"/>
              <a:gd name="connsiteY196" fmla="*/ 7005461 h 10394676"/>
              <a:gd name="connsiteX197" fmla="*/ 9908582 w 10375356"/>
              <a:gd name="connsiteY197" fmla="*/ 6842405 h 10394676"/>
              <a:gd name="connsiteX198" fmla="*/ 9745526 w 10375356"/>
              <a:gd name="connsiteY198" fmla="*/ 6679349 h 10394676"/>
              <a:gd name="connsiteX199" fmla="*/ 1498533 w 10375356"/>
              <a:gd name="connsiteY199" fmla="*/ 6679349 h 10394676"/>
              <a:gd name="connsiteX200" fmla="*/ 1335477 w 10375356"/>
              <a:gd name="connsiteY200" fmla="*/ 6842405 h 10394676"/>
              <a:gd name="connsiteX201" fmla="*/ 1498533 w 10375356"/>
              <a:gd name="connsiteY201" fmla="*/ 7005461 h 10394676"/>
              <a:gd name="connsiteX202" fmla="*/ 1661588 w 10375356"/>
              <a:gd name="connsiteY202" fmla="*/ 6842405 h 10394676"/>
              <a:gd name="connsiteX203" fmla="*/ 1498533 w 10375356"/>
              <a:gd name="connsiteY203" fmla="*/ 6679349 h 10394676"/>
              <a:gd name="connsiteX204" fmla="*/ 9744252 w 10375356"/>
              <a:gd name="connsiteY204" fmla="*/ 6577439 h 10394676"/>
              <a:gd name="connsiteX205" fmla="*/ 10009217 w 10375356"/>
              <a:gd name="connsiteY205" fmla="*/ 6842405 h 10394676"/>
              <a:gd name="connsiteX206" fmla="*/ 9744252 w 10375356"/>
              <a:gd name="connsiteY206" fmla="*/ 7107369 h 10394676"/>
              <a:gd name="connsiteX207" fmla="*/ 9479286 w 10375356"/>
              <a:gd name="connsiteY207" fmla="*/ 6842405 h 10394676"/>
              <a:gd name="connsiteX208" fmla="*/ 9744252 w 10375356"/>
              <a:gd name="connsiteY208" fmla="*/ 6577439 h 10394676"/>
              <a:gd name="connsiteX209" fmla="*/ 1499807 w 10375356"/>
              <a:gd name="connsiteY209" fmla="*/ 6577439 h 10394676"/>
              <a:gd name="connsiteX210" fmla="*/ 1764771 w 10375356"/>
              <a:gd name="connsiteY210" fmla="*/ 6842405 h 10394676"/>
              <a:gd name="connsiteX211" fmla="*/ 1499807 w 10375356"/>
              <a:gd name="connsiteY211" fmla="*/ 7107369 h 10394676"/>
              <a:gd name="connsiteX212" fmla="*/ 1234841 w 10375356"/>
              <a:gd name="connsiteY212" fmla="*/ 6842405 h 10394676"/>
              <a:gd name="connsiteX213" fmla="*/ 1499807 w 10375356"/>
              <a:gd name="connsiteY213" fmla="*/ 6577439 h 10394676"/>
              <a:gd name="connsiteX214" fmla="*/ 8921331 w 10375356"/>
              <a:gd name="connsiteY214" fmla="*/ 5855153 h 10394676"/>
              <a:gd name="connsiteX215" fmla="*/ 8758274 w 10375356"/>
              <a:gd name="connsiteY215" fmla="*/ 6018209 h 10394676"/>
              <a:gd name="connsiteX216" fmla="*/ 8921331 w 10375356"/>
              <a:gd name="connsiteY216" fmla="*/ 6181265 h 10394676"/>
              <a:gd name="connsiteX217" fmla="*/ 9084385 w 10375356"/>
              <a:gd name="connsiteY217" fmla="*/ 6018209 h 10394676"/>
              <a:gd name="connsiteX218" fmla="*/ 8921331 w 10375356"/>
              <a:gd name="connsiteY218" fmla="*/ 5855153 h 10394676"/>
              <a:gd name="connsiteX219" fmla="*/ 674337 w 10375356"/>
              <a:gd name="connsiteY219" fmla="*/ 5855153 h 10394676"/>
              <a:gd name="connsiteX220" fmla="*/ 511282 w 10375356"/>
              <a:gd name="connsiteY220" fmla="*/ 6018209 h 10394676"/>
              <a:gd name="connsiteX221" fmla="*/ 674337 w 10375356"/>
              <a:gd name="connsiteY221" fmla="*/ 6181265 h 10394676"/>
              <a:gd name="connsiteX222" fmla="*/ 837393 w 10375356"/>
              <a:gd name="connsiteY222" fmla="*/ 6018209 h 10394676"/>
              <a:gd name="connsiteX223" fmla="*/ 674337 w 10375356"/>
              <a:gd name="connsiteY223" fmla="*/ 5855153 h 10394676"/>
              <a:gd name="connsiteX224" fmla="*/ 10375356 w 10375356"/>
              <a:gd name="connsiteY224" fmla="*/ 5854333 h 10394676"/>
              <a:gd name="connsiteX225" fmla="*/ 10334572 w 10375356"/>
              <a:gd name="connsiteY225" fmla="*/ 6121561 h 10394676"/>
              <a:gd name="connsiteX226" fmla="*/ 10334472 w 10375356"/>
              <a:gd name="connsiteY226" fmla="*/ 6121413 h 10394676"/>
              <a:gd name="connsiteX227" fmla="*/ 10313672 w 10375356"/>
              <a:gd name="connsiteY227" fmla="*/ 6018209 h 10394676"/>
              <a:gd name="connsiteX228" fmla="*/ 10334472 w 10375356"/>
              <a:gd name="connsiteY228" fmla="*/ 5915005 h 10394676"/>
              <a:gd name="connsiteX229" fmla="*/ 9694571 w 10375356"/>
              <a:gd name="connsiteY229" fmla="*/ 5763433 h 10394676"/>
              <a:gd name="connsiteX230" fmla="*/ 9796481 w 10375356"/>
              <a:gd name="connsiteY230" fmla="*/ 5763433 h 10394676"/>
              <a:gd name="connsiteX231" fmla="*/ 9796481 w 10375356"/>
              <a:gd name="connsiteY231" fmla="*/ 6274257 h 10394676"/>
              <a:gd name="connsiteX232" fmla="*/ 9694571 w 10375356"/>
              <a:gd name="connsiteY232" fmla="*/ 6274257 h 10394676"/>
              <a:gd name="connsiteX233" fmla="*/ 1447575 w 10375356"/>
              <a:gd name="connsiteY233" fmla="*/ 5763433 h 10394676"/>
              <a:gd name="connsiteX234" fmla="*/ 1549485 w 10375356"/>
              <a:gd name="connsiteY234" fmla="*/ 5763433 h 10394676"/>
              <a:gd name="connsiteX235" fmla="*/ 1549485 w 10375356"/>
              <a:gd name="connsiteY235" fmla="*/ 6274257 h 10394676"/>
              <a:gd name="connsiteX236" fmla="*/ 1447575 w 10375356"/>
              <a:gd name="connsiteY236" fmla="*/ 6274257 h 10394676"/>
              <a:gd name="connsiteX237" fmla="*/ 8922604 w 10375356"/>
              <a:gd name="connsiteY237" fmla="*/ 5753243 h 10394676"/>
              <a:gd name="connsiteX238" fmla="*/ 9187569 w 10375356"/>
              <a:gd name="connsiteY238" fmla="*/ 6018209 h 10394676"/>
              <a:gd name="connsiteX239" fmla="*/ 8922604 w 10375356"/>
              <a:gd name="connsiteY239" fmla="*/ 6283173 h 10394676"/>
              <a:gd name="connsiteX240" fmla="*/ 8657638 w 10375356"/>
              <a:gd name="connsiteY240" fmla="*/ 6018209 h 10394676"/>
              <a:gd name="connsiteX241" fmla="*/ 8922604 w 10375356"/>
              <a:gd name="connsiteY241" fmla="*/ 5753243 h 10394676"/>
              <a:gd name="connsiteX242" fmla="*/ 675610 w 10375356"/>
              <a:gd name="connsiteY242" fmla="*/ 5753243 h 10394676"/>
              <a:gd name="connsiteX243" fmla="*/ 940577 w 10375356"/>
              <a:gd name="connsiteY243" fmla="*/ 6018209 h 10394676"/>
              <a:gd name="connsiteX244" fmla="*/ 675610 w 10375356"/>
              <a:gd name="connsiteY244" fmla="*/ 6283173 h 10394676"/>
              <a:gd name="connsiteX245" fmla="*/ 410646 w 10375356"/>
              <a:gd name="connsiteY245" fmla="*/ 6018209 h 10394676"/>
              <a:gd name="connsiteX246" fmla="*/ 675610 w 10375356"/>
              <a:gd name="connsiteY246" fmla="*/ 5753243 h 10394676"/>
              <a:gd name="connsiteX247" fmla="*/ 9489477 w 10375356"/>
              <a:gd name="connsiteY247" fmla="*/ 5143057 h 10394676"/>
              <a:gd name="connsiteX248" fmla="*/ 10000300 w 10375356"/>
              <a:gd name="connsiteY248" fmla="*/ 5143057 h 10394676"/>
              <a:gd name="connsiteX249" fmla="*/ 10000300 w 10375356"/>
              <a:gd name="connsiteY249" fmla="*/ 5244969 h 10394676"/>
              <a:gd name="connsiteX250" fmla="*/ 9489477 w 10375356"/>
              <a:gd name="connsiteY250" fmla="*/ 5244969 h 10394676"/>
              <a:gd name="connsiteX251" fmla="*/ 8706634 w 10375356"/>
              <a:gd name="connsiteY251" fmla="*/ 5143057 h 10394676"/>
              <a:gd name="connsiteX252" fmla="*/ 9176104 w 10375356"/>
              <a:gd name="connsiteY252" fmla="*/ 5143057 h 10394676"/>
              <a:gd name="connsiteX253" fmla="*/ 9176104 w 10375356"/>
              <a:gd name="connsiteY253" fmla="*/ 5244969 h 10394676"/>
              <a:gd name="connsiteX254" fmla="*/ 8707060 w 10375356"/>
              <a:gd name="connsiteY254" fmla="*/ 5244969 h 10394676"/>
              <a:gd name="connsiteX255" fmla="*/ 8709420 w 10375356"/>
              <a:gd name="connsiteY255" fmla="*/ 5198237 h 10394676"/>
              <a:gd name="connsiteX256" fmla="*/ 1242485 w 10375356"/>
              <a:gd name="connsiteY256" fmla="*/ 5143057 h 10394676"/>
              <a:gd name="connsiteX257" fmla="*/ 1714449 w 10375356"/>
              <a:gd name="connsiteY257" fmla="*/ 5143057 h 10394676"/>
              <a:gd name="connsiteX258" fmla="*/ 1711662 w 10375356"/>
              <a:gd name="connsiteY258" fmla="*/ 5198237 h 10394676"/>
              <a:gd name="connsiteX259" fmla="*/ 1714022 w 10375356"/>
              <a:gd name="connsiteY259" fmla="*/ 5244969 h 10394676"/>
              <a:gd name="connsiteX260" fmla="*/ 1242485 w 10375356"/>
              <a:gd name="connsiteY260" fmla="*/ 5244969 h 10394676"/>
              <a:gd name="connsiteX261" fmla="*/ 2787 w 10375356"/>
              <a:gd name="connsiteY261" fmla="*/ 5143057 h 10394676"/>
              <a:gd name="connsiteX262" fmla="*/ 97302 w 10375356"/>
              <a:gd name="connsiteY262" fmla="*/ 5143057 h 10394676"/>
              <a:gd name="connsiteX263" fmla="*/ 97302 w 10375356"/>
              <a:gd name="connsiteY263" fmla="*/ 5244969 h 10394676"/>
              <a:gd name="connsiteX264" fmla="*/ 2360 w 10375356"/>
              <a:gd name="connsiteY264" fmla="*/ 5244969 h 10394676"/>
              <a:gd name="connsiteX265" fmla="*/ 0 w 10375356"/>
              <a:gd name="connsiteY265" fmla="*/ 5198237 h 10394676"/>
              <a:gd name="connsiteX266" fmla="*/ 623389 w 10375356"/>
              <a:gd name="connsiteY266" fmla="*/ 4939239 h 10394676"/>
              <a:gd name="connsiteX267" fmla="*/ 725299 w 10375356"/>
              <a:gd name="connsiteY267" fmla="*/ 4939239 h 10394676"/>
              <a:gd name="connsiteX268" fmla="*/ 725299 w 10375356"/>
              <a:gd name="connsiteY268" fmla="*/ 5450061 h 10394676"/>
              <a:gd name="connsiteX269" fmla="*/ 623389 w 10375356"/>
              <a:gd name="connsiteY269" fmla="*/ 5450061 h 10394676"/>
              <a:gd name="connsiteX270" fmla="*/ 86723 w 10375356"/>
              <a:gd name="connsiteY270" fmla="*/ 4273524 h 10394676"/>
              <a:gd name="connsiteX271" fmla="*/ 106218 w 10375356"/>
              <a:gd name="connsiteY271" fmla="*/ 4371093 h 10394676"/>
              <a:gd name="connsiteX272" fmla="*/ 85418 w 10375356"/>
              <a:gd name="connsiteY272" fmla="*/ 4474296 h 10394676"/>
              <a:gd name="connsiteX273" fmla="*/ 47492 w 10375356"/>
              <a:gd name="connsiteY273" fmla="*/ 4530579 h 10394676"/>
              <a:gd name="connsiteX274" fmla="*/ 9745526 w 10375356"/>
              <a:gd name="connsiteY274" fmla="*/ 4208037 h 10394676"/>
              <a:gd name="connsiteX275" fmla="*/ 9582469 w 10375356"/>
              <a:gd name="connsiteY275" fmla="*/ 4371093 h 10394676"/>
              <a:gd name="connsiteX276" fmla="*/ 9745526 w 10375356"/>
              <a:gd name="connsiteY276" fmla="*/ 4534147 h 10394676"/>
              <a:gd name="connsiteX277" fmla="*/ 9908582 w 10375356"/>
              <a:gd name="connsiteY277" fmla="*/ 4371093 h 10394676"/>
              <a:gd name="connsiteX278" fmla="*/ 9745526 w 10375356"/>
              <a:gd name="connsiteY278" fmla="*/ 4208037 h 10394676"/>
              <a:gd name="connsiteX279" fmla="*/ 1498539 w 10375356"/>
              <a:gd name="connsiteY279" fmla="*/ 4208037 h 10394676"/>
              <a:gd name="connsiteX280" fmla="*/ 1335482 w 10375356"/>
              <a:gd name="connsiteY280" fmla="*/ 4371093 h 10394676"/>
              <a:gd name="connsiteX281" fmla="*/ 1498539 w 10375356"/>
              <a:gd name="connsiteY281" fmla="*/ 4534147 h 10394676"/>
              <a:gd name="connsiteX282" fmla="*/ 1661593 w 10375356"/>
              <a:gd name="connsiteY282" fmla="*/ 4371093 h 10394676"/>
              <a:gd name="connsiteX283" fmla="*/ 1498539 w 10375356"/>
              <a:gd name="connsiteY283" fmla="*/ 4208037 h 10394676"/>
              <a:gd name="connsiteX284" fmla="*/ 8870376 w 10375356"/>
              <a:gd name="connsiteY284" fmla="*/ 4115043 h 10394676"/>
              <a:gd name="connsiteX285" fmla="*/ 8972285 w 10375356"/>
              <a:gd name="connsiteY285" fmla="*/ 4115043 h 10394676"/>
              <a:gd name="connsiteX286" fmla="*/ 8972285 w 10375356"/>
              <a:gd name="connsiteY286" fmla="*/ 4625865 h 10394676"/>
              <a:gd name="connsiteX287" fmla="*/ 8870376 w 10375356"/>
              <a:gd name="connsiteY287" fmla="*/ 4625865 h 10394676"/>
              <a:gd name="connsiteX288" fmla="*/ 623387 w 10375356"/>
              <a:gd name="connsiteY288" fmla="*/ 4115043 h 10394676"/>
              <a:gd name="connsiteX289" fmla="*/ 725297 w 10375356"/>
              <a:gd name="connsiteY289" fmla="*/ 4115043 h 10394676"/>
              <a:gd name="connsiteX290" fmla="*/ 725297 w 10375356"/>
              <a:gd name="connsiteY290" fmla="*/ 4625865 h 10394676"/>
              <a:gd name="connsiteX291" fmla="*/ 623387 w 10375356"/>
              <a:gd name="connsiteY291" fmla="*/ 4625865 h 10394676"/>
              <a:gd name="connsiteX292" fmla="*/ 9744252 w 10375356"/>
              <a:gd name="connsiteY292" fmla="*/ 4106125 h 10394676"/>
              <a:gd name="connsiteX293" fmla="*/ 10009217 w 10375356"/>
              <a:gd name="connsiteY293" fmla="*/ 4371093 h 10394676"/>
              <a:gd name="connsiteX294" fmla="*/ 9744252 w 10375356"/>
              <a:gd name="connsiteY294" fmla="*/ 4636057 h 10394676"/>
              <a:gd name="connsiteX295" fmla="*/ 9479286 w 10375356"/>
              <a:gd name="connsiteY295" fmla="*/ 4371093 h 10394676"/>
              <a:gd name="connsiteX296" fmla="*/ 9744252 w 10375356"/>
              <a:gd name="connsiteY296" fmla="*/ 4106125 h 10394676"/>
              <a:gd name="connsiteX297" fmla="*/ 1499812 w 10375356"/>
              <a:gd name="connsiteY297" fmla="*/ 4106125 h 10394676"/>
              <a:gd name="connsiteX298" fmla="*/ 1764778 w 10375356"/>
              <a:gd name="connsiteY298" fmla="*/ 4371093 h 10394676"/>
              <a:gd name="connsiteX299" fmla="*/ 1499812 w 10375356"/>
              <a:gd name="connsiteY299" fmla="*/ 4636057 h 10394676"/>
              <a:gd name="connsiteX300" fmla="*/ 1234846 w 10375356"/>
              <a:gd name="connsiteY300" fmla="*/ 4371093 h 10394676"/>
              <a:gd name="connsiteX301" fmla="*/ 1499812 w 10375356"/>
              <a:gd name="connsiteY301" fmla="*/ 4106125 h 10394676"/>
              <a:gd name="connsiteX302" fmla="*/ 9489477 w 10375356"/>
              <a:gd name="connsiteY302" fmla="*/ 3495941 h 10394676"/>
              <a:gd name="connsiteX303" fmla="*/ 10000300 w 10375356"/>
              <a:gd name="connsiteY303" fmla="*/ 3495941 h 10394676"/>
              <a:gd name="connsiteX304" fmla="*/ 10000300 w 10375356"/>
              <a:gd name="connsiteY304" fmla="*/ 3597851 h 10394676"/>
              <a:gd name="connsiteX305" fmla="*/ 9489477 w 10375356"/>
              <a:gd name="connsiteY305" fmla="*/ 3597851 h 10394676"/>
              <a:gd name="connsiteX306" fmla="*/ 2066685 w 10375356"/>
              <a:gd name="connsiteY306" fmla="*/ 3495941 h 10394676"/>
              <a:gd name="connsiteX307" fmla="*/ 2154931 w 10375356"/>
              <a:gd name="connsiteY307" fmla="*/ 3495941 h 10394676"/>
              <a:gd name="connsiteX308" fmla="*/ 2133958 w 10375356"/>
              <a:gd name="connsiteY308" fmla="*/ 3530464 h 10394676"/>
              <a:gd name="connsiteX309" fmla="*/ 2101496 w 10375356"/>
              <a:gd name="connsiteY309" fmla="*/ 3597851 h 10394676"/>
              <a:gd name="connsiteX310" fmla="*/ 2066685 w 10375356"/>
              <a:gd name="connsiteY310" fmla="*/ 3597851 h 10394676"/>
              <a:gd name="connsiteX311" fmla="*/ 674343 w 10375356"/>
              <a:gd name="connsiteY311" fmla="*/ 3383841 h 10394676"/>
              <a:gd name="connsiteX312" fmla="*/ 511289 w 10375356"/>
              <a:gd name="connsiteY312" fmla="*/ 3546897 h 10394676"/>
              <a:gd name="connsiteX313" fmla="*/ 674343 w 10375356"/>
              <a:gd name="connsiteY313" fmla="*/ 3709953 h 10394676"/>
              <a:gd name="connsiteX314" fmla="*/ 837399 w 10375356"/>
              <a:gd name="connsiteY314" fmla="*/ 3546897 h 10394676"/>
              <a:gd name="connsiteX315" fmla="*/ 674343 w 10375356"/>
              <a:gd name="connsiteY315" fmla="*/ 3383841 h 10394676"/>
              <a:gd name="connsiteX316" fmla="*/ 8870376 w 10375356"/>
              <a:gd name="connsiteY316" fmla="*/ 3292121 h 10394676"/>
              <a:gd name="connsiteX317" fmla="*/ 8972285 w 10375356"/>
              <a:gd name="connsiteY317" fmla="*/ 3292121 h 10394676"/>
              <a:gd name="connsiteX318" fmla="*/ 8972285 w 10375356"/>
              <a:gd name="connsiteY318" fmla="*/ 3802945 h 10394676"/>
              <a:gd name="connsiteX319" fmla="*/ 8870376 w 10375356"/>
              <a:gd name="connsiteY319" fmla="*/ 3802945 h 10394676"/>
              <a:gd name="connsiteX320" fmla="*/ 8142327 w 10375356"/>
              <a:gd name="connsiteY320" fmla="*/ 3292121 h 10394676"/>
              <a:gd name="connsiteX321" fmla="*/ 8148089 w 10375356"/>
              <a:gd name="connsiteY321" fmla="*/ 3292121 h 10394676"/>
              <a:gd name="connsiteX322" fmla="*/ 8148089 w 10375356"/>
              <a:gd name="connsiteY322" fmla="*/ 3301606 h 10394676"/>
              <a:gd name="connsiteX323" fmla="*/ 1447583 w 10375356"/>
              <a:gd name="connsiteY323" fmla="*/ 3292121 h 10394676"/>
              <a:gd name="connsiteX324" fmla="*/ 1549493 w 10375356"/>
              <a:gd name="connsiteY324" fmla="*/ 3292121 h 10394676"/>
              <a:gd name="connsiteX325" fmla="*/ 1549493 w 10375356"/>
              <a:gd name="connsiteY325" fmla="*/ 3802945 h 10394676"/>
              <a:gd name="connsiteX326" fmla="*/ 1447583 w 10375356"/>
              <a:gd name="connsiteY326" fmla="*/ 3802945 h 10394676"/>
              <a:gd name="connsiteX327" fmla="*/ 675617 w 10375356"/>
              <a:gd name="connsiteY327" fmla="*/ 3281931 h 10394676"/>
              <a:gd name="connsiteX328" fmla="*/ 940583 w 10375356"/>
              <a:gd name="connsiteY328" fmla="*/ 3546897 h 10394676"/>
              <a:gd name="connsiteX329" fmla="*/ 675617 w 10375356"/>
              <a:gd name="connsiteY329" fmla="*/ 3811861 h 10394676"/>
              <a:gd name="connsiteX330" fmla="*/ 410652 w 10375356"/>
              <a:gd name="connsiteY330" fmla="*/ 3546897 h 10394676"/>
              <a:gd name="connsiteX331" fmla="*/ 675617 w 10375356"/>
              <a:gd name="connsiteY331" fmla="*/ 3281931 h 10394676"/>
              <a:gd name="connsiteX332" fmla="*/ 1242482 w 10375356"/>
              <a:gd name="connsiteY332" fmla="*/ 2671745 h 10394676"/>
              <a:gd name="connsiteX333" fmla="*/ 1753305 w 10375356"/>
              <a:gd name="connsiteY333" fmla="*/ 2671745 h 10394676"/>
              <a:gd name="connsiteX334" fmla="*/ 1753305 w 10375356"/>
              <a:gd name="connsiteY334" fmla="*/ 2773657 h 10394676"/>
              <a:gd name="connsiteX335" fmla="*/ 1242482 w 10375356"/>
              <a:gd name="connsiteY335" fmla="*/ 2773657 h 10394676"/>
              <a:gd name="connsiteX336" fmla="*/ 8921331 w 10375356"/>
              <a:gd name="connsiteY336" fmla="*/ 2560919 h 10394676"/>
              <a:gd name="connsiteX337" fmla="*/ 8758275 w 10375356"/>
              <a:gd name="connsiteY337" fmla="*/ 2723975 h 10394676"/>
              <a:gd name="connsiteX338" fmla="*/ 8921331 w 10375356"/>
              <a:gd name="connsiteY338" fmla="*/ 2887029 h 10394676"/>
              <a:gd name="connsiteX339" fmla="*/ 9084386 w 10375356"/>
              <a:gd name="connsiteY339" fmla="*/ 2723975 h 10394676"/>
              <a:gd name="connsiteX340" fmla="*/ 8921331 w 10375356"/>
              <a:gd name="connsiteY340" fmla="*/ 2560919 h 10394676"/>
              <a:gd name="connsiteX341" fmla="*/ 2322726 w 10375356"/>
              <a:gd name="connsiteY341" fmla="*/ 2560919 h 10394676"/>
              <a:gd name="connsiteX342" fmla="*/ 2159671 w 10375356"/>
              <a:gd name="connsiteY342" fmla="*/ 2723975 h 10394676"/>
              <a:gd name="connsiteX343" fmla="*/ 2322726 w 10375356"/>
              <a:gd name="connsiteY343" fmla="*/ 2887029 h 10394676"/>
              <a:gd name="connsiteX344" fmla="*/ 2485782 w 10375356"/>
              <a:gd name="connsiteY344" fmla="*/ 2723975 h 10394676"/>
              <a:gd name="connsiteX345" fmla="*/ 2322726 w 10375356"/>
              <a:gd name="connsiteY345" fmla="*/ 2560919 h 10394676"/>
              <a:gd name="connsiteX346" fmla="*/ 9694571 w 10375356"/>
              <a:gd name="connsiteY346" fmla="*/ 2553886 h 10394676"/>
              <a:gd name="connsiteX347" fmla="*/ 9792198 w 10375356"/>
              <a:gd name="connsiteY347" fmla="*/ 2714584 h 10394676"/>
              <a:gd name="connsiteX348" fmla="*/ 9796481 w 10375356"/>
              <a:gd name="connsiteY348" fmla="*/ 2723476 h 10394676"/>
              <a:gd name="connsiteX349" fmla="*/ 9796481 w 10375356"/>
              <a:gd name="connsiteY349" fmla="*/ 2978749 h 10394676"/>
              <a:gd name="connsiteX350" fmla="*/ 9694571 w 10375356"/>
              <a:gd name="connsiteY350" fmla="*/ 2978749 h 10394676"/>
              <a:gd name="connsiteX351" fmla="*/ 772671 w 10375356"/>
              <a:gd name="connsiteY351" fmla="*/ 2477905 h 10394676"/>
              <a:gd name="connsiteX352" fmla="*/ 778813 w 10375356"/>
              <a:gd name="connsiteY352" fmla="*/ 2479809 h 10394676"/>
              <a:gd name="connsiteX353" fmla="*/ 940575 w 10375356"/>
              <a:gd name="connsiteY353" fmla="*/ 2723975 h 10394676"/>
              <a:gd name="connsiteX354" fmla="*/ 675608 w 10375356"/>
              <a:gd name="connsiteY354" fmla="*/ 2988941 h 10394676"/>
              <a:gd name="connsiteX355" fmla="*/ 527394 w 10375356"/>
              <a:gd name="connsiteY355" fmla="*/ 2942835 h 10394676"/>
              <a:gd name="connsiteX356" fmla="*/ 521341 w 10375356"/>
              <a:gd name="connsiteY356" fmla="*/ 2937832 h 10394676"/>
              <a:gd name="connsiteX357" fmla="*/ 566336 w 10375356"/>
              <a:gd name="connsiteY357" fmla="*/ 2844427 h 10394676"/>
              <a:gd name="connsiteX358" fmla="*/ 610701 w 10375356"/>
              <a:gd name="connsiteY358" fmla="*/ 2874271 h 10394676"/>
              <a:gd name="connsiteX359" fmla="*/ 674334 w 10375356"/>
              <a:gd name="connsiteY359" fmla="*/ 2887029 h 10394676"/>
              <a:gd name="connsiteX360" fmla="*/ 837390 w 10375356"/>
              <a:gd name="connsiteY360" fmla="*/ 2723975 h 10394676"/>
              <a:gd name="connsiteX361" fmla="*/ 737968 w 10375356"/>
              <a:gd name="connsiteY361" fmla="*/ 2573678 h 10394676"/>
              <a:gd name="connsiteX362" fmla="*/ 717037 w 10375356"/>
              <a:gd name="connsiteY362" fmla="*/ 2569481 h 10394676"/>
              <a:gd name="connsiteX363" fmla="*/ 8046180 w 10375356"/>
              <a:gd name="connsiteY363" fmla="*/ 2467925 h 10394676"/>
              <a:gd name="connsiteX364" fmla="*/ 8148089 w 10375356"/>
              <a:gd name="connsiteY364" fmla="*/ 2467925 h 10394676"/>
              <a:gd name="connsiteX365" fmla="*/ 8148089 w 10375356"/>
              <a:gd name="connsiteY365" fmla="*/ 2978749 h 10394676"/>
              <a:gd name="connsiteX366" fmla="*/ 8046180 w 10375356"/>
              <a:gd name="connsiteY366" fmla="*/ 2978749 h 10394676"/>
              <a:gd name="connsiteX367" fmla="*/ 8921331 w 10375356"/>
              <a:gd name="connsiteY367" fmla="*/ 2459009 h 10394676"/>
              <a:gd name="connsiteX368" fmla="*/ 9186296 w 10375356"/>
              <a:gd name="connsiteY368" fmla="*/ 2723975 h 10394676"/>
              <a:gd name="connsiteX369" fmla="*/ 8921331 w 10375356"/>
              <a:gd name="connsiteY369" fmla="*/ 2988941 h 10394676"/>
              <a:gd name="connsiteX370" fmla="*/ 8656365 w 10375356"/>
              <a:gd name="connsiteY370" fmla="*/ 2723975 h 10394676"/>
              <a:gd name="connsiteX371" fmla="*/ 8921331 w 10375356"/>
              <a:gd name="connsiteY371" fmla="*/ 2459009 h 10394676"/>
              <a:gd name="connsiteX372" fmla="*/ 2322726 w 10375356"/>
              <a:gd name="connsiteY372" fmla="*/ 2459009 h 10394676"/>
              <a:gd name="connsiteX373" fmla="*/ 2587692 w 10375356"/>
              <a:gd name="connsiteY373" fmla="*/ 2723975 h 10394676"/>
              <a:gd name="connsiteX374" fmla="*/ 2322726 w 10375356"/>
              <a:gd name="connsiteY374" fmla="*/ 2988941 h 10394676"/>
              <a:gd name="connsiteX375" fmla="*/ 2057761 w 10375356"/>
              <a:gd name="connsiteY375" fmla="*/ 2723975 h 10394676"/>
              <a:gd name="connsiteX376" fmla="*/ 2322726 w 10375356"/>
              <a:gd name="connsiteY376" fmla="*/ 2459009 h 10394676"/>
              <a:gd name="connsiteX377" fmla="*/ 7842360 w 10375356"/>
              <a:gd name="connsiteY377" fmla="*/ 1848825 h 10394676"/>
              <a:gd name="connsiteX378" fmla="*/ 8353182 w 10375356"/>
              <a:gd name="connsiteY378" fmla="*/ 1848825 h 10394676"/>
              <a:gd name="connsiteX379" fmla="*/ 8353182 w 10375356"/>
              <a:gd name="connsiteY379" fmla="*/ 1950733 h 10394676"/>
              <a:gd name="connsiteX380" fmla="*/ 7842360 w 10375356"/>
              <a:gd name="connsiteY380" fmla="*/ 1950733 h 10394676"/>
              <a:gd name="connsiteX381" fmla="*/ 6223404 w 10375356"/>
              <a:gd name="connsiteY381" fmla="*/ 1848825 h 10394676"/>
              <a:gd name="connsiteX382" fmla="*/ 6704792 w 10375356"/>
              <a:gd name="connsiteY382" fmla="*/ 1848825 h 10394676"/>
              <a:gd name="connsiteX383" fmla="*/ 6704792 w 10375356"/>
              <a:gd name="connsiteY383" fmla="*/ 1950733 h 10394676"/>
              <a:gd name="connsiteX384" fmla="*/ 6512646 w 10375356"/>
              <a:gd name="connsiteY384" fmla="*/ 1950733 h 10394676"/>
              <a:gd name="connsiteX385" fmla="*/ 6413573 w 10375356"/>
              <a:gd name="connsiteY385" fmla="*/ 1911670 h 10394676"/>
              <a:gd name="connsiteX386" fmla="*/ 6251001 w 10375356"/>
              <a:gd name="connsiteY386" fmla="*/ 1856662 h 10394676"/>
              <a:gd name="connsiteX387" fmla="*/ 2890884 w 10375356"/>
              <a:gd name="connsiteY387" fmla="*/ 1848825 h 10394676"/>
              <a:gd name="connsiteX388" fmla="*/ 3401707 w 10375356"/>
              <a:gd name="connsiteY388" fmla="*/ 1848825 h 10394676"/>
              <a:gd name="connsiteX389" fmla="*/ 3401707 w 10375356"/>
              <a:gd name="connsiteY389" fmla="*/ 1950733 h 10394676"/>
              <a:gd name="connsiteX390" fmla="*/ 2890884 w 10375356"/>
              <a:gd name="connsiteY390" fmla="*/ 1950733 h 10394676"/>
              <a:gd name="connsiteX391" fmla="*/ 1242493 w 10375356"/>
              <a:gd name="connsiteY391" fmla="*/ 1848825 h 10394676"/>
              <a:gd name="connsiteX392" fmla="*/ 1753316 w 10375356"/>
              <a:gd name="connsiteY392" fmla="*/ 1848825 h 10394676"/>
              <a:gd name="connsiteX393" fmla="*/ 1753316 w 10375356"/>
              <a:gd name="connsiteY393" fmla="*/ 1950733 h 10394676"/>
              <a:gd name="connsiteX394" fmla="*/ 1242493 w 10375356"/>
              <a:gd name="connsiteY394" fmla="*/ 1950733 h 10394676"/>
              <a:gd name="connsiteX395" fmla="*/ 8921331 w 10375356"/>
              <a:gd name="connsiteY395" fmla="*/ 1736725 h 10394676"/>
              <a:gd name="connsiteX396" fmla="*/ 8758275 w 10375356"/>
              <a:gd name="connsiteY396" fmla="*/ 1899781 h 10394676"/>
              <a:gd name="connsiteX397" fmla="*/ 8921331 w 10375356"/>
              <a:gd name="connsiteY397" fmla="*/ 2062835 h 10394676"/>
              <a:gd name="connsiteX398" fmla="*/ 9084386 w 10375356"/>
              <a:gd name="connsiteY398" fmla="*/ 1899781 h 10394676"/>
              <a:gd name="connsiteX399" fmla="*/ 8921331 w 10375356"/>
              <a:gd name="connsiteY399" fmla="*/ 1736725 h 10394676"/>
              <a:gd name="connsiteX400" fmla="*/ 7223258 w 10375356"/>
              <a:gd name="connsiteY400" fmla="*/ 1643731 h 10394676"/>
              <a:gd name="connsiteX401" fmla="*/ 7325168 w 10375356"/>
              <a:gd name="connsiteY401" fmla="*/ 1643731 h 10394676"/>
              <a:gd name="connsiteX402" fmla="*/ 7325168 w 10375356"/>
              <a:gd name="connsiteY402" fmla="*/ 2154553 h 10394676"/>
              <a:gd name="connsiteX403" fmla="*/ 7223258 w 10375356"/>
              <a:gd name="connsiteY403" fmla="*/ 2154553 h 10394676"/>
              <a:gd name="connsiteX404" fmla="*/ 2271782 w 10375356"/>
              <a:gd name="connsiteY404" fmla="*/ 1643731 h 10394676"/>
              <a:gd name="connsiteX405" fmla="*/ 2373691 w 10375356"/>
              <a:gd name="connsiteY405" fmla="*/ 1643731 h 10394676"/>
              <a:gd name="connsiteX406" fmla="*/ 2373691 w 10375356"/>
              <a:gd name="connsiteY406" fmla="*/ 2154553 h 10394676"/>
              <a:gd name="connsiteX407" fmla="*/ 2271782 w 10375356"/>
              <a:gd name="connsiteY407" fmla="*/ 2154553 h 10394676"/>
              <a:gd name="connsiteX408" fmla="*/ 8921331 w 10375356"/>
              <a:gd name="connsiteY408" fmla="*/ 1634813 h 10394676"/>
              <a:gd name="connsiteX409" fmla="*/ 9024534 w 10375356"/>
              <a:gd name="connsiteY409" fmla="*/ 1655614 h 10394676"/>
              <a:gd name="connsiteX410" fmla="*/ 9036119 w 10375356"/>
              <a:gd name="connsiteY410" fmla="*/ 1661896 h 10394676"/>
              <a:gd name="connsiteX411" fmla="*/ 9067478 w 10375356"/>
              <a:gd name="connsiteY411" fmla="*/ 1694788 h 10394676"/>
              <a:gd name="connsiteX412" fmla="*/ 9168482 w 10375356"/>
              <a:gd name="connsiteY412" fmla="*/ 1811390 h 10394676"/>
              <a:gd name="connsiteX413" fmla="*/ 9186296 w 10375356"/>
              <a:gd name="connsiteY413" fmla="*/ 1899781 h 10394676"/>
              <a:gd name="connsiteX414" fmla="*/ 8921331 w 10375356"/>
              <a:gd name="connsiteY414" fmla="*/ 2164745 h 10394676"/>
              <a:gd name="connsiteX415" fmla="*/ 8656365 w 10375356"/>
              <a:gd name="connsiteY415" fmla="*/ 1899781 h 10394676"/>
              <a:gd name="connsiteX416" fmla="*/ 8921331 w 10375356"/>
              <a:gd name="connsiteY416" fmla="*/ 1634813 h 10394676"/>
              <a:gd name="connsiteX417" fmla="*/ 3969851 w 10375356"/>
              <a:gd name="connsiteY417" fmla="*/ 1634813 h 10394676"/>
              <a:gd name="connsiteX418" fmla="*/ 4214017 w 10375356"/>
              <a:gd name="connsiteY418" fmla="*/ 1796577 h 10394676"/>
              <a:gd name="connsiteX419" fmla="*/ 4223093 w 10375356"/>
              <a:gd name="connsiteY419" fmla="*/ 1841608 h 10394676"/>
              <a:gd name="connsiteX420" fmla="*/ 4170081 w 10375356"/>
              <a:gd name="connsiteY420" fmla="*/ 1856662 h 10394676"/>
              <a:gd name="connsiteX421" fmla="*/ 4127174 w 10375356"/>
              <a:gd name="connsiteY421" fmla="*/ 1871180 h 10394676"/>
              <a:gd name="connsiteX422" fmla="*/ 4120150 w 10375356"/>
              <a:gd name="connsiteY422" fmla="*/ 1836147 h 10394676"/>
              <a:gd name="connsiteX423" fmla="*/ 3969851 w 10375356"/>
              <a:gd name="connsiteY423" fmla="*/ 1736725 h 10394676"/>
              <a:gd name="connsiteX424" fmla="*/ 3806796 w 10375356"/>
              <a:gd name="connsiteY424" fmla="*/ 1899781 h 10394676"/>
              <a:gd name="connsiteX425" fmla="*/ 3819555 w 10375356"/>
              <a:gd name="connsiteY425" fmla="*/ 1963414 h 10394676"/>
              <a:gd name="connsiteX426" fmla="*/ 3832208 w 10375356"/>
              <a:gd name="connsiteY426" fmla="*/ 1982224 h 10394676"/>
              <a:gd name="connsiteX427" fmla="*/ 3741230 w 10375356"/>
              <a:gd name="connsiteY427" fmla="*/ 2026051 h 10394676"/>
              <a:gd name="connsiteX428" fmla="*/ 3725686 w 10375356"/>
              <a:gd name="connsiteY428" fmla="*/ 2002984 h 10394676"/>
              <a:gd name="connsiteX429" fmla="*/ 3704886 w 10375356"/>
              <a:gd name="connsiteY429" fmla="*/ 1899781 h 10394676"/>
              <a:gd name="connsiteX430" fmla="*/ 3969851 w 10375356"/>
              <a:gd name="connsiteY430" fmla="*/ 1634813 h 10394676"/>
              <a:gd name="connsiteX431" fmla="*/ 7842360 w 10375356"/>
              <a:gd name="connsiteY431" fmla="*/ 1024629 h 10394676"/>
              <a:gd name="connsiteX432" fmla="*/ 8330359 w 10375356"/>
              <a:gd name="connsiteY432" fmla="*/ 1024629 h 10394676"/>
              <a:gd name="connsiteX433" fmla="*/ 8353182 w 10375356"/>
              <a:gd name="connsiteY433" fmla="*/ 1042565 h 10394676"/>
              <a:gd name="connsiteX434" fmla="*/ 8353182 w 10375356"/>
              <a:gd name="connsiteY434" fmla="*/ 1126539 h 10394676"/>
              <a:gd name="connsiteX435" fmla="*/ 7842360 w 10375356"/>
              <a:gd name="connsiteY435" fmla="*/ 1126539 h 10394676"/>
              <a:gd name="connsiteX436" fmla="*/ 5371048 w 10375356"/>
              <a:gd name="connsiteY436" fmla="*/ 1024629 h 10394676"/>
              <a:gd name="connsiteX437" fmla="*/ 5881870 w 10375356"/>
              <a:gd name="connsiteY437" fmla="*/ 1024629 h 10394676"/>
              <a:gd name="connsiteX438" fmla="*/ 5881870 w 10375356"/>
              <a:gd name="connsiteY438" fmla="*/ 1126539 h 10394676"/>
              <a:gd name="connsiteX439" fmla="*/ 5371048 w 10375356"/>
              <a:gd name="connsiteY439" fmla="*/ 1126539 h 10394676"/>
              <a:gd name="connsiteX440" fmla="*/ 4538001 w 10375356"/>
              <a:gd name="connsiteY440" fmla="*/ 1024629 h 10394676"/>
              <a:gd name="connsiteX441" fmla="*/ 5048825 w 10375356"/>
              <a:gd name="connsiteY441" fmla="*/ 1024629 h 10394676"/>
              <a:gd name="connsiteX442" fmla="*/ 5048825 w 10375356"/>
              <a:gd name="connsiteY442" fmla="*/ 1126539 h 10394676"/>
              <a:gd name="connsiteX443" fmla="*/ 4538001 w 10375356"/>
              <a:gd name="connsiteY443" fmla="*/ 1126539 h 10394676"/>
              <a:gd name="connsiteX444" fmla="*/ 2890886 w 10375356"/>
              <a:gd name="connsiteY444" fmla="*/ 1024629 h 10394676"/>
              <a:gd name="connsiteX445" fmla="*/ 3401709 w 10375356"/>
              <a:gd name="connsiteY445" fmla="*/ 1024629 h 10394676"/>
              <a:gd name="connsiteX446" fmla="*/ 3401709 w 10375356"/>
              <a:gd name="connsiteY446" fmla="*/ 1126539 h 10394676"/>
              <a:gd name="connsiteX447" fmla="*/ 2890886 w 10375356"/>
              <a:gd name="connsiteY447" fmla="*/ 1126539 h 10394676"/>
              <a:gd name="connsiteX448" fmla="*/ 6450017 w 10375356"/>
              <a:gd name="connsiteY448" fmla="*/ 912529 h 10394676"/>
              <a:gd name="connsiteX449" fmla="*/ 6286962 w 10375356"/>
              <a:gd name="connsiteY449" fmla="*/ 1075585 h 10394676"/>
              <a:gd name="connsiteX450" fmla="*/ 6450017 w 10375356"/>
              <a:gd name="connsiteY450" fmla="*/ 1238639 h 10394676"/>
              <a:gd name="connsiteX451" fmla="*/ 6613073 w 10375356"/>
              <a:gd name="connsiteY451" fmla="*/ 1075585 h 10394676"/>
              <a:gd name="connsiteX452" fmla="*/ 6450017 w 10375356"/>
              <a:gd name="connsiteY452" fmla="*/ 912529 h 10394676"/>
              <a:gd name="connsiteX453" fmla="*/ 2373692 w 10375356"/>
              <a:gd name="connsiteY453" fmla="*/ 828587 h 10394676"/>
              <a:gd name="connsiteX454" fmla="*/ 2373692 w 10375356"/>
              <a:gd name="connsiteY454" fmla="*/ 1331633 h 10394676"/>
              <a:gd name="connsiteX455" fmla="*/ 2271782 w 10375356"/>
              <a:gd name="connsiteY455" fmla="*/ 1331633 h 10394676"/>
              <a:gd name="connsiteX456" fmla="*/ 2271782 w 10375356"/>
              <a:gd name="connsiteY456" fmla="*/ 895706 h 10394676"/>
              <a:gd name="connsiteX457" fmla="*/ 2297278 w 10375356"/>
              <a:gd name="connsiteY457" fmla="*/ 877575 h 10394676"/>
              <a:gd name="connsiteX458" fmla="*/ 7223258 w 10375356"/>
              <a:gd name="connsiteY458" fmla="*/ 820809 h 10394676"/>
              <a:gd name="connsiteX459" fmla="*/ 7325168 w 10375356"/>
              <a:gd name="connsiteY459" fmla="*/ 820809 h 10394676"/>
              <a:gd name="connsiteX460" fmla="*/ 7325168 w 10375356"/>
              <a:gd name="connsiteY460" fmla="*/ 1331633 h 10394676"/>
              <a:gd name="connsiteX461" fmla="*/ 7223258 w 10375356"/>
              <a:gd name="connsiteY461" fmla="*/ 1331633 h 10394676"/>
              <a:gd name="connsiteX462" fmla="*/ 3918899 w 10375356"/>
              <a:gd name="connsiteY462" fmla="*/ 820809 h 10394676"/>
              <a:gd name="connsiteX463" fmla="*/ 4020808 w 10375356"/>
              <a:gd name="connsiteY463" fmla="*/ 820809 h 10394676"/>
              <a:gd name="connsiteX464" fmla="*/ 4020808 w 10375356"/>
              <a:gd name="connsiteY464" fmla="*/ 1331633 h 10394676"/>
              <a:gd name="connsiteX465" fmla="*/ 3918899 w 10375356"/>
              <a:gd name="connsiteY465" fmla="*/ 1331633 h 10394676"/>
              <a:gd name="connsiteX466" fmla="*/ 6451292 w 10375356"/>
              <a:gd name="connsiteY466" fmla="*/ 810617 h 10394676"/>
              <a:gd name="connsiteX467" fmla="*/ 6716257 w 10375356"/>
              <a:gd name="connsiteY467" fmla="*/ 1075585 h 10394676"/>
              <a:gd name="connsiteX468" fmla="*/ 6451292 w 10375356"/>
              <a:gd name="connsiteY468" fmla="*/ 1340549 h 10394676"/>
              <a:gd name="connsiteX469" fmla="*/ 6186326 w 10375356"/>
              <a:gd name="connsiteY469" fmla="*/ 1075585 h 10394676"/>
              <a:gd name="connsiteX470" fmla="*/ 6451292 w 10375356"/>
              <a:gd name="connsiteY470" fmla="*/ 810617 h 10394676"/>
              <a:gd name="connsiteX471" fmla="*/ 6399063 w 10375356"/>
              <a:gd name="connsiteY471" fmla="*/ 125503 h 10394676"/>
              <a:gd name="connsiteX472" fmla="*/ 6500973 w 10375356"/>
              <a:gd name="connsiteY472" fmla="*/ 149024 h 10394676"/>
              <a:gd name="connsiteX473" fmla="*/ 6500973 w 10375356"/>
              <a:gd name="connsiteY473" fmla="*/ 508711 h 10394676"/>
              <a:gd name="connsiteX474" fmla="*/ 6399063 w 10375356"/>
              <a:gd name="connsiteY474" fmla="*/ 508711 h 10394676"/>
              <a:gd name="connsiteX475" fmla="*/ 4743094 w 10375356"/>
              <a:gd name="connsiteY475" fmla="*/ 101073 h 10394676"/>
              <a:gd name="connsiteX476" fmla="*/ 4845004 w 10375356"/>
              <a:gd name="connsiteY476" fmla="*/ 101073 h 10394676"/>
              <a:gd name="connsiteX477" fmla="*/ 4845004 w 10375356"/>
              <a:gd name="connsiteY477" fmla="*/ 508711 h 10394676"/>
              <a:gd name="connsiteX478" fmla="*/ 4743094 w 10375356"/>
              <a:gd name="connsiteY478" fmla="*/ 508711 h 10394676"/>
              <a:gd name="connsiteX479" fmla="*/ 4174642 w 10375356"/>
              <a:gd name="connsiteY479" fmla="*/ 91020 h 10394676"/>
              <a:gd name="connsiteX480" fmla="*/ 4214021 w 10375356"/>
              <a:gd name="connsiteY480" fmla="*/ 149458 h 10394676"/>
              <a:gd name="connsiteX481" fmla="*/ 4234820 w 10375356"/>
              <a:gd name="connsiteY481" fmla="*/ 252661 h 10394676"/>
              <a:gd name="connsiteX482" fmla="*/ 3969854 w 10375356"/>
              <a:gd name="connsiteY482" fmla="*/ 517629 h 10394676"/>
              <a:gd name="connsiteX483" fmla="*/ 3704889 w 10375356"/>
              <a:gd name="connsiteY483" fmla="*/ 252661 h 10394676"/>
              <a:gd name="connsiteX484" fmla="*/ 3714113 w 10375356"/>
              <a:gd name="connsiteY484" fmla="*/ 206895 h 10394676"/>
              <a:gd name="connsiteX485" fmla="*/ 3829928 w 10375356"/>
              <a:gd name="connsiteY485" fmla="*/ 174007 h 10394676"/>
              <a:gd name="connsiteX486" fmla="*/ 3819737 w 10375356"/>
              <a:gd name="connsiteY486" fmla="*/ 189028 h 10394676"/>
              <a:gd name="connsiteX487" fmla="*/ 3806799 w 10375356"/>
              <a:gd name="connsiteY487" fmla="*/ 252661 h 10394676"/>
              <a:gd name="connsiteX488" fmla="*/ 3969854 w 10375356"/>
              <a:gd name="connsiteY488" fmla="*/ 415717 h 10394676"/>
              <a:gd name="connsiteX489" fmla="*/ 4132911 w 10375356"/>
              <a:gd name="connsiteY489" fmla="*/ 252661 h 10394676"/>
              <a:gd name="connsiteX490" fmla="*/ 4085300 w 10375356"/>
              <a:gd name="connsiteY490" fmla="*/ 137218 h 10394676"/>
              <a:gd name="connsiteX491" fmla="*/ 4056168 w 10375356"/>
              <a:gd name="connsiteY491" fmla="*/ 117622 h 10394676"/>
              <a:gd name="connsiteX492" fmla="*/ 4160436 w 10375356"/>
              <a:gd name="connsiteY492" fmla="*/ 93557 h 10394676"/>
              <a:gd name="connsiteX493" fmla="*/ 5625822 w 10375356"/>
              <a:gd name="connsiteY493" fmla="*/ 89607 h 10394676"/>
              <a:gd name="connsiteX494" fmla="*/ 5462766 w 10375356"/>
              <a:gd name="connsiteY494" fmla="*/ 252661 h 10394676"/>
              <a:gd name="connsiteX495" fmla="*/ 5625822 w 10375356"/>
              <a:gd name="connsiteY495" fmla="*/ 415717 h 10394676"/>
              <a:gd name="connsiteX496" fmla="*/ 5788878 w 10375356"/>
              <a:gd name="connsiteY496" fmla="*/ 252661 h 10394676"/>
              <a:gd name="connsiteX497" fmla="*/ 5625822 w 10375356"/>
              <a:gd name="connsiteY497" fmla="*/ 89607 h 10394676"/>
              <a:gd name="connsiteX498" fmla="*/ 5551305 w 10375356"/>
              <a:gd name="connsiteY498" fmla="*/ 0 h 10394676"/>
              <a:gd name="connsiteX499" fmla="*/ 5741268 w 10375356"/>
              <a:gd name="connsiteY499" fmla="*/ 14445 h 10394676"/>
              <a:gd name="connsiteX500" fmla="*/ 5775311 w 10375356"/>
              <a:gd name="connsiteY500" fmla="*/ 32907 h 10394676"/>
              <a:gd name="connsiteX501" fmla="*/ 5892062 w 10375356"/>
              <a:gd name="connsiteY501" fmla="*/ 252661 h 10394676"/>
              <a:gd name="connsiteX502" fmla="*/ 5627096 w 10375356"/>
              <a:gd name="connsiteY502" fmla="*/ 517629 h 10394676"/>
              <a:gd name="connsiteX503" fmla="*/ 5362131 w 10375356"/>
              <a:gd name="connsiteY503" fmla="*/ 252661 h 10394676"/>
              <a:gd name="connsiteX504" fmla="*/ 5523893 w 10375356"/>
              <a:gd name="connsiteY504" fmla="*/ 8497 h 1039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Lst>
            <a:rect l="l" t="t" r="r" b="b"/>
            <a:pathLst>
              <a:path w="10375356" h="10394676">
                <a:moveTo>
                  <a:pt x="6202887" y="10086957"/>
                </a:moveTo>
                <a:lnTo>
                  <a:pt x="6713710" y="10086957"/>
                </a:lnTo>
                <a:lnTo>
                  <a:pt x="6713710" y="10187665"/>
                </a:lnTo>
                <a:lnTo>
                  <a:pt x="6709472" y="10188869"/>
                </a:lnTo>
                <a:lnTo>
                  <a:pt x="6202887" y="10188869"/>
                </a:lnTo>
                <a:close/>
                <a:moveTo>
                  <a:pt x="5634740" y="9974857"/>
                </a:moveTo>
                <a:cubicBezTo>
                  <a:pt x="5544295" y="9974857"/>
                  <a:pt x="5471684" y="10047469"/>
                  <a:pt x="5471684" y="10137913"/>
                </a:cubicBezTo>
                <a:cubicBezTo>
                  <a:pt x="5471684" y="10228357"/>
                  <a:pt x="5544295" y="10300969"/>
                  <a:pt x="5634740" y="10300969"/>
                </a:cubicBezTo>
                <a:cubicBezTo>
                  <a:pt x="5725185" y="10299693"/>
                  <a:pt x="5797795" y="10227083"/>
                  <a:pt x="5797795" y="10137913"/>
                </a:cubicBezTo>
                <a:cubicBezTo>
                  <a:pt x="5797795" y="10047469"/>
                  <a:pt x="5725185" y="9974857"/>
                  <a:pt x="5634740" y="9974857"/>
                </a:cubicBezTo>
                <a:close/>
                <a:moveTo>
                  <a:pt x="7232175" y="9881865"/>
                </a:moveTo>
                <a:lnTo>
                  <a:pt x="7334085" y="9881865"/>
                </a:lnTo>
                <a:lnTo>
                  <a:pt x="7334085" y="9956193"/>
                </a:lnTo>
                <a:lnTo>
                  <a:pt x="7238719" y="9999307"/>
                </a:lnTo>
                <a:lnTo>
                  <a:pt x="7232175" y="10001887"/>
                </a:lnTo>
                <a:close/>
                <a:moveTo>
                  <a:pt x="4751991" y="9881865"/>
                </a:moveTo>
                <a:lnTo>
                  <a:pt x="4853901" y="9881865"/>
                </a:lnTo>
                <a:lnTo>
                  <a:pt x="4853901" y="10290777"/>
                </a:lnTo>
                <a:lnTo>
                  <a:pt x="4751991" y="10290777"/>
                </a:lnTo>
                <a:close/>
                <a:moveTo>
                  <a:pt x="5636013" y="9872947"/>
                </a:moveTo>
                <a:cubicBezTo>
                  <a:pt x="5782509" y="9872947"/>
                  <a:pt x="5900978" y="9991417"/>
                  <a:pt x="5900978" y="10137913"/>
                </a:cubicBezTo>
                <a:cubicBezTo>
                  <a:pt x="5900978" y="10247785"/>
                  <a:pt x="5834339" y="10341891"/>
                  <a:pt x="5739217" y="10382077"/>
                </a:cubicBezTo>
                <a:lnTo>
                  <a:pt x="5738756" y="10382220"/>
                </a:lnTo>
                <a:lnTo>
                  <a:pt x="5574951" y="10394676"/>
                </a:lnTo>
                <a:lnTo>
                  <a:pt x="5532810" y="10381361"/>
                </a:lnTo>
                <a:cubicBezTo>
                  <a:pt x="5437688" y="10340697"/>
                  <a:pt x="5371048" y="10246828"/>
                  <a:pt x="5371048" y="10137913"/>
                </a:cubicBezTo>
                <a:cubicBezTo>
                  <a:pt x="5371048" y="9991417"/>
                  <a:pt x="5489518" y="9872947"/>
                  <a:pt x="5636013" y="9872947"/>
                </a:cubicBezTo>
                <a:close/>
                <a:moveTo>
                  <a:pt x="3978752" y="9872947"/>
                </a:moveTo>
                <a:cubicBezTo>
                  <a:pt x="4125249" y="9872947"/>
                  <a:pt x="4243718" y="9991417"/>
                  <a:pt x="4243718" y="10137913"/>
                </a:cubicBezTo>
                <a:cubicBezTo>
                  <a:pt x="4243718" y="10174537"/>
                  <a:pt x="4236314" y="10209409"/>
                  <a:pt x="4222918" y="10241117"/>
                </a:cubicBezTo>
                <a:lnTo>
                  <a:pt x="4179036" y="10306239"/>
                </a:lnTo>
                <a:lnTo>
                  <a:pt x="4160436" y="10302917"/>
                </a:lnTo>
                <a:lnTo>
                  <a:pt x="4056265" y="10278875"/>
                </a:lnTo>
                <a:lnTo>
                  <a:pt x="4094199" y="10253357"/>
                </a:lnTo>
                <a:cubicBezTo>
                  <a:pt x="4123657" y="10223899"/>
                  <a:pt x="4141809" y="10183135"/>
                  <a:pt x="4141809" y="10137913"/>
                </a:cubicBezTo>
                <a:cubicBezTo>
                  <a:pt x="4141809" y="10047469"/>
                  <a:pt x="4069199" y="9974857"/>
                  <a:pt x="3978752" y="9974857"/>
                </a:cubicBezTo>
                <a:cubicBezTo>
                  <a:pt x="3889581" y="9974857"/>
                  <a:pt x="3815698" y="10047469"/>
                  <a:pt x="3815698" y="10137913"/>
                </a:cubicBezTo>
                <a:cubicBezTo>
                  <a:pt x="3815698" y="10160524"/>
                  <a:pt x="3820237" y="10182021"/>
                  <a:pt x="3828457" y="10201547"/>
                </a:cubicBezTo>
                <a:lnTo>
                  <a:pt x="3845505" y="10226891"/>
                </a:lnTo>
                <a:lnTo>
                  <a:pt x="3724813" y="10192618"/>
                </a:lnTo>
                <a:lnTo>
                  <a:pt x="3713787" y="10137913"/>
                </a:lnTo>
                <a:cubicBezTo>
                  <a:pt x="3713787" y="9991417"/>
                  <a:pt x="3832257" y="9872947"/>
                  <a:pt x="3978752" y="9872947"/>
                </a:cubicBezTo>
                <a:close/>
                <a:moveTo>
                  <a:pt x="3155832" y="9872947"/>
                </a:moveTo>
                <a:cubicBezTo>
                  <a:pt x="3265704" y="9872947"/>
                  <a:pt x="3359812" y="9939586"/>
                  <a:pt x="3399999" y="10034709"/>
                </a:cubicBezTo>
                <a:lnTo>
                  <a:pt x="3411035" y="10089469"/>
                </a:lnTo>
                <a:lnTo>
                  <a:pt x="3280434" y="10037975"/>
                </a:lnTo>
                <a:lnTo>
                  <a:pt x="3270003" y="10022469"/>
                </a:lnTo>
                <a:cubicBezTo>
                  <a:pt x="3240545" y="9993010"/>
                  <a:pt x="3199781" y="9974857"/>
                  <a:pt x="3154558" y="9974857"/>
                </a:cubicBezTo>
                <a:lnTo>
                  <a:pt x="3136355" y="9978507"/>
                </a:lnTo>
                <a:lnTo>
                  <a:pt x="3005935" y="9919545"/>
                </a:lnTo>
                <a:lnTo>
                  <a:pt x="3007618" y="9918157"/>
                </a:lnTo>
                <a:cubicBezTo>
                  <a:pt x="3049902" y="9889607"/>
                  <a:pt x="3100897" y="9872947"/>
                  <a:pt x="3155832" y="9872947"/>
                </a:cubicBezTo>
                <a:close/>
                <a:moveTo>
                  <a:pt x="7851277" y="9262761"/>
                </a:moveTo>
                <a:lnTo>
                  <a:pt x="8362099" y="9262761"/>
                </a:lnTo>
                <a:lnTo>
                  <a:pt x="8362099" y="9346902"/>
                </a:lnTo>
                <a:lnTo>
                  <a:pt x="8339488" y="9364671"/>
                </a:lnTo>
                <a:lnTo>
                  <a:pt x="7851277" y="9364671"/>
                </a:lnTo>
                <a:close/>
                <a:moveTo>
                  <a:pt x="5379965" y="9262761"/>
                </a:moveTo>
                <a:lnTo>
                  <a:pt x="5890787" y="9262761"/>
                </a:lnTo>
                <a:lnTo>
                  <a:pt x="5890787" y="9364671"/>
                </a:lnTo>
                <a:lnTo>
                  <a:pt x="5379965" y="9364671"/>
                </a:lnTo>
                <a:close/>
                <a:moveTo>
                  <a:pt x="4546902" y="9262761"/>
                </a:moveTo>
                <a:lnTo>
                  <a:pt x="5057725" y="9262761"/>
                </a:lnTo>
                <a:lnTo>
                  <a:pt x="5057725" y="9364671"/>
                </a:lnTo>
                <a:lnTo>
                  <a:pt x="4546902" y="9364671"/>
                </a:lnTo>
                <a:close/>
                <a:moveTo>
                  <a:pt x="2899787" y="9262761"/>
                </a:moveTo>
                <a:lnTo>
                  <a:pt x="3410609" y="9262761"/>
                </a:lnTo>
                <a:lnTo>
                  <a:pt x="3410609" y="9364671"/>
                </a:lnTo>
                <a:lnTo>
                  <a:pt x="2899787" y="9364671"/>
                </a:lnTo>
                <a:close/>
                <a:moveTo>
                  <a:pt x="6450017" y="9150661"/>
                </a:moveTo>
                <a:cubicBezTo>
                  <a:pt x="6359572" y="9150661"/>
                  <a:pt x="6286962" y="9223273"/>
                  <a:pt x="6286962" y="9313717"/>
                </a:cubicBezTo>
                <a:cubicBezTo>
                  <a:pt x="6286962" y="9404161"/>
                  <a:pt x="6359572" y="9476773"/>
                  <a:pt x="6450017" y="9476773"/>
                </a:cubicBezTo>
                <a:cubicBezTo>
                  <a:pt x="6540463" y="9476773"/>
                  <a:pt x="6613073" y="9404161"/>
                  <a:pt x="6613073" y="9313717"/>
                </a:cubicBezTo>
                <a:cubicBezTo>
                  <a:pt x="6613073" y="9223273"/>
                  <a:pt x="6540463" y="9150661"/>
                  <a:pt x="6450017" y="9150661"/>
                </a:cubicBezTo>
                <a:close/>
                <a:moveTo>
                  <a:pt x="3978754" y="9150661"/>
                </a:moveTo>
                <a:cubicBezTo>
                  <a:pt x="3889583" y="9150661"/>
                  <a:pt x="3815700" y="9223273"/>
                  <a:pt x="3815700" y="9313717"/>
                </a:cubicBezTo>
                <a:cubicBezTo>
                  <a:pt x="3815700" y="9404161"/>
                  <a:pt x="3888310" y="9476773"/>
                  <a:pt x="3978754" y="9476773"/>
                </a:cubicBezTo>
                <a:cubicBezTo>
                  <a:pt x="4069201" y="9476773"/>
                  <a:pt x="4141811" y="9404161"/>
                  <a:pt x="4141811" y="9313717"/>
                </a:cubicBezTo>
                <a:cubicBezTo>
                  <a:pt x="4141811" y="9223273"/>
                  <a:pt x="4069201" y="9150661"/>
                  <a:pt x="3978754" y="9150661"/>
                </a:cubicBezTo>
                <a:close/>
                <a:moveTo>
                  <a:pt x="7232175" y="9057669"/>
                </a:moveTo>
                <a:lnTo>
                  <a:pt x="7334085" y="9057669"/>
                </a:lnTo>
                <a:lnTo>
                  <a:pt x="7334085" y="9568493"/>
                </a:lnTo>
                <a:lnTo>
                  <a:pt x="7232175" y="9568493"/>
                </a:lnTo>
                <a:close/>
                <a:moveTo>
                  <a:pt x="2280685" y="9057669"/>
                </a:moveTo>
                <a:lnTo>
                  <a:pt x="2382595" y="9057669"/>
                </a:lnTo>
                <a:lnTo>
                  <a:pt x="2382595" y="9568493"/>
                </a:lnTo>
                <a:lnTo>
                  <a:pt x="2374638" y="9568493"/>
                </a:lnTo>
                <a:lnTo>
                  <a:pt x="2297278" y="9518899"/>
                </a:lnTo>
                <a:lnTo>
                  <a:pt x="2280685" y="9507099"/>
                </a:lnTo>
                <a:close/>
                <a:moveTo>
                  <a:pt x="6450017" y="9048751"/>
                </a:moveTo>
                <a:cubicBezTo>
                  <a:pt x="6596513" y="9048751"/>
                  <a:pt x="6714982" y="9167221"/>
                  <a:pt x="6714982" y="9313717"/>
                </a:cubicBezTo>
                <a:cubicBezTo>
                  <a:pt x="6714982" y="9460213"/>
                  <a:pt x="6596513" y="9578681"/>
                  <a:pt x="6450017" y="9578681"/>
                </a:cubicBezTo>
                <a:cubicBezTo>
                  <a:pt x="6303522" y="9578681"/>
                  <a:pt x="6185052" y="9460213"/>
                  <a:pt x="6185052" y="9313717"/>
                </a:cubicBezTo>
                <a:cubicBezTo>
                  <a:pt x="6185052" y="9167221"/>
                  <a:pt x="6303522" y="9048751"/>
                  <a:pt x="6450017" y="9048751"/>
                </a:cubicBezTo>
                <a:close/>
                <a:moveTo>
                  <a:pt x="3978754" y="9048751"/>
                </a:moveTo>
                <a:cubicBezTo>
                  <a:pt x="4125250" y="9048751"/>
                  <a:pt x="4243720" y="9167221"/>
                  <a:pt x="4243720" y="9313717"/>
                </a:cubicBezTo>
                <a:cubicBezTo>
                  <a:pt x="4243720" y="9460213"/>
                  <a:pt x="4125250" y="9578681"/>
                  <a:pt x="3978754" y="9578681"/>
                </a:cubicBezTo>
                <a:cubicBezTo>
                  <a:pt x="3832260" y="9578681"/>
                  <a:pt x="3713789" y="9460213"/>
                  <a:pt x="3713789" y="9313717"/>
                </a:cubicBezTo>
                <a:cubicBezTo>
                  <a:pt x="3713789" y="9167221"/>
                  <a:pt x="3832260" y="9048751"/>
                  <a:pt x="3978754" y="9048751"/>
                </a:cubicBezTo>
                <a:close/>
                <a:moveTo>
                  <a:pt x="5676776" y="8665264"/>
                </a:moveTo>
                <a:lnTo>
                  <a:pt x="5676776" y="8745569"/>
                </a:lnTo>
                <a:lnTo>
                  <a:pt x="5574867" y="8745569"/>
                </a:lnTo>
                <a:lnTo>
                  <a:pt x="5574867" y="8678214"/>
                </a:lnTo>
                <a:close/>
                <a:moveTo>
                  <a:pt x="3918880" y="8449859"/>
                </a:moveTo>
                <a:lnTo>
                  <a:pt x="4007509" y="8484804"/>
                </a:lnTo>
                <a:lnTo>
                  <a:pt x="4020789" y="8489298"/>
                </a:lnTo>
                <a:lnTo>
                  <a:pt x="4020789" y="8745569"/>
                </a:lnTo>
                <a:lnTo>
                  <a:pt x="3918880" y="8745569"/>
                </a:lnTo>
                <a:close/>
                <a:moveTo>
                  <a:pt x="7018165" y="8438567"/>
                </a:moveTo>
                <a:lnTo>
                  <a:pt x="7528988" y="8438567"/>
                </a:lnTo>
                <a:lnTo>
                  <a:pt x="7528988" y="8540477"/>
                </a:lnTo>
                <a:lnTo>
                  <a:pt x="7018165" y="8540477"/>
                </a:lnTo>
                <a:close/>
                <a:moveTo>
                  <a:pt x="6530840" y="8438567"/>
                </a:moveTo>
                <a:lnTo>
                  <a:pt x="6697148" y="8438567"/>
                </a:lnTo>
                <a:lnTo>
                  <a:pt x="6697148" y="8540477"/>
                </a:lnTo>
                <a:lnTo>
                  <a:pt x="6248661" y="8540477"/>
                </a:lnTo>
                <a:lnTo>
                  <a:pt x="6251001" y="8539813"/>
                </a:lnTo>
                <a:cubicBezTo>
                  <a:pt x="6305781" y="8522774"/>
                  <a:pt x="6359984" y="8504426"/>
                  <a:pt x="6413573" y="8484804"/>
                </a:cubicBezTo>
                <a:close/>
                <a:moveTo>
                  <a:pt x="2066673" y="8438567"/>
                </a:moveTo>
                <a:lnTo>
                  <a:pt x="2577496" y="8438567"/>
                </a:lnTo>
                <a:lnTo>
                  <a:pt x="2577496" y="8540477"/>
                </a:lnTo>
                <a:lnTo>
                  <a:pt x="2066673" y="8540477"/>
                </a:lnTo>
                <a:close/>
                <a:moveTo>
                  <a:pt x="1234837" y="8438567"/>
                </a:moveTo>
                <a:lnTo>
                  <a:pt x="1745660" y="8438567"/>
                </a:lnTo>
                <a:lnTo>
                  <a:pt x="1745660" y="8540477"/>
                </a:lnTo>
                <a:lnTo>
                  <a:pt x="1234837" y="8540477"/>
                </a:lnTo>
                <a:close/>
                <a:moveTo>
                  <a:pt x="8870376" y="8234747"/>
                </a:moveTo>
                <a:lnTo>
                  <a:pt x="8972285" y="8234747"/>
                </a:lnTo>
                <a:lnTo>
                  <a:pt x="8972285" y="8745569"/>
                </a:lnTo>
                <a:lnTo>
                  <a:pt x="8870376" y="8745569"/>
                </a:lnTo>
                <a:close/>
                <a:moveTo>
                  <a:pt x="8046180" y="8234747"/>
                </a:moveTo>
                <a:lnTo>
                  <a:pt x="8148089" y="8234747"/>
                </a:lnTo>
                <a:lnTo>
                  <a:pt x="8148089" y="8745569"/>
                </a:lnTo>
                <a:lnTo>
                  <a:pt x="8046180" y="8745569"/>
                </a:lnTo>
                <a:close/>
                <a:moveTo>
                  <a:pt x="3094685" y="8234747"/>
                </a:moveTo>
                <a:lnTo>
                  <a:pt x="3196595" y="8234747"/>
                </a:lnTo>
                <a:lnTo>
                  <a:pt x="3196595" y="8745569"/>
                </a:lnTo>
                <a:lnTo>
                  <a:pt x="3094685" y="8745569"/>
                </a:lnTo>
                <a:close/>
                <a:moveTo>
                  <a:pt x="9489477" y="7615645"/>
                </a:moveTo>
                <a:lnTo>
                  <a:pt x="9824110" y="7615645"/>
                </a:lnTo>
                <a:lnTo>
                  <a:pt x="9792198" y="7681890"/>
                </a:lnTo>
                <a:lnTo>
                  <a:pt x="9770531" y="7717555"/>
                </a:lnTo>
                <a:lnTo>
                  <a:pt x="9489477" y="7717555"/>
                </a:lnTo>
                <a:close/>
                <a:moveTo>
                  <a:pt x="8666557" y="7615645"/>
                </a:moveTo>
                <a:lnTo>
                  <a:pt x="9177379" y="7615645"/>
                </a:lnTo>
                <a:lnTo>
                  <a:pt x="9177379" y="7717555"/>
                </a:lnTo>
                <a:lnTo>
                  <a:pt x="8666557" y="7717555"/>
                </a:lnTo>
                <a:close/>
                <a:moveTo>
                  <a:pt x="2322721" y="7503545"/>
                </a:moveTo>
                <a:cubicBezTo>
                  <a:pt x="2232276" y="7503545"/>
                  <a:pt x="2159665" y="7576155"/>
                  <a:pt x="2159665" y="7666599"/>
                </a:cubicBezTo>
                <a:cubicBezTo>
                  <a:pt x="2159665" y="7757045"/>
                  <a:pt x="2232276" y="7829655"/>
                  <a:pt x="2322721" y="7829655"/>
                </a:cubicBezTo>
                <a:cubicBezTo>
                  <a:pt x="2411891" y="7828381"/>
                  <a:pt x="2485776" y="7755769"/>
                  <a:pt x="2485776" y="7666599"/>
                </a:cubicBezTo>
                <a:cubicBezTo>
                  <a:pt x="2485776" y="7576155"/>
                  <a:pt x="2413167" y="7503545"/>
                  <a:pt x="2322721" y="7503545"/>
                </a:cubicBezTo>
                <a:close/>
                <a:moveTo>
                  <a:pt x="8046180" y="7410553"/>
                </a:moveTo>
                <a:lnTo>
                  <a:pt x="8148089" y="7410553"/>
                </a:lnTo>
                <a:lnTo>
                  <a:pt x="8148089" y="7921375"/>
                </a:lnTo>
                <a:lnTo>
                  <a:pt x="8046180" y="7921375"/>
                </a:lnTo>
                <a:close/>
                <a:moveTo>
                  <a:pt x="1447573" y="7410553"/>
                </a:moveTo>
                <a:lnTo>
                  <a:pt x="1549483" y="7410553"/>
                </a:lnTo>
                <a:lnTo>
                  <a:pt x="1549483" y="7921375"/>
                </a:lnTo>
                <a:lnTo>
                  <a:pt x="1447573" y="7921375"/>
                </a:lnTo>
                <a:close/>
                <a:moveTo>
                  <a:pt x="2322721" y="7401633"/>
                </a:moveTo>
                <a:cubicBezTo>
                  <a:pt x="2469216" y="7401633"/>
                  <a:pt x="2587686" y="7520105"/>
                  <a:pt x="2587686" y="7666599"/>
                </a:cubicBezTo>
                <a:cubicBezTo>
                  <a:pt x="2587686" y="7813095"/>
                  <a:pt x="2469216" y="7931565"/>
                  <a:pt x="2322721" y="7931565"/>
                </a:cubicBezTo>
                <a:cubicBezTo>
                  <a:pt x="2176225" y="7930291"/>
                  <a:pt x="2057755" y="7811821"/>
                  <a:pt x="2057755" y="7666599"/>
                </a:cubicBezTo>
                <a:cubicBezTo>
                  <a:pt x="2057755" y="7520105"/>
                  <a:pt x="2176225" y="7401633"/>
                  <a:pt x="2322721" y="7401633"/>
                </a:cubicBezTo>
                <a:close/>
                <a:moveTo>
                  <a:pt x="674333" y="7401633"/>
                </a:moveTo>
                <a:cubicBezTo>
                  <a:pt x="820829" y="7401633"/>
                  <a:pt x="939299" y="7520105"/>
                  <a:pt x="939299" y="7666599"/>
                </a:cubicBezTo>
                <a:cubicBezTo>
                  <a:pt x="939299" y="7776471"/>
                  <a:pt x="872660" y="7870579"/>
                  <a:pt x="777537" y="7910765"/>
                </a:cubicBezTo>
                <a:lnTo>
                  <a:pt x="769452" y="7913271"/>
                </a:lnTo>
                <a:lnTo>
                  <a:pt x="713980" y="7821961"/>
                </a:lnTo>
                <a:lnTo>
                  <a:pt x="739241" y="7816897"/>
                </a:lnTo>
                <a:cubicBezTo>
                  <a:pt x="797819" y="7792235"/>
                  <a:pt x="838662" y="7734434"/>
                  <a:pt x="838662" y="7666599"/>
                </a:cubicBezTo>
                <a:cubicBezTo>
                  <a:pt x="838662" y="7576155"/>
                  <a:pt x="766051" y="7503545"/>
                  <a:pt x="675607" y="7503545"/>
                </a:cubicBezTo>
                <a:cubicBezTo>
                  <a:pt x="652996" y="7503545"/>
                  <a:pt x="631500" y="7508083"/>
                  <a:pt x="611973" y="7516304"/>
                </a:cubicBezTo>
                <a:lnTo>
                  <a:pt x="564501" y="7548238"/>
                </a:lnTo>
                <a:lnTo>
                  <a:pt x="518632" y="7453019"/>
                </a:lnTo>
                <a:lnTo>
                  <a:pt x="526119" y="7446844"/>
                </a:lnTo>
                <a:cubicBezTo>
                  <a:pt x="568403" y="7418293"/>
                  <a:pt x="619397" y="7401633"/>
                  <a:pt x="674333" y="7401633"/>
                </a:cubicBezTo>
                <a:close/>
                <a:moveTo>
                  <a:pt x="8148089" y="7094869"/>
                </a:moveTo>
                <a:lnTo>
                  <a:pt x="8148089" y="7097179"/>
                </a:lnTo>
                <a:lnTo>
                  <a:pt x="8146686" y="7097179"/>
                </a:lnTo>
                <a:close/>
                <a:moveTo>
                  <a:pt x="8665281" y="6791449"/>
                </a:moveTo>
                <a:lnTo>
                  <a:pt x="9176104" y="6791449"/>
                </a:lnTo>
                <a:lnTo>
                  <a:pt x="9176104" y="6893357"/>
                </a:lnTo>
                <a:lnTo>
                  <a:pt x="8665281" y="6893357"/>
                </a:lnTo>
                <a:close/>
                <a:moveTo>
                  <a:pt x="2066681" y="6791449"/>
                </a:moveTo>
                <a:lnTo>
                  <a:pt x="2098040" y="6791449"/>
                </a:lnTo>
                <a:lnTo>
                  <a:pt x="2133958" y="6866010"/>
                </a:lnTo>
                <a:lnTo>
                  <a:pt x="2150572" y="6893357"/>
                </a:lnTo>
                <a:lnTo>
                  <a:pt x="2066681" y="6893357"/>
                </a:lnTo>
                <a:close/>
                <a:moveTo>
                  <a:pt x="419562" y="6791449"/>
                </a:moveTo>
                <a:lnTo>
                  <a:pt x="930385" y="6791449"/>
                </a:lnTo>
                <a:lnTo>
                  <a:pt x="930385" y="6893357"/>
                </a:lnTo>
                <a:lnTo>
                  <a:pt x="419562" y="6893357"/>
                </a:lnTo>
                <a:close/>
                <a:moveTo>
                  <a:pt x="9745526" y="6679349"/>
                </a:moveTo>
                <a:cubicBezTo>
                  <a:pt x="9655081" y="6679349"/>
                  <a:pt x="9582469" y="6751961"/>
                  <a:pt x="9582469" y="6842405"/>
                </a:cubicBezTo>
                <a:cubicBezTo>
                  <a:pt x="9582469" y="6932849"/>
                  <a:pt x="9655081" y="7005461"/>
                  <a:pt x="9745526" y="7005461"/>
                </a:cubicBezTo>
                <a:cubicBezTo>
                  <a:pt x="9835970" y="7005461"/>
                  <a:pt x="9908582" y="6932849"/>
                  <a:pt x="9908582" y="6842405"/>
                </a:cubicBezTo>
                <a:cubicBezTo>
                  <a:pt x="9908582" y="6751961"/>
                  <a:pt x="9835970" y="6679349"/>
                  <a:pt x="9745526" y="6679349"/>
                </a:cubicBezTo>
                <a:close/>
                <a:moveTo>
                  <a:pt x="1498533" y="6679349"/>
                </a:moveTo>
                <a:cubicBezTo>
                  <a:pt x="1408088" y="6679349"/>
                  <a:pt x="1335477" y="6751961"/>
                  <a:pt x="1335477" y="6842405"/>
                </a:cubicBezTo>
                <a:cubicBezTo>
                  <a:pt x="1335477" y="6932849"/>
                  <a:pt x="1408088" y="7005461"/>
                  <a:pt x="1498533" y="7005461"/>
                </a:cubicBezTo>
                <a:cubicBezTo>
                  <a:pt x="1588977" y="7005461"/>
                  <a:pt x="1661588" y="6932849"/>
                  <a:pt x="1661588" y="6842405"/>
                </a:cubicBezTo>
                <a:cubicBezTo>
                  <a:pt x="1661588" y="6751961"/>
                  <a:pt x="1588977" y="6679349"/>
                  <a:pt x="1498533" y="6679349"/>
                </a:cubicBezTo>
                <a:close/>
                <a:moveTo>
                  <a:pt x="9744252" y="6577439"/>
                </a:moveTo>
                <a:cubicBezTo>
                  <a:pt x="9890747" y="6577439"/>
                  <a:pt x="10009217" y="6695909"/>
                  <a:pt x="10009217" y="6842405"/>
                </a:cubicBezTo>
                <a:cubicBezTo>
                  <a:pt x="10009217" y="6988901"/>
                  <a:pt x="9890747" y="7107369"/>
                  <a:pt x="9744252" y="7107369"/>
                </a:cubicBezTo>
                <a:cubicBezTo>
                  <a:pt x="9597757" y="7107369"/>
                  <a:pt x="9479286" y="6988901"/>
                  <a:pt x="9479286" y="6842405"/>
                </a:cubicBezTo>
                <a:cubicBezTo>
                  <a:pt x="9479286" y="6695909"/>
                  <a:pt x="9597757" y="6577439"/>
                  <a:pt x="9744252" y="6577439"/>
                </a:cubicBezTo>
                <a:close/>
                <a:moveTo>
                  <a:pt x="1499807" y="6577439"/>
                </a:moveTo>
                <a:cubicBezTo>
                  <a:pt x="1646302" y="6577439"/>
                  <a:pt x="1764771" y="6695909"/>
                  <a:pt x="1764771" y="6842405"/>
                </a:cubicBezTo>
                <a:cubicBezTo>
                  <a:pt x="1764771" y="6988901"/>
                  <a:pt x="1646302" y="7107369"/>
                  <a:pt x="1499807" y="7107369"/>
                </a:cubicBezTo>
                <a:cubicBezTo>
                  <a:pt x="1353311" y="7107369"/>
                  <a:pt x="1234841" y="6988901"/>
                  <a:pt x="1234841" y="6842405"/>
                </a:cubicBezTo>
                <a:cubicBezTo>
                  <a:pt x="1234841" y="6695909"/>
                  <a:pt x="1353311" y="6577439"/>
                  <a:pt x="1499807" y="6577439"/>
                </a:cubicBezTo>
                <a:close/>
                <a:moveTo>
                  <a:pt x="8921331" y="5855153"/>
                </a:moveTo>
                <a:cubicBezTo>
                  <a:pt x="8830884" y="5855153"/>
                  <a:pt x="8758274" y="5927763"/>
                  <a:pt x="8758274" y="6018209"/>
                </a:cubicBezTo>
                <a:cubicBezTo>
                  <a:pt x="8758274" y="6108653"/>
                  <a:pt x="8830884" y="6181265"/>
                  <a:pt x="8921331" y="6181265"/>
                </a:cubicBezTo>
                <a:cubicBezTo>
                  <a:pt x="9011775" y="6181265"/>
                  <a:pt x="9084385" y="6108653"/>
                  <a:pt x="9084385" y="6018209"/>
                </a:cubicBezTo>
                <a:cubicBezTo>
                  <a:pt x="9084385" y="5927763"/>
                  <a:pt x="9011775" y="5855153"/>
                  <a:pt x="8921331" y="5855153"/>
                </a:cubicBezTo>
                <a:close/>
                <a:moveTo>
                  <a:pt x="674337" y="5855153"/>
                </a:moveTo>
                <a:cubicBezTo>
                  <a:pt x="583892" y="5855153"/>
                  <a:pt x="511282" y="5927763"/>
                  <a:pt x="511282" y="6018209"/>
                </a:cubicBezTo>
                <a:cubicBezTo>
                  <a:pt x="511282" y="6108653"/>
                  <a:pt x="583892" y="6181265"/>
                  <a:pt x="674337" y="6181265"/>
                </a:cubicBezTo>
                <a:cubicBezTo>
                  <a:pt x="764782" y="6181265"/>
                  <a:pt x="837393" y="6108653"/>
                  <a:pt x="837393" y="6018209"/>
                </a:cubicBezTo>
                <a:cubicBezTo>
                  <a:pt x="837393" y="5927763"/>
                  <a:pt x="764782" y="5855153"/>
                  <a:pt x="674337" y="5855153"/>
                </a:cubicBezTo>
                <a:close/>
                <a:moveTo>
                  <a:pt x="10375356" y="5854333"/>
                </a:moveTo>
                <a:lnTo>
                  <a:pt x="10334572" y="6121561"/>
                </a:lnTo>
                <a:lnTo>
                  <a:pt x="10334472" y="6121413"/>
                </a:lnTo>
                <a:cubicBezTo>
                  <a:pt x="10321077" y="6089706"/>
                  <a:pt x="10313672" y="6054833"/>
                  <a:pt x="10313672" y="6018209"/>
                </a:cubicBezTo>
                <a:cubicBezTo>
                  <a:pt x="10313672" y="5981585"/>
                  <a:pt x="10321077" y="5946713"/>
                  <a:pt x="10334472" y="5915005"/>
                </a:cubicBezTo>
                <a:close/>
                <a:moveTo>
                  <a:pt x="9694571" y="5763433"/>
                </a:moveTo>
                <a:lnTo>
                  <a:pt x="9796481" y="5763433"/>
                </a:lnTo>
                <a:lnTo>
                  <a:pt x="9796481" y="6274257"/>
                </a:lnTo>
                <a:lnTo>
                  <a:pt x="9694571" y="6274257"/>
                </a:lnTo>
                <a:close/>
                <a:moveTo>
                  <a:pt x="1447575" y="5763433"/>
                </a:moveTo>
                <a:lnTo>
                  <a:pt x="1549485" y="5763433"/>
                </a:lnTo>
                <a:lnTo>
                  <a:pt x="1549485" y="6274257"/>
                </a:lnTo>
                <a:lnTo>
                  <a:pt x="1447575" y="6274257"/>
                </a:lnTo>
                <a:close/>
                <a:moveTo>
                  <a:pt x="8922604" y="5753243"/>
                </a:moveTo>
                <a:cubicBezTo>
                  <a:pt x="9069099" y="5753243"/>
                  <a:pt x="9187569" y="5871713"/>
                  <a:pt x="9187569" y="6018209"/>
                </a:cubicBezTo>
                <a:cubicBezTo>
                  <a:pt x="9187569" y="6164705"/>
                  <a:pt x="9069099" y="6283173"/>
                  <a:pt x="8922604" y="6283173"/>
                </a:cubicBezTo>
                <a:cubicBezTo>
                  <a:pt x="8776109" y="6283173"/>
                  <a:pt x="8657638" y="6164705"/>
                  <a:pt x="8657638" y="6018209"/>
                </a:cubicBezTo>
                <a:cubicBezTo>
                  <a:pt x="8657638" y="5871713"/>
                  <a:pt x="8776109" y="5753243"/>
                  <a:pt x="8922604" y="5753243"/>
                </a:cubicBezTo>
                <a:close/>
                <a:moveTo>
                  <a:pt x="675610" y="5753243"/>
                </a:moveTo>
                <a:cubicBezTo>
                  <a:pt x="822108" y="5753243"/>
                  <a:pt x="940577" y="5871713"/>
                  <a:pt x="940577" y="6018209"/>
                </a:cubicBezTo>
                <a:cubicBezTo>
                  <a:pt x="940577" y="6164705"/>
                  <a:pt x="822108" y="6283173"/>
                  <a:pt x="675610" y="6283173"/>
                </a:cubicBezTo>
                <a:cubicBezTo>
                  <a:pt x="529116" y="6283173"/>
                  <a:pt x="410646" y="6164705"/>
                  <a:pt x="410646" y="6018209"/>
                </a:cubicBezTo>
                <a:cubicBezTo>
                  <a:pt x="410646" y="5871713"/>
                  <a:pt x="529116" y="5753243"/>
                  <a:pt x="675610" y="5753243"/>
                </a:cubicBezTo>
                <a:close/>
                <a:moveTo>
                  <a:pt x="9489477" y="5143057"/>
                </a:moveTo>
                <a:lnTo>
                  <a:pt x="10000300" y="5143057"/>
                </a:lnTo>
                <a:lnTo>
                  <a:pt x="10000300" y="5244969"/>
                </a:lnTo>
                <a:lnTo>
                  <a:pt x="9489477" y="5244969"/>
                </a:lnTo>
                <a:close/>
                <a:moveTo>
                  <a:pt x="8706634" y="5143057"/>
                </a:moveTo>
                <a:lnTo>
                  <a:pt x="9176104" y="5143057"/>
                </a:lnTo>
                <a:lnTo>
                  <a:pt x="9176104" y="5244969"/>
                </a:lnTo>
                <a:lnTo>
                  <a:pt x="8707060" y="5244969"/>
                </a:lnTo>
                <a:lnTo>
                  <a:pt x="8709420" y="5198237"/>
                </a:lnTo>
                <a:close/>
                <a:moveTo>
                  <a:pt x="1242485" y="5143057"/>
                </a:moveTo>
                <a:lnTo>
                  <a:pt x="1714449" y="5143057"/>
                </a:lnTo>
                <a:lnTo>
                  <a:pt x="1711662" y="5198237"/>
                </a:lnTo>
                <a:lnTo>
                  <a:pt x="1714022" y="5244969"/>
                </a:lnTo>
                <a:lnTo>
                  <a:pt x="1242485" y="5244969"/>
                </a:lnTo>
                <a:close/>
                <a:moveTo>
                  <a:pt x="2787" y="5143057"/>
                </a:moveTo>
                <a:lnTo>
                  <a:pt x="97302" y="5143057"/>
                </a:lnTo>
                <a:lnTo>
                  <a:pt x="97302" y="5244969"/>
                </a:lnTo>
                <a:lnTo>
                  <a:pt x="2360" y="5244969"/>
                </a:lnTo>
                <a:lnTo>
                  <a:pt x="0" y="5198237"/>
                </a:lnTo>
                <a:close/>
                <a:moveTo>
                  <a:pt x="623389" y="4939239"/>
                </a:moveTo>
                <a:lnTo>
                  <a:pt x="725299" y="4939239"/>
                </a:lnTo>
                <a:lnTo>
                  <a:pt x="725299" y="5450061"/>
                </a:lnTo>
                <a:lnTo>
                  <a:pt x="623389" y="5450061"/>
                </a:lnTo>
                <a:close/>
                <a:moveTo>
                  <a:pt x="86723" y="4273524"/>
                </a:moveTo>
                <a:lnTo>
                  <a:pt x="106218" y="4371093"/>
                </a:lnTo>
                <a:cubicBezTo>
                  <a:pt x="106218" y="4407717"/>
                  <a:pt x="98813" y="4442589"/>
                  <a:pt x="85418" y="4474296"/>
                </a:cubicBezTo>
                <a:lnTo>
                  <a:pt x="47492" y="4530579"/>
                </a:lnTo>
                <a:close/>
                <a:moveTo>
                  <a:pt x="9745526" y="4208037"/>
                </a:moveTo>
                <a:cubicBezTo>
                  <a:pt x="9655081" y="4208037"/>
                  <a:pt x="9582469" y="4280647"/>
                  <a:pt x="9582469" y="4371093"/>
                </a:cubicBezTo>
                <a:cubicBezTo>
                  <a:pt x="9582469" y="4461537"/>
                  <a:pt x="9655081" y="4534147"/>
                  <a:pt x="9745526" y="4534147"/>
                </a:cubicBezTo>
                <a:cubicBezTo>
                  <a:pt x="9835970" y="4534147"/>
                  <a:pt x="9908582" y="4461537"/>
                  <a:pt x="9908582" y="4371093"/>
                </a:cubicBezTo>
                <a:cubicBezTo>
                  <a:pt x="9908582" y="4280647"/>
                  <a:pt x="9835970" y="4208037"/>
                  <a:pt x="9745526" y="4208037"/>
                </a:cubicBezTo>
                <a:close/>
                <a:moveTo>
                  <a:pt x="1498539" y="4208037"/>
                </a:moveTo>
                <a:cubicBezTo>
                  <a:pt x="1408093" y="4208037"/>
                  <a:pt x="1335482" y="4280647"/>
                  <a:pt x="1335482" y="4371093"/>
                </a:cubicBezTo>
                <a:cubicBezTo>
                  <a:pt x="1335482" y="4461537"/>
                  <a:pt x="1408093" y="4534147"/>
                  <a:pt x="1498539" y="4534147"/>
                </a:cubicBezTo>
                <a:cubicBezTo>
                  <a:pt x="1588983" y="4534147"/>
                  <a:pt x="1661593" y="4461537"/>
                  <a:pt x="1661593" y="4371093"/>
                </a:cubicBezTo>
                <a:cubicBezTo>
                  <a:pt x="1661593" y="4280647"/>
                  <a:pt x="1588983" y="4208037"/>
                  <a:pt x="1498539" y="4208037"/>
                </a:cubicBezTo>
                <a:close/>
                <a:moveTo>
                  <a:pt x="8870376" y="4115043"/>
                </a:moveTo>
                <a:lnTo>
                  <a:pt x="8972285" y="4115043"/>
                </a:lnTo>
                <a:lnTo>
                  <a:pt x="8972285" y="4625865"/>
                </a:lnTo>
                <a:lnTo>
                  <a:pt x="8870376" y="4625865"/>
                </a:lnTo>
                <a:close/>
                <a:moveTo>
                  <a:pt x="623387" y="4115043"/>
                </a:moveTo>
                <a:lnTo>
                  <a:pt x="725297" y="4115043"/>
                </a:lnTo>
                <a:lnTo>
                  <a:pt x="725297" y="4625865"/>
                </a:lnTo>
                <a:lnTo>
                  <a:pt x="623387" y="4625865"/>
                </a:lnTo>
                <a:close/>
                <a:moveTo>
                  <a:pt x="9744252" y="4106125"/>
                </a:moveTo>
                <a:cubicBezTo>
                  <a:pt x="9890747" y="4106125"/>
                  <a:pt x="10009217" y="4224597"/>
                  <a:pt x="10009217" y="4371093"/>
                </a:cubicBezTo>
                <a:cubicBezTo>
                  <a:pt x="10009217" y="4517587"/>
                  <a:pt x="9890747" y="4636057"/>
                  <a:pt x="9744252" y="4636057"/>
                </a:cubicBezTo>
                <a:cubicBezTo>
                  <a:pt x="9597757" y="4636057"/>
                  <a:pt x="9479286" y="4517587"/>
                  <a:pt x="9479286" y="4371093"/>
                </a:cubicBezTo>
                <a:cubicBezTo>
                  <a:pt x="9479286" y="4224597"/>
                  <a:pt x="9597757" y="4106125"/>
                  <a:pt x="9744252" y="4106125"/>
                </a:cubicBezTo>
                <a:close/>
                <a:moveTo>
                  <a:pt x="1499812" y="4106125"/>
                </a:moveTo>
                <a:cubicBezTo>
                  <a:pt x="1646307" y="4106125"/>
                  <a:pt x="1764778" y="4224597"/>
                  <a:pt x="1764778" y="4371093"/>
                </a:cubicBezTo>
                <a:cubicBezTo>
                  <a:pt x="1764778" y="4517587"/>
                  <a:pt x="1646307" y="4636057"/>
                  <a:pt x="1499812" y="4636057"/>
                </a:cubicBezTo>
                <a:cubicBezTo>
                  <a:pt x="1353316" y="4634783"/>
                  <a:pt x="1234846" y="4517587"/>
                  <a:pt x="1234846" y="4371093"/>
                </a:cubicBezTo>
                <a:cubicBezTo>
                  <a:pt x="1234846" y="4224597"/>
                  <a:pt x="1353316" y="4106125"/>
                  <a:pt x="1499812" y="4106125"/>
                </a:cubicBezTo>
                <a:close/>
                <a:moveTo>
                  <a:pt x="9489477" y="3495941"/>
                </a:moveTo>
                <a:lnTo>
                  <a:pt x="10000300" y="3495941"/>
                </a:lnTo>
                <a:lnTo>
                  <a:pt x="10000300" y="3597851"/>
                </a:lnTo>
                <a:lnTo>
                  <a:pt x="9489477" y="3597851"/>
                </a:lnTo>
                <a:close/>
                <a:moveTo>
                  <a:pt x="2066685" y="3495941"/>
                </a:moveTo>
                <a:lnTo>
                  <a:pt x="2154931" y="3495941"/>
                </a:lnTo>
                <a:lnTo>
                  <a:pt x="2133958" y="3530464"/>
                </a:lnTo>
                <a:lnTo>
                  <a:pt x="2101496" y="3597851"/>
                </a:lnTo>
                <a:lnTo>
                  <a:pt x="2066685" y="3597851"/>
                </a:lnTo>
                <a:close/>
                <a:moveTo>
                  <a:pt x="674343" y="3383841"/>
                </a:moveTo>
                <a:cubicBezTo>
                  <a:pt x="583899" y="3383841"/>
                  <a:pt x="511289" y="3456451"/>
                  <a:pt x="511289" y="3546897"/>
                </a:cubicBezTo>
                <a:cubicBezTo>
                  <a:pt x="511289" y="3637341"/>
                  <a:pt x="583899" y="3709953"/>
                  <a:pt x="674343" y="3709953"/>
                </a:cubicBezTo>
                <a:cubicBezTo>
                  <a:pt x="764789" y="3709953"/>
                  <a:pt x="837399" y="3637341"/>
                  <a:pt x="837399" y="3546897"/>
                </a:cubicBezTo>
                <a:cubicBezTo>
                  <a:pt x="837399" y="3456451"/>
                  <a:pt x="764789" y="3383841"/>
                  <a:pt x="674343" y="3383841"/>
                </a:cubicBezTo>
                <a:close/>
                <a:moveTo>
                  <a:pt x="8870376" y="3292121"/>
                </a:moveTo>
                <a:lnTo>
                  <a:pt x="8972285" y="3292121"/>
                </a:lnTo>
                <a:lnTo>
                  <a:pt x="8972285" y="3802945"/>
                </a:lnTo>
                <a:lnTo>
                  <a:pt x="8870376" y="3802945"/>
                </a:lnTo>
                <a:close/>
                <a:moveTo>
                  <a:pt x="8142327" y="3292121"/>
                </a:moveTo>
                <a:lnTo>
                  <a:pt x="8148089" y="3292121"/>
                </a:lnTo>
                <a:lnTo>
                  <a:pt x="8148089" y="3301606"/>
                </a:lnTo>
                <a:close/>
                <a:moveTo>
                  <a:pt x="1447583" y="3292121"/>
                </a:moveTo>
                <a:lnTo>
                  <a:pt x="1549493" y="3292121"/>
                </a:lnTo>
                <a:lnTo>
                  <a:pt x="1549493" y="3802945"/>
                </a:lnTo>
                <a:lnTo>
                  <a:pt x="1447583" y="3802945"/>
                </a:lnTo>
                <a:close/>
                <a:moveTo>
                  <a:pt x="675617" y="3281931"/>
                </a:moveTo>
                <a:cubicBezTo>
                  <a:pt x="822113" y="3281931"/>
                  <a:pt x="940583" y="3400401"/>
                  <a:pt x="940583" y="3546897"/>
                </a:cubicBezTo>
                <a:cubicBezTo>
                  <a:pt x="940583" y="3693393"/>
                  <a:pt x="822113" y="3811861"/>
                  <a:pt x="675617" y="3811861"/>
                </a:cubicBezTo>
                <a:cubicBezTo>
                  <a:pt x="529123" y="3811861"/>
                  <a:pt x="410652" y="3693393"/>
                  <a:pt x="410652" y="3546897"/>
                </a:cubicBezTo>
                <a:cubicBezTo>
                  <a:pt x="410652" y="3400401"/>
                  <a:pt x="529123" y="3281931"/>
                  <a:pt x="675617" y="3281931"/>
                </a:cubicBezTo>
                <a:close/>
                <a:moveTo>
                  <a:pt x="1242482" y="2671745"/>
                </a:moveTo>
                <a:lnTo>
                  <a:pt x="1753305" y="2671745"/>
                </a:lnTo>
                <a:lnTo>
                  <a:pt x="1753305" y="2773657"/>
                </a:lnTo>
                <a:lnTo>
                  <a:pt x="1242482" y="2773657"/>
                </a:lnTo>
                <a:close/>
                <a:moveTo>
                  <a:pt x="8921331" y="2560919"/>
                </a:moveTo>
                <a:cubicBezTo>
                  <a:pt x="8832160" y="2560919"/>
                  <a:pt x="8758275" y="2633529"/>
                  <a:pt x="8758275" y="2723975"/>
                </a:cubicBezTo>
                <a:cubicBezTo>
                  <a:pt x="8758275" y="2814419"/>
                  <a:pt x="8830885" y="2887029"/>
                  <a:pt x="8921331" y="2887029"/>
                </a:cubicBezTo>
                <a:cubicBezTo>
                  <a:pt x="9011776" y="2887029"/>
                  <a:pt x="9084386" y="2814419"/>
                  <a:pt x="9084386" y="2723975"/>
                </a:cubicBezTo>
                <a:cubicBezTo>
                  <a:pt x="9084386" y="2633529"/>
                  <a:pt x="9011776" y="2560919"/>
                  <a:pt x="8921331" y="2560919"/>
                </a:cubicBezTo>
                <a:close/>
                <a:moveTo>
                  <a:pt x="2322726" y="2560919"/>
                </a:moveTo>
                <a:cubicBezTo>
                  <a:pt x="2232282" y="2560919"/>
                  <a:pt x="2159671" y="2633529"/>
                  <a:pt x="2159671" y="2723975"/>
                </a:cubicBezTo>
                <a:cubicBezTo>
                  <a:pt x="2159671" y="2814419"/>
                  <a:pt x="2232282" y="2887029"/>
                  <a:pt x="2322726" y="2887029"/>
                </a:cubicBezTo>
                <a:cubicBezTo>
                  <a:pt x="2411897" y="2885757"/>
                  <a:pt x="2485782" y="2813145"/>
                  <a:pt x="2485782" y="2723975"/>
                </a:cubicBezTo>
                <a:cubicBezTo>
                  <a:pt x="2485782" y="2633529"/>
                  <a:pt x="2413173" y="2560919"/>
                  <a:pt x="2322726" y="2560919"/>
                </a:cubicBezTo>
                <a:close/>
                <a:moveTo>
                  <a:pt x="9694571" y="2553886"/>
                </a:moveTo>
                <a:lnTo>
                  <a:pt x="9792198" y="2714584"/>
                </a:lnTo>
                <a:lnTo>
                  <a:pt x="9796481" y="2723476"/>
                </a:lnTo>
                <a:lnTo>
                  <a:pt x="9796481" y="2978749"/>
                </a:lnTo>
                <a:lnTo>
                  <a:pt x="9694571" y="2978749"/>
                </a:lnTo>
                <a:close/>
                <a:moveTo>
                  <a:pt x="772671" y="2477905"/>
                </a:moveTo>
                <a:lnTo>
                  <a:pt x="778813" y="2479809"/>
                </a:lnTo>
                <a:cubicBezTo>
                  <a:pt x="873936" y="2519996"/>
                  <a:pt x="940575" y="2614103"/>
                  <a:pt x="940575" y="2723975"/>
                </a:cubicBezTo>
                <a:cubicBezTo>
                  <a:pt x="940575" y="2870469"/>
                  <a:pt x="822106" y="2988941"/>
                  <a:pt x="675608" y="2988941"/>
                </a:cubicBezTo>
                <a:cubicBezTo>
                  <a:pt x="620673" y="2988463"/>
                  <a:pt x="569678" y="2971504"/>
                  <a:pt x="527394" y="2942835"/>
                </a:cubicBezTo>
                <a:lnTo>
                  <a:pt x="521341" y="2937832"/>
                </a:lnTo>
                <a:lnTo>
                  <a:pt x="566336" y="2844427"/>
                </a:lnTo>
                <a:lnTo>
                  <a:pt x="610701" y="2874271"/>
                </a:lnTo>
                <a:cubicBezTo>
                  <a:pt x="630227" y="2882491"/>
                  <a:pt x="651723" y="2887029"/>
                  <a:pt x="674334" y="2887029"/>
                </a:cubicBezTo>
                <a:cubicBezTo>
                  <a:pt x="764780" y="2885757"/>
                  <a:pt x="837390" y="2813145"/>
                  <a:pt x="837390" y="2723975"/>
                </a:cubicBezTo>
                <a:cubicBezTo>
                  <a:pt x="837390" y="2656141"/>
                  <a:pt x="796547" y="2598339"/>
                  <a:pt x="737968" y="2573678"/>
                </a:cubicBezTo>
                <a:lnTo>
                  <a:pt x="717037" y="2569481"/>
                </a:lnTo>
                <a:close/>
                <a:moveTo>
                  <a:pt x="8046180" y="2467925"/>
                </a:moveTo>
                <a:lnTo>
                  <a:pt x="8148089" y="2467925"/>
                </a:lnTo>
                <a:lnTo>
                  <a:pt x="8148089" y="2978749"/>
                </a:lnTo>
                <a:lnTo>
                  <a:pt x="8046180" y="2978749"/>
                </a:lnTo>
                <a:close/>
                <a:moveTo>
                  <a:pt x="8921331" y="2459009"/>
                </a:moveTo>
                <a:cubicBezTo>
                  <a:pt x="9067826" y="2459009"/>
                  <a:pt x="9186296" y="2577479"/>
                  <a:pt x="9186296" y="2723975"/>
                </a:cubicBezTo>
                <a:cubicBezTo>
                  <a:pt x="9186296" y="2870469"/>
                  <a:pt x="9067826" y="2988941"/>
                  <a:pt x="8921331" y="2988941"/>
                </a:cubicBezTo>
                <a:cubicBezTo>
                  <a:pt x="8774836" y="2988941"/>
                  <a:pt x="8656365" y="2870469"/>
                  <a:pt x="8656365" y="2723975"/>
                </a:cubicBezTo>
                <a:cubicBezTo>
                  <a:pt x="8656365" y="2577479"/>
                  <a:pt x="8774836" y="2459009"/>
                  <a:pt x="8921331" y="2459009"/>
                </a:cubicBezTo>
                <a:close/>
                <a:moveTo>
                  <a:pt x="2322726" y="2459009"/>
                </a:moveTo>
                <a:cubicBezTo>
                  <a:pt x="2469222" y="2459009"/>
                  <a:pt x="2587692" y="2577479"/>
                  <a:pt x="2587692" y="2723975"/>
                </a:cubicBezTo>
                <a:cubicBezTo>
                  <a:pt x="2587692" y="2870469"/>
                  <a:pt x="2469222" y="2988941"/>
                  <a:pt x="2322726" y="2988941"/>
                </a:cubicBezTo>
                <a:cubicBezTo>
                  <a:pt x="2176232" y="2988941"/>
                  <a:pt x="2057761" y="2869197"/>
                  <a:pt x="2057761" y="2723975"/>
                </a:cubicBezTo>
                <a:cubicBezTo>
                  <a:pt x="2057761" y="2577479"/>
                  <a:pt x="2176232" y="2459009"/>
                  <a:pt x="2322726" y="2459009"/>
                </a:cubicBezTo>
                <a:close/>
                <a:moveTo>
                  <a:pt x="7842360" y="1848825"/>
                </a:moveTo>
                <a:lnTo>
                  <a:pt x="8353182" y="1848825"/>
                </a:lnTo>
                <a:lnTo>
                  <a:pt x="8353182" y="1950733"/>
                </a:lnTo>
                <a:lnTo>
                  <a:pt x="7842360" y="1950733"/>
                </a:lnTo>
                <a:close/>
                <a:moveTo>
                  <a:pt x="6223404" y="1848825"/>
                </a:moveTo>
                <a:lnTo>
                  <a:pt x="6704792" y="1848825"/>
                </a:lnTo>
                <a:lnTo>
                  <a:pt x="6704792" y="1950733"/>
                </a:lnTo>
                <a:lnTo>
                  <a:pt x="6512646" y="1950733"/>
                </a:lnTo>
                <a:lnTo>
                  <a:pt x="6413573" y="1911670"/>
                </a:lnTo>
                <a:cubicBezTo>
                  <a:pt x="6359984" y="1892049"/>
                  <a:pt x="6305781" y="1873700"/>
                  <a:pt x="6251001" y="1856662"/>
                </a:cubicBezTo>
                <a:close/>
                <a:moveTo>
                  <a:pt x="2890884" y="1848825"/>
                </a:moveTo>
                <a:lnTo>
                  <a:pt x="3401707" y="1848825"/>
                </a:lnTo>
                <a:lnTo>
                  <a:pt x="3401707" y="1950733"/>
                </a:lnTo>
                <a:lnTo>
                  <a:pt x="2890884" y="1950733"/>
                </a:lnTo>
                <a:close/>
                <a:moveTo>
                  <a:pt x="1242493" y="1848825"/>
                </a:moveTo>
                <a:lnTo>
                  <a:pt x="1753316" y="1848825"/>
                </a:lnTo>
                <a:lnTo>
                  <a:pt x="1753316" y="1950733"/>
                </a:lnTo>
                <a:lnTo>
                  <a:pt x="1242493" y="1950733"/>
                </a:lnTo>
                <a:close/>
                <a:moveTo>
                  <a:pt x="8921331" y="1736725"/>
                </a:moveTo>
                <a:cubicBezTo>
                  <a:pt x="8832160" y="1736725"/>
                  <a:pt x="8758275" y="1809335"/>
                  <a:pt x="8758275" y="1899781"/>
                </a:cubicBezTo>
                <a:cubicBezTo>
                  <a:pt x="8758275" y="1990225"/>
                  <a:pt x="8830885" y="2062835"/>
                  <a:pt x="8921331" y="2062835"/>
                </a:cubicBezTo>
                <a:cubicBezTo>
                  <a:pt x="9011776" y="2062835"/>
                  <a:pt x="9084386" y="1990225"/>
                  <a:pt x="9084386" y="1899781"/>
                </a:cubicBezTo>
                <a:cubicBezTo>
                  <a:pt x="9084386" y="1809335"/>
                  <a:pt x="9011776" y="1736725"/>
                  <a:pt x="8921331" y="1736725"/>
                </a:cubicBezTo>
                <a:close/>
                <a:moveTo>
                  <a:pt x="7223258" y="1643731"/>
                </a:moveTo>
                <a:lnTo>
                  <a:pt x="7325168" y="1643731"/>
                </a:lnTo>
                <a:lnTo>
                  <a:pt x="7325168" y="2154553"/>
                </a:lnTo>
                <a:lnTo>
                  <a:pt x="7223258" y="2154553"/>
                </a:lnTo>
                <a:close/>
                <a:moveTo>
                  <a:pt x="2271782" y="1643731"/>
                </a:moveTo>
                <a:lnTo>
                  <a:pt x="2373691" y="1643731"/>
                </a:lnTo>
                <a:lnTo>
                  <a:pt x="2373691" y="2154553"/>
                </a:lnTo>
                <a:lnTo>
                  <a:pt x="2271782" y="2154553"/>
                </a:lnTo>
                <a:close/>
                <a:moveTo>
                  <a:pt x="8921331" y="1634813"/>
                </a:moveTo>
                <a:cubicBezTo>
                  <a:pt x="8957955" y="1634813"/>
                  <a:pt x="8992827" y="1642218"/>
                  <a:pt x="9024534" y="1655614"/>
                </a:cubicBezTo>
                <a:lnTo>
                  <a:pt x="9036119" y="1661896"/>
                </a:lnTo>
                <a:lnTo>
                  <a:pt x="9067478" y="1694788"/>
                </a:lnTo>
                <a:lnTo>
                  <a:pt x="9168482" y="1811390"/>
                </a:lnTo>
                <a:lnTo>
                  <a:pt x="9186296" y="1899781"/>
                </a:lnTo>
                <a:cubicBezTo>
                  <a:pt x="9186296" y="2046275"/>
                  <a:pt x="9067826" y="2164745"/>
                  <a:pt x="8921331" y="2164745"/>
                </a:cubicBezTo>
                <a:cubicBezTo>
                  <a:pt x="8774836" y="2164745"/>
                  <a:pt x="8656365" y="2046275"/>
                  <a:pt x="8656365" y="1899781"/>
                </a:cubicBezTo>
                <a:cubicBezTo>
                  <a:pt x="8656365" y="1753285"/>
                  <a:pt x="8774836" y="1634813"/>
                  <a:pt x="8921331" y="1634813"/>
                </a:cubicBezTo>
                <a:close/>
                <a:moveTo>
                  <a:pt x="3969851" y="1634813"/>
                </a:moveTo>
                <a:cubicBezTo>
                  <a:pt x="4079723" y="1634813"/>
                  <a:pt x="4173831" y="1701454"/>
                  <a:pt x="4214017" y="1796577"/>
                </a:cubicBezTo>
                <a:lnTo>
                  <a:pt x="4223093" y="1841608"/>
                </a:lnTo>
                <a:lnTo>
                  <a:pt x="4170081" y="1856662"/>
                </a:lnTo>
                <a:lnTo>
                  <a:pt x="4127174" y="1871180"/>
                </a:lnTo>
                <a:lnTo>
                  <a:pt x="4120150" y="1836147"/>
                </a:lnTo>
                <a:cubicBezTo>
                  <a:pt x="4095488" y="1777568"/>
                  <a:pt x="4037686" y="1736725"/>
                  <a:pt x="3969851" y="1736725"/>
                </a:cubicBezTo>
                <a:cubicBezTo>
                  <a:pt x="3880680" y="1736725"/>
                  <a:pt x="3806796" y="1809335"/>
                  <a:pt x="3806796" y="1899781"/>
                </a:cubicBezTo>
                <a:cubicBezTo>
                  <a:pt x="3806796" y="1922392"/>
                  <a:pt x="3811334" y="1943889"/>
                  <a:pt x="3819555" y="1963414"/>
                </a:cubicBezTo>
                <a:lnTo>
                  <a:pt x="3832208" y="1982224"/>
                </a:lnTo>
                <a:lnTo>
                  <a:pt x="3741230" y="2026051"/>
                </a:lnTo>
                <a:lnTo>
                  <a:pt x="3725686" y="2002984"/>
                </a:lnTo>
                <a:cubicBezTo>
                  <a:pt x="3712291" y="1971277"/>
                  <a:pt x="3704886" y="1936405"/>
                  <a:pt x="3704886" y="1899781"/>
                </a:cubicBezTo>
                <a:cubicBezTo>
                  <a:pt x="3704886" y="1753285"/>
                  <a:pt x="3823356" y="1634813"/>
                  <a:pt x="3969851" y="1634813"/>
                </a:cubicBezTo>
                <a:close/>
                <a:moveTo>
                  <a:pt x="7842360" y="1024629"/>
                </a:moveTo>
                <a:lnTo>
                  <a:pt x="8330359" y="1024629"/>
                </a:lnTo>
                <a:lnTo>
                  <a:pt x="8353182" y="1042565"/>
                </a:lnTo>
                <a:lnTo>
                  <a:pt x="8353182" y="1126539"/>
                </a:lnTo>
                <a:lnTo>
                  <a:pt x="7842360" y="1126539"/>
                </a:lnTo>
                <a:close/>
                <a:moveTo>
                  <a:pt x="5371048" y="1024629"/>
                </a:moveTo>
                <a:lnTo>
                  <a:pt x="5881870" y="1024629"/>
                </a:lnTo>
                <a:lnTo>
                  <a:pt x="5881870" y="1126539"/>
                </a:lnTo>
                <a:lnTo>
                  <a:pt x="5371048" y="1126539"/>
                </a:lnTo>
                <a:close/>
                <a:moveTo>
                  <a:pt x="4538001" y="1024629"/>
                </a:moveTo>
                <a:lnTo>
                  <a:pt x="5048825" y="1024629"/>
                </a:lnTo>
                <a:lnTo>
                  <a:pt x="5048825" y="1126539"/>
                </a:lnTo>
                <a:lnTo>
                  <a:pt x="4538001" y="1126539"/>
                </a:lnTo>
                <a:close/>
                <a:moveTo>
                  <a:pt x="2890886" y="1024629"/>
                </a:moveTo>
                <a:lnTo>
                  <a:pt x="3401709" y="1024629"/>
                </a:lnTo>
                <a:lnTo>
                  <a:pt x="3401709" y="1126539"/>
                </a:lnTo>
                <a:lnTo>
                  <a:pt x="2890886" y="1126539"/>
                </a:lnTo>
                <a:close/>
                <a:moveTo>
                  <a:pt x="6450017" y="912529"/>
                </a:moveTo>
                <a:cubicBezTo>
                  <a:pt x="6359572" y="912529"/>
                  <a:pt x="6286962" y="985139"/>
                  <a:pt x="6286962" y="1075585"/>
                </a:cubicBezTo>
                <a:cubicBezTo>
                  <a:pt x="6286962" y="1166029"/>
                  <a:pt x="6359572" y="1238639"/>
                  <a:pt x="6450017" y="1238639"/>
                </a:cubicBezTo>
                <a:cubicBezTo>
                  <a:pt x="6540463" y="1238639"/>
                  <a:pt x="6613073" y="1166029"/>
                  <a:pt x="6613073" y="1075585"/>
                </a:cubicBezTo>
                <a:cubicBezTo>
                  <a:pt x="6613073" y="985139"/>
                  <a:pt x="6540463" y="912529"/>
                  <a:pt x="6450017" y="912529"/>
                </a:cubicBezTo>
                <a:close/>
                <a:moveTo>
                  <a:pt x="2373692" y="828587"/>
                </a:moveTo>
                <a:lnTo>
                  <a:pt x="2373692" y="1331633"/>
                </a:lnTo>
                <a:lnTo>
                  <a:pt x="2271782" y="1331633"/>
                </a:lnTo>
                <a:lnTo>
                  <a:pt x="2271782" y="895706"/>
                </a:lnTo>
                <a:lnTo>
                  <a:pt x="2297278" y="877575"/>
                </a:lnTo>
                <a:close/>
                <a:moveTo>
                  <a:pt x="7223258" y="820809"/>
                </a:moveTo>
                <a:lnTo>
                  <a:pt x="7325168" y="820809"/>
                </a:lnTo>
                <a:lnTo>
                  <a:pt x="7325168" y="1331633"/>
                </a:lnTo>
                <a:lnTo>
                  <a:pt x="7223258" y="1331633"/>
                </a:lnTo>
                <a:close/>
                <a:moveTo>
                  <a:pt x="3918899" y="820809"/>
                </a:moveTo>
                <a:lnTo>
                  <a:pt x="4020808" y="820809"/>
                </a:lnTo>
                <a:lnTo>
                  <a:pt x="4020808" y="1331633"/>
                </a:lnTo>
                <a:lnTo>
                  <a:pt x="3918899" y="1331633"/>
                </a:lnTo>
                <a:close/>
                <a:moveTo>
                  <a:pt x="6451292" y="810617"/>
                </a:moveTo>
                <a:cubicBezTo>
                  <a:pt x="6597788" y="810617"/>
                  <a:pt x="6716257" y="929089"/>
                  <a:pt x="6716257" y="1075585"/>
                </a:cubicBezTo>
                <a:cubicBezTo>
                  <a:pt x="6716257" y="1222079"/>
                  <a:pt x="6597788" y="1340549"/>
                  <a:pt x="6451292" y="1340549"/>
                </a:cubicBezTo>
                <a:cubicBezTo>
                  <a:pt x="6303522" y="1340549"/>
                  <a:pt x="6186326" y="1222079"/>
                  <a:pt x="6186326" y="1075585"/>
                </a:cubicBezTo>
                <a:cubicBezTo>
                  <a:pt x="6186326" y="929089"/>
                  <a:pt x="6304797" y="810617"/>
                  <a:pt x="6451292" y="810617"/>
                </a:cubicBezTo>
                <a:close/>
                <a:moveTo>
                  <a:pt x="6399063" y="125503"/>
                </a:moveTo>
                <a:lnTo>
                  <a:pt x="6500973" y="149024"/>
                </a:lnTo>
                <a:lnTo>
                  <a:pt x="6500973" y="508711"/>
                </a:lnTo>
                <a:lnTo>
                  <a:pt x="6399063" y="508711"/>
                </a:lnTo>
                <a:close/>
                <a:moveTo>
                  <a:pt x="4743094" y="101073"/>
                </a:moveTo>
                <a:lnTo>
                  <a:pt x="4845004" y="101073"/>
                </a:lnTo>
                <a:lnTo>
                  <a:pt x="4845004" y="508711"/>
                </a:lnTo>
                <a:lnTo>
                  <a:pt x="4743094" y="508711"/>
                </a:lnTo>
                <a:close/>
                <a:moveTo>
                  <a:pt x="4174642" y="91020"/>
                </a:moveTo>
                <a:lnTo>
                  <a:pt x="4214021" y="149458"/>
                </a:lnTo>
                <a:cubicBezTo>
                  <a:pt x="4227416" y="181166"/>
                  <a:pt x="4234820" y="216038"/>
                  <a:pt x="4234820" y="252661"/>
                </a:cubicBezTo>
                <a:cubicBezTo>
                  <a:pt x="4234820" y="399157"/>
                  <a:pt x="4116350" y="517629"/>
                  <a:pt x="3969854" y="517629"/>
                </a:cubicBezTo>
                <a:cubicBezTo>
                  <a:pt x="3823359" y="517629"/>
                  <a:pt x="3704889" y="399157"/>
                  <a:pt x="3704889" y="252661"/>
                </a:cubicBezTo>
                <a:lnTo>
                  <a:pt x="3714113" y="206895"/>
                </a:lnTo>
                <a:lnTo>
                  <a:pt x="3829928" y="174007"/>
                </a:lnTo>
                <a:lnTo>
                  <a:pt x="3819737" y="189028"/>
                </a:lnTo>
                <a:cubicBezTo>
                  <a:pt x="3811417" y="208554"/>
                  <a:pt x="3806799" y="230050"/>
                  <a:pt x="3806799" y="252661"/>
                </a:cubicBezTo>
                <a:cubicBezTo>
                  <a:pt x="3806799" y="343107"/>
                  <a:pt x="3879410" y="415717"/>
                  <a:pt x="3969854" y="415717"/>
                </a:cubicBezTo>
                <a:cubicBezTo>
                  <a:pt x="4060300" y="415717"/>
                  <a:pt x="4132911" y="343107"/>
                  <a:pt x="4132911" y="252661"/>
                </a:cubicBezTo>
                <a:cubicBezTo>
                  <a:pt x="4132911" y="207439"/>
                  <a:pt x="4114759" y="166676"/>
                  <a:pt x="4085300" y="137218"/>
                </a:cubicBezTo>
                <a:lnTo>
                  <a:pt x="4056168" y="117622"/>
                </a:lnTo>
                <a:lnTo>
                  <a:pt x="4160436" y="93557"/>
                </a:lnTo>
                <a:close/>
                <a:moveTo>
                  <a:pt x="5625822" y="89607"/>
                </a:moveTo>
                <a:cubicBezTo>
                  <a:pt x="5535377" y="89607"/>
                  <a:pt x="5462766" y="162217"/>
                  <a:pt x="5462766" y="252661"/>
                </a:cubicBezTo>
                <a:cubicBezTo>
                  <a:pt x="5462766" y="343107"/>
                  <a:pt x="5535377" y="415717"/>
                  <a:pt x="5625822" y="415717"/>
                </a:cubicBezTo>
                <a:cubicBezTo>
                  <a:pt x="5716267" y="414445"/>
                  <a:pt x="5788878" y="341833"/>
                  <a:pt x="5788878" y="252661"/>
                </a:cubicBezTo>
                <a:cubicBezTo>
                  <a:pt x="5788878" y="162217"/>
                  <a:pt x="5716267" y="89607"/>
                  <a:pt x="5625822" y="89607"/>
                </a:cubicBezTo>
                <a:close/>
                <a:moveTo>
                  <a:pt x="5551305" y="0"/>
                </a:moveTo>
                <a:lnTo>
                  <a:pt x="5741268" y="14445"/>
                </a:lnTo>
                <a:lnTo>
                  <a:pt x="5775311" y="32907"/>
                </a:lnTo>
                <a:cubicBezTo>
                  <a:pt x="5845785" y="80491"/>
                  <a:pt x="5892062" y="161102"/>
                  <a:pt x="5892062" y="252661"/>
                </a:cubicBezTo>
                <a:cubicBezTo>
                  <a:pt x="5892062" y="399157"/>
                  <a:pt x="5773592" y="517629"/>
                  <a:pt x="5627096" y="517629"/>
                </a:cubicBezTo>
                <a:cubicBezTo>
                  <a:pt x="5480601" y="516353"/>
                  <a:pt x="5362131" y="397885"/>
                  <a:pt x="5362131" y="252661"/>
                </a:cubicBezTo>
                <a:cubicBezTo>
                  <a:pt x="5362131" y="142791"/>
                  <a:pt x="5428771" y="48684"/>
                  <a:pt x="5523893" y="8497"/>
                </a:cubicBezTo>
                <a:close/>
              </a:path>
            </a:pathLst>
          </a:custGeom>
          <a:gradFill>
            <a:gsLst>
              <a:gs pos="100000">
                <a:schemeClr val="accent1">
                  <a:lumMod val="50000"/>
                  <a:alpha val="15000"/>
                </a:schemeClr>
              </a:gs>
              <a:gs pos="0">
                <a:schemeClr val="accent1">
                  <a:lumMod val="50000"/>
                  <a:alpha val="0"/>
                </a:schemeClr>
              </a:gs>
            </a:gsLst>
            <a:lin ang="18900000" scaled="0"/>
          </a:gradFill>
          <a:ln w="12735" cap="flat">
            <a:noFill/>
            <a:prstDash val="solid"/>
            <a:miter/>
          </a:ln>
        </p:spPr>
        <p:txBody>
          <a:bodyPr rtlCol="0" anchor="ctr"/>
          <a:lstStyle/>
          <a:p>
            <a:endParaRPr lang="en-GB"/>
          </a:p>
        </p:txBody>
      </p:sp>
      <p:sp>
        <p:nvSpPr>
          <p:cNvPr id="19" name="Circle: Hollow 429">
            <a:extLst>
              <a:ext uri="{FF2B5EF4-FFF2-40B4-BE49-F238E27FC236}">
                <a16:creationId xmlns:a16="http://schemas.microsoft.com/office/drawing/2014/main" id="{BDA9392A-9839-124B-8A4C-DEF2DFFCFCC7}"/>
              </a:ext>
            </a:extLst>
          </p:cNvPr>
          <p:cNvSpPr/>
          <p:nvPr userDrawn="1"/>
        </p:nvSpPr>
        <p:spPr>
          <a:xfrm flipV="1">
            <a:off x="-1489805" y="945142"/>
            <a:ext cx="7366730" cy="7366728"/>
          </a:xfrm>
          <a:prstGeom prst="donut">
            <a:avLst>
              <a:gd name="adj" fmla="val 253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pic>
        <p:nvPicPr>
          <p:cNvPr id="20" name="Picture 19">
            <a:extLst>
              <a:ext uri="{FF2B5EF4-FFF2-40B4-BE49-F238E27FC236}">
                <a16:creationId xmlns:a16="http://schemas.microsoft.com/office/drawing/2014/main" id="{7ADD9CC3-F522-5240-B04B-5FD2198C6567}"/>
              </a:ext>
            </a:extLst>
          </p:cNvPr>
          <p:cNvPicPr>
            <a:picLocks/>
          </p:cNvPicPr>
          <p:nvPr userDrawn="1"/>
        </p:nvPicPr>
        <p:blipFill>
          <a:blip r:embed="rId3">
            <a:extLst>
              <a:ext uri="{28A0092B-C50C-407E-A947-70E740481C1C}">
                <a14:useLocalDpi xmlns:a14="http://schemas.microsoft.com/office/drawing/2010/main" val="0"/>
              </a:ext>
            </a:extLst>
          </a:blip>
          <a:srcRect/>
          <a:stretch/>
        </p:blipFill>
        <p:spPr>
          <a:xfrm>
            <a:off x="-2040866" y="-51094"/>
            <a:ext cx="8503920" cy="8412480"/>
          </a:xfrm>
          <a:prstGeom prst="rect">
            <a:avLst/>
          </a:prstGeom>
          <a:effectLst/>
        </p:spPr>
      </p:pic>
    </p:spTree>
    <p:extLst>
      <p:ext uri="{BB962C8B-B14F-4D97-AF65-F5344CB8AC3E}">
        <p14:creationId xmlns:p14="http://schemas.microsoft.com/office/powerpoint/2010/main" val="257308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15FAE27-BA94-E240-8F71-430FC64F55C7}"/>
              </a:ext>
            </a:extLst>
          </p:cNvPr>
          <p:cNvPicPr>
            <a:picLocks/>
          </p:cNvPicPr>
          <p:nvPr userDrawn="1"/>
        </p:nvPicPr>
        <p:blipFill>
          <a:blip r:embed="rId2">
            <a:extLst>
              <a:ext uri="{28A0092B-C50C-407E-A947-70E740481C1C}">
                <a14:useLocalDpi xmlns:a14="http://schemas.microsoft.com/office/drawing/2010/main" val="0"/>
              </a:ext>
            </a:extLst>
          </a:blip>
          <a:srcRect/>
          <a:stretch/>
        </p:blipFill>
        <p:spPr>
          <a:xfrm>
            <a:off x="-2040866" y="-51094"/>
            <a:ext cx="8503920" cy="8412480"/>
          </a:xfrm>
          <a:prstGeom prst="rect">
            <a:avLst/>
          </a:prstGeom>
          <a:effectLst/>
        </p:spPr>
      </p:pic>
      <p:sp>
        <p:nvSpPr>
          <p:cNvPr id="17" name="Freeform: Shape 16">
            <a:extLst>
              <a:ext uri="{FF2B5EF4-FFF2-40B4-BE49-F238E27FC236}">
                <a16:creationId xmlns:a16="http://schemas.microsoft.com/office/drawing/2014/main" id="{464DAAD5-C2C5-4B95-9740-9BDDDA246172}"/>
              </a:ext>
            </a:extLst>
          </p:cNvPr>
          <p:cNvSpPr/>
          <p:nvPr userDrawn="1"/>
        </p:nvSpPr>
        <p:spPr>
          <a:xfrm flipV="1">
            <a:off x="0" y="-1288"/>
            <a:ext cx="12192000" cy="6858000"/>
          </a:xfrm>
          <a:custGeom>
            <a:avLst/>
            <a:gdLst>
              <a:gd name="connsiteX0" fmla="*/ 4892433 w 12192000"/>
              <a:gd name="connsiteY0" fmla="*/ 0 h 6858000"/>
              <a:gd name="connsiteX1" fmla="*/ 12192000 w 12192000"/>
              <a:gd name="connsiteY1" fmla="*/ 0 h 6858000"/>
              <a:gd name="connsiteX2" fmla="*/ 12192000 w 12192000"/>
              <a:gd name="connsiteY2" fmla="*/ 6857999 h 6858000"/>
              <a:gd name="connsiteX3" fmla="*/ 7112000 w 12192000"/>
              <a:gd name="connsiteY3" fmla="*/ 6857999 h 6858000"/>
              <a:gd name="connsiteX4" fmla="*/ 6096000 w 12192000"/>
              <a:gd name="connsiteY4" fmla="*/ 6857999 h 6858000"/>
              <a:gd name="connsiteX5" fmla="*/ 5548505 w 12192000"/>
              <a:gd name="connsiteY5" fmla="*/ 6857999 h 6858000"/>
              <a:gd name="connsiteX6" fmla="*/ 5548504 w 12192000"/>
              <a:gd name="connsiteY6" fmla="*/ 6858000 h 6858000"/>
              <a:gd name="connsiteX7" fmla="*/ 0 w 12192000"/>
              <a:gd name="connsiteY7" fmla="*/ 6858000 h 6858000"/>
              <a:gd name="connsiteX8" fmla="*/ 0 w 12192000"/>
              <a:gd name="connsiteY8" fmla="*/ 4953304 h 6858000"/>
              <a:gd name="connsiteX9" fmla="*/ 236754 w 12192000"/>
              <a:gd name="connsiteY9" fmla="*/ 5130345 h 6858000"/>
              <a:gd name="connsiteX10" fmla="*/ 2193559 w 12192000"/>
              <a:gd name="connsiteY10" fmla="*/ 5728066 h 6858000"/>
              <a:gd name="connsiteX11" fmla="*/ 5693420 w 12192000"/>
              <a:gd name="connsiteY11" fmla="*/ 2228205 h 6858000"/>
              <a:gd name="connsiteX12" fmla="*/ 4894222 w 12192000"/>
              <a:gd name="connsiteY12" fmla="*/ 19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6858000">
                <a:moveTo>
                  <a:pt x="4892433" y="0"/>
                </a:moveTo>
                <a:lnTo>
                  <a:pt x="12192000" y="0"/>
                </a:lnTo>
                <a:lnTo>
                  <a:pt x="12192000" y="6857999"/>
                </a:lnTo>
                <a:lnTo>
                  <a:pt x="7112000" y="6857999"/>
                </a:lnTo>
                <a:lnTo>
                  <a:pt x="6096000" y="6857999"/>
                </a:lnTo>
                <a:lnTo>
                  <a:pt x="5548505" y="6857999"/>
                </a:lnTo>
                <a:lnTo>
                  <a:pt x="5548504" y="6858000"/>
                </a:lnTo>
                <a:lnTo>
                  <a:pt x="0" y="6858000"/>
                </a:lnTo>
                <a:lnTo>
                  <a:pt x="0" y="4953304"/>
                </a:lnTo>
                <a:lnTo>
                  <a:pt x="236754" y="5130345"/>
                </a:lnTo>
                <a:cubicBezTo>
                  <a:pt x="795335" y="5507715"/>
                  <a:pt x="1468714" y="5728066"/>
                  <a:pt x="2193559" y="5728066"/>
                </a:cubicBezTo>
                <a:cubicBezTo>
                  <a:pt x="4126479" y="5728066"/>
                  <a:pt x="5693420" y="4161125"/>
                  <a:pt x="5693420" y="2228205"/>
                </a:cubicBezTo>
                <a:cubicBezTo>
                  <a:pt x="5693420" y="1382553"/>
                  <a:pt x="5393498" y="606951"/>
                  <a:pt x="4894222" y="19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2" name="Title 1">
            <a:extLst>
              <a:ext uri="{FF2B5EF4-FFF2-40B4-BE49-F238E27FC236}">
                <a16:creationId xmlns:a16="http://schemas.microsoft.com/office/drawing/2014/main" id="{87BC73C0-FD7C-49DF-B2BC-1222FCFC032E}"/>
              </a:ext>
            </a:extLst>
          </p:cNvPr>
          <p:cNvSpPr>
            <a:spLocks noGrp="1"/>
          </p:cNvSpPr>
          <p:nvPr>
            <p:ph type="ctrTitle" hasCustomPrompt="1"/>
          </p:nvPr>
        </p:nvSpPr>
        <p:spPr>
          <a:xfrm>
            <a:off x="4976284" y="519201"/>
            <a:ext cx="6679261" cy="1163955"/>
          </a:xfrm>
        </p:spPr>
        <p:txBody>
          <a:bodyPr lIns="36000" rIns="0" anchor="ctr">
            <a:noAutofit/>
          </a:bodyPr>
          <a:lstStyle>
            <a:lvl1pPr algn="r">
              <a:defRPr sz="3600">
                <a:solidFill>
                  <a:schemeClr val="bg1"/>
                </a:solidFill>
                <a:latin typeface="+mn-lt"/>
              </a:defRPr>
            </a:lvl1pPr>
          </a:lstStyle>
          <a:p>
            <a:r>
              <a:rPr lang="en-US"/>
              <a:t>Title Block</a:t>
            </a:r>
            <a:endParaRPr lang="en-GB"/>
          </a:p>
        </p:txBody>
      </p:sp>
      <p:sp>
        <p:nvSpPr>
          <p:cNvPr id="3" name="Subtitle 2">
            <a:extLst>
              <a:ext uri="{FF2B5EF4-FFF2-40B4-BE49-F238E27FC236}">
                <a16:creationId xmlns:a16="http://schemas.microsoft.com/office/drawing/2014/main" id="{A0F1A5B1-7950-41B4-A0A3-91FEE2C6B339}"/>
              </a:ext>
            </a:extLst>
          </p:cNvPr>
          <p:cNvSpPr>
            <a:spLocks noGrp="1"/>
          </p:cNvSpPr>
          <p:nvPr>
            <p:ph type="subTitle" idx="1" hasCustomPrompt="1"/>
          </p:nvPr>
        </p:nvSpPr>
        <p:spPr>
          <a:xfrm>
            <a:off x="6671853" y="1857502"/>
            <a:ext cx="4983692" cy="361054"/>
          </a:xfrm>
          <a:prstGeom prst="rect">
            <a:avLst/>
          </a:prstGeom>
        </p:spPr>
        <p:txBody>
          <a:bodyPr lIns="36000" rIns="0" anchor="ctr"/>
          <a:lstStyle>
            <a:lvl1pPr marL="0" indent="0" algn="r">
              <a:buNone/>
              <a:defRPr sz="2400" i="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Insert Date</a:t>
            </a:r>
            <a:endParaRPr lang="en-GB"/>
          </a:p>
        </p:txBody>
      </p:sp>
      <p:sp>
        <p:nvSpPr>
          <p:cNvPr id="430" name="Circle: Hollow 429">
            <a:extLst>
              <a:ext uri="{FF2B5EF4-FFF2-40B4-BE49-F238E27FC236}">
                <a16:creationId xmlns:a16="http://schemas.microsoft.com/office/drawing/2014/main" id="{4FBE3FB6-1C75-477E-A1DD-DA5AC0C318E0}"/>
              </a:ext>
            </a:extLst>
          </p:cNvPr>
          <p:cNvSpPr/>
          <p:nvPr userDrawn="1"/>
        </p:nvSpPr>
        <p:spPr>
          <a:xfrm flipV="1">
            <a:off x="-1489805" y="945142"/>
            <a:ext cx="7366730" cy="7366728"/>
          </a:xfrm>
          <a:prstGeom prst="donut">
            <a:avLst>
              <a:gd name="adj" fmla="val 253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pic>
        <p:nvPicPr>
          <p:cNvPr id="435" name="Picture 434">
            <a:extLst>
              <a:ext uri="{FF2B5EF4-FFF2-40B4-BE49-F238E27FC236}">
                <a16:creationId xmlns:a16="http://schemas.microsoft.com/office/drawing/2014/main" id="{F24568CF-2282-4703-A746-7621B6486D4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97061" y="6011456"/>
            <a:ext cx="3547925" cy="428943"/>
          </a:xfrm>
          <a:prstGeom prst="rect">
            <a:avLst/>
          </a:prstGeom>
        </p:spPr>
      </p:pic>
      <p:sp>
        <p:nvSpPr>
          <p:cNvPr id="438" name="Rectangle 437">
            <a:extLst>
              <a:ext uri="{FF2B5EF4-FFF2-40B4-BE49-F238E27FC236}">
                <a16:creationId xmlns:a16="http://schemas.microsoft.com/office/drawing/2014/main" id="{1E14E943-0B80-4EAF-83E1-21AC22C53993}"/>
              </a:ext>
            </a:extLst>
          </p:cNvPr>
          <p:cNvSpPr/>
          <p:nvPr userDrawn="1"/>
        </p:nvSpPr>
        <p:spPr>
          <a:xfrm>
            <a:off x="11815564" y="590321"/>
            <a:ext cx="58844" cy="16196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13" name="Circle: Hollow 429">
            <a:extLst>
              <a:ext uri="{FF2B5EF4-FFF2-40B4-BE49-F238E27FC236}">
                <a16:creationId xmlns:a16="http://schemas.microsoft.com/office/drawing/2014/main" id="{105B1B46-5B5A-6A48-909F-BD23D5F428BE}"/>
              </a:ext>
            </a:extLst>
          </p:cNvPr>
          <p:cNvSpPr/>
          <p:nvPr userDrawn="1"/>
        </p:nvSpPr>
        <p:spPr>
          <a:xfrm flipV="1">
            <a:off x="-1489805" y="944243"/>
            <a:ext cx="7366730" cy="7366728"/>
          </a:xfrm>
          <a:prstGeom prst="donut">
            <a:avLst>
              <a:gd name="adj" fmla="val 253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14" name="Rectangle 13">
            <a:extLst>
              <a:ext uri="{FF2B5EF4-FFF2-40B4-BE49-F238E27FC236}">
                <a16:creationId xmlns:a16="http://schemas.microsoft.com/office/drawing/2014/main" id="{A7E00245-F8EF-9844-97B2-F0BBC4524419}"/>
              </a:ext>
            </a:extLst>
          </p:cNvPr>
          <p:cNvSpPr/>
          <p:nvPr userDrawn="1"/>
        </p:nvSpPr>
        <p:spPr>
          <a:xfrm>
            <a:off x="11815564" y="590321"/>
            <a:ext cx="58844" cy="16196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15" name="Circle: Hollow 431">
            <a:extLst>
              <a:ext uri="{FF2B5EF4-FFF2-40B4-BE49-F238E27FC236}">
                <a16:creationId xmlns:a16="http://schemas.microsoft.com/office/drawing/2014/main" id="{720C4F33-3673-CC4A-A8C2-528A031C9873}"/>
              </a:ext>
            </a:extLst>
          </p:cNvPr>
          <p:cNvSpPr/>
          <p:nvPr userDrawn="1"/>
        </p:nvSpPr>
        <p:spPr>
          <a:xfrm flipV="1">
            <a:off x="-3190202" y="-719611"/>
            <a:ext cx="10738580" cy="10738578"/>
          </a:xfrm>
          <a:prstGeom prst="donut">
            <a:avLst>
              <a:gd name="adj" fmla="val 17386"/>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16" name="Circle: Hollow 98">
            <a:extLst>
              <a:ext uri="{FF2B5EF4-FFF2-40B4-BE49-F238E27FC236}">
                <a16:creationId xmlns:a16="http://schemas.microsoft.com/office/drawing/2014/main" id="{120E5B84-0E72-E944-A39F-0127B9C1D501}"/>
              </a:ext>
            </a:extLst>
          </p:cNvPr>
          <p:cNvSpPr/>
          <p:nvPr userDrawn="1"/>
        </p:nvSpPr>
        <p:spPr>
          <a:xfrm flipV="1">
            <a:off x="-3016981" y="-582034"/>
            <a:ext cx="10421082" cy="10421080"/>
          </a:xfrm>
          <a:prstGeom prst="donut">
            <a:avLst>
              <a:gd name="adj" fmla="val 1642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18" name="Freeform: Shape 428">
            <a:extLst>
              <a:ext uri="{FF2B5EF4-FFF2-40B4-BE49-F238E27FC236}">
                <a16:creationId xmlns:a16="http://schemas.microsoft.com/office/drawing/2014/main" id="{CF40E8C4-45D3-F245-A248-51D54B40CB71}"/>
              </a:ext>
            </a:extLst>
          </p:cNvPr>
          <p:cNvSpPr/>
          <p:nvPr userDrawn="1"/>
        </p:nvSpPr>
        <p:spPr>
          <a:xfrm>
            <a:off x="-3016981" y="-569731"/>
            <a:ext cx="10375356" cy="10394676"/>
          </a:xfrm>
          <a:custGeom>
            <a:avLst/>
            <a:gdLst>
              <a:gd name="connsiteX0" fmla="*/ 6202887 w 10375356"/>
              <a:gd name="connsiteY0" fmla="*/ 10086957 h 10394676"/>
              <a:gd name="connsiteX1" fmla="*/ 6713710 w 10375356"/>
              <a:gd name="connsiteY1" fmla="*/ 10086957 h 10394676"/>
              <a:gd name="connsiteX2" fmla="*/ 6713710 w 10375356"/>
              <a:gd name="connsiteY2" fmla="*/ 10187665 h 10394676"/>
              <a:gd name="connsiteX3" fmla="*/ 6709472 w 10375356"/>
              <a:gd name="connsiteY3" fmla="*/ 10188869 h 10394676"/>
              <a:gd name="connsiteX4" fmla="*/ 6202887 w 10375356"/>
              <a:gd name="connsiteY4" fmla="*/ 10188869 h 10394676"/>
              <a:gd name="connsiteX5" fmla="*/ 5634740 w 10375356"/>
              <a:gd name="connsiteY5" fmla="*/ 9974857 h 10394676"/>
              <a:gd name="connsiteX6" fmla="*/ 5471684 w 10375356"/>
              <a:gd name="connsiteY6" fmla="*/ 10137913 h 10394676"/>
              <a:gd name="connsiteX7" fmla="*/ 5634740 w 10375356"/>
              <a:gd name="connsiteY7" fmla="*/ 10300969 h 10394676"/>
              <a:gd name="connsiteX8" fmla="*/ 5797795 w 10375356"/>
              <a:gd name="connsiteY8" fmla="*/ 10137913 h 10394676"/>
              <a:gd name="connsiteX9" fmla="*/ 5634740 w 10375356"/>
              <a:gd name="connsiteY9" fmla="*/ 9974857 h 10394676"/>
              <a:gd name="connsiteX10" fmla="*/ 7232175 w 10375356"/>
              <a:gd name="connsiteY10" fmla="*/ 9881865 h 10394676"/>
              <a:gd name="connsiteX11" fmla="*/ 7334085 w 10375356"/>
              <a:gd name="connsiteY11" fmla="*/ 9881865 h 10394676"/>
              <a:gd name="connsiteX12" fmla="*/ 7334085 w 10375356"/>
              <a:gd name="connsiteY12" fmla="*/ 9956193 h 10394676"/>
              <a:gd name="connsiteX13" fmla="*/ 7238719 w 10375356"/>
              <a:gd name="connsiteY13" fmla="*/ 9999307 h 10394676"/>
              <a:gd name="connsiteX14" fmla="*/ 7232175 w 10375356"/>
              <a:gd name="connsiteY14" fmla="*/ 10001887 h 10394676"/>
              <a:gd name="connsiteX15" fmla="*/ 4751991 w 10375356"/>
              <a:gd name="connsiteY15" fmla="*/ 9881865 h 10394676"/>
              <a:gd name="connsiteX16" fmla="*/ 4853901 w 10375356"/>
              <a:gd name="connsiteY16" fmla="*/ 9881865 h 10394676"/>
              <a:gd name="connsiteX17" fmla="*/ 4853901 w 10375356"/>
              <a:gd name="connsiteY17" fmla="*/ 10290777 h 10394676"/>
              <a:gd name="connsiteX18" fmla="*/ 4751991 w 10375356"/>
              <a:gd name="connsiteY18" fmla="*/ 10290777 h 10394676"/>
              <a:gd name="connsiteX19" fmla="*/ 5636013 w 10375356"/>
              <a:gd name="connsiteY19" fmla="*/ 9872947 h 10394676"/>
              <a:gd name="connsiteX20" fmla="*/ 5900978 w 10375356"/>
              <a:gd name="connsiteY20" fmla="*/ 10137913 h 10394676"/>
              <a:gd name="connsiteX21" fmla="*/ 5739217 w 10375356"/>
              <a:gd name="connsiteY21" fmla="*/ 10382077 h 10394676"/>
              <a:gd name="connsiteX22" fmla="*/ 5738756 w 10375356"/>
              <a:gd name="connsiteY22" fmla="*/ 10382220 h 10394676"/>
              <a:gd name="connsiteX23" fmla="*/ 5574951 w 10375356"/>
              <a:gd name="connsiteY23" fmla="*/ 10394676 h 10394676"/>
              <a:gd name="connsiteX24" fmla="*/ 5532810 w 10375356"/>
              <a:gd name="connsiteY24" fmla="*/ 10381361 h 10394676"/>
              <a:gd name="connsiteX25" fmla="*/ 5371048 w 10375356"/>
              <a:gd name="connsiteY25" fmla="*/ 10137913 h 10394676"/>
              <a:gd name="connsiteX26" fmla="*/ 5636013 w 10375356"/>
              <a:gd name="connsiteY26" fmla="*/ 9872947 h 10394676"/>
              <a:gd name="connsiteX27" fmla="*/ 3978752 w 10375356"/>
              <a:gd name="connsiteY27" fmla="*/ 9872947 h 10394676"/>
              <a:gd name="connsiteX28" fmla="*/ 4243718 w 10375356"/>
              <a:gd name="connsiteY28" fmla="*/ 10137913 h 10394676"/>
              <a:gd name="connsiteX29" fmla="*/ 4222918 w 10375356"/>
              <a:gd name="connsiteY29" fmla="*/ 10241117 h 10394676"/>
              <a:gd name="connsiteX30" fmla="*/ 4179036 w 10375356"/>
              <a:gd name="connsiteY30" fmla="*/ 10306239 h 10394676"/>
              <a:gd name="connsiteX31" fmla="*/ 4160436 w 10375356"/>
              <a:gd name="connsiteY31" fmla="*/ 10302917 h 10394676"/>
              <a:gd name="connsiteX32" fmla="*/ 4056265 w 10375356"/>
              <a:gd name="connsiteY32" fmla="*/ 10278875 h 10394676"/>
              <a:gd name="connsiteX33" fmla="*/ 4094199 w 10375356"/>
              <a:gd name="connsiteY33" fmla="*/ 10253357 h 10394676"/>
              <a:gd name="connsiteX34" fmla="*/ 4141809 w 10375356"/>
              <a:gd name="connsiteY34" fmla="*/ 10137913 h 10394676"/>
              <a:gd name="connsiteX35" fmla="*/ 3978752 w 10375356"/>
              <a:gd name="connsiteY35" fmla="*/ 9974857 h 10394676"/>
              <a:gd name="connsiteX36" fmla="*/ 3815698 w 10375356"/>
              <a:gd name="connsiteY36" fmla="*/ 10137913 h 10394676"/>
              <a:gd name="connsiteX37" fmla="*/ 3828457 w 10375356"/>
              <a:gd name="connsiteY37" fmla="*/ 10201547 h 10394676"/>
              <a:gd name="connsiteX38" fmla="*/ 3845505 w 10375356"/>
              <a:gd name="connsiteY38" fmla="*/ 10226891 h 10394676"/>
              <a:gd name="connsiteX39" fmla="*/ 3724813 w 10375356"/>
              <a:gd name="connsiteY39" fmla="*/ 10192618 h 10394676"/>
              <a:gd name="connsiteX40" fmla="*/ 3713787 w 10375356"/>
              <a:gd name="connsiteY40" fmla="*/ 10137913 h 10394676"/>
              <a:gd name="connsiteX41" fmla="*/ 3978752 w 10375356"/>
              <a:gd name="connsiteY41" fmla="*/ 9872947 h 10394676"/>
              <a:gd name="connsiteX42" fmla="*/ 3155832 w 10375356"/>
              <a:gd name="connsiteY42" fmla="*/ 9872947 h 10394676"/>
              <a:gd name="connsiteX43" fmla="*/ 3399999 w 10375356"/>
              <a:gd name="connsiteY43" fmla="*/ 10034709 h 10394676"/>
              <a:gd name="connsiteX44" fmla="*/ 3411035 w 10375356"/>
              <a:gd name="connsiteY44" fmla="*/ 10089469 h 10394676"/>
              <a:gd name="connsiteX45" fmla="*/ 3280434 w 10375356"/>
              <a:gd name="connsiteY45" fmla="*/ 10037975 h 10394676"/>
              <a:gd name="connsiteX46" fmla="*/ 3270003 w 10375356"/>
              <a:gd name="connsiteY46" fmla="*/ 10022469 h 10394676"/>
              <a:gd name="connsiteX47" fmla="*/ 3154558 w 10375356"/>
              <a:gd name="connsiteY47" fmla="*/ 9974857 h 10394676"/>
              <a:gd name="connsiteX48" fmla="*/ 3136355 w 10375356"/>
              <a:gd name="connsiteY48" fmla="*/ 9978507 h 10394676"/>
              <a:gd name="connsiteX49" fmla="*/ 3005935 w 10375356"/>
              <a:gd name="connsiteY49" fmla="*/ 9919545 h 10394676"/>
              <a:gd name="connsiteX50" fmla="*/ 3007618 w 10375356"/>
              <a:gd name="connsiteY50" fmla="*/ 9918157 h 10394676"/>
              <a:gd name="connsiteX51" fmla="*/ 3155832 w 10375356"/>
              <a:gd name="connsiteY51" fmla="*/ 9872947 h 10394676"/>
              <a:gd name="connsiteX52" fmla="*/ 7851277 w 10375356"/>
              <a:gd name="connsiteY52" fmla="*/ 9262761 h 10394676"/>
              <a:gd name="connsiteX53" fmla="*/ 8362099 w 10375356"/>
              <a:gd name="connsiteY53" fmla="*/ 9262761 h 10394676"/>
              <a:gd name="connsiteX54" fmla="*/ 8362099 w 10375356"/>
              <a:gd name="connsiteY54" fmla="*/ 9346902 h 10394676"/>
              <a:gd name="connsiteX55" fmla="*/ 8339488 w 10375356"/>
              <a:gd name="connsiteY55" fmla="*/ 9364671 h 10394676"/>
              <a:gd name="connsiteX56" fmla="*/ 7851277 w 10375356"/>
              <a:gd name="connsiteY56" fmla="*/ 9364671 h 10394676"/>
              <a:gd name="connsiteX57" fmla="*/ 5379965 w 10375356"/>
              <a:gd name="connsiteY57" fmla="*/ 9262761 h 10394676"/>
              <a:gd name="connsiteX58" fmla="*/ 5890787 w 10375356"/>
              <a:gd name="connsiteY58" fmla="*/ 9262761 h 10394676"/>
              <a:gd name="connsiteX59" fmla="*/ 5890787 w 10375356"/>
              <a:gd name="connsiteY59" fmla="*/ 9364671 h 10394676"/>
              <a:gd name="connsiteX60" fmla="*/ 5379965 w 10375356"/>
              <a:gd name="connsiteY60" fmla="*/ 9364671 h 10394676"/>
              <a:gd name="connsiteX61" fmla="*/ 4546902 w 10375356"/>
              <a:gd name="connsiteY61" fmla="*/ 9262761 h 10394676"/>
              <a:gd name="connsiteX62" fmla="*/ 5057725 w 10375356"/>
              <a:gd name="connsiteY62" fmla="*/ 9262761 h 10394676"/>
              <a:gd name="connsiteX63" fmla="*/ 5057725 w 10375356"/>
              <a:gd name="connsiteY63" fmla="*/ 9364671 h 10394676"/>
              <a:gd name="connsiteX64" fmla="*/ 4546902 w 10375356"/>
              <a:gd name="connsiteY64" fmla="*/ 9364671 h 10394676"/>
              <a:gd name="connsiteX65" fmla="*/ 2899787 w 10375356"/>
              <a:gd name="connsiteY65" fmla="*/ 9262761 h 10394676"/>
              <a:gd name="connsiteX66" fmla="*/ 3410609 w 10375356"/>
              <a:gd name="connsiteY66" fmla="*/ 9262761 h 10394676"/>
              <a:gd name="connsiteX67" fmla="*/ 3410609 w 10375356"/>
              <a:gd name="connsiteY67" fmla="*/ 9364671 h 10394676"/>
              <a:gd name="connsiteX68" fmla="*/ 2899787 w 10375356"/>
              <a:gd name="connsiteY68" fmla="*/ 9364671 h 10394676"/>
              <a:gd name="connsiteX69" fmla="*/ 6450017 w 10375356"/>
              <a:gd name="connsiteY69" fmla="*/ 9150661 h 10394676"/>
              <a:gd name="connsiteX70" fmla="*/ 6286962 w 10375356"/>
              <a:gd name="connsiteY70" fmla="*/ 9313717 h 10394676"/>
              <a:gd name="connsiteX71" fmla="*/ 6450017 w 10375356"/>
              <a:gd name="connsiteY71" fmla="*/ 9476773 h 10394676"/>
              <a:gd name="connsiteX72" fmla="*/ 6613073 w 10375356"/>
              <a:gd name="connsiteY72" fmla="*/ 9313717 h 10394676"/>
              <a:gd name="connsiteX73" fmla="*/ 6450017 w 10375356"/>
              <a:gd name="connsiteY73" fmla="*/ 9150661 h 10394676"/>
              <a:gd name="connsiteX74" fmla="*/ 3978754 w 10375356"/>
              <a:gd name="connsiteY74" fmla="*/ 9150661 h 10394676"/>
              <a:gd name="connsiteX75" fmla="*/ 3815700 w 10375356"/>
              <a:gd name="connsiteY75" fmla="*/ 9313717 h 10394676"/>
              <a:gd name="connsiteX76" fmla="*/ 3978754 w 10375356"/>
              <a:gd name="connsiteY76" fmla="*/ 9476773 h 10394676"/>
              <a:gd name="connsiteX77" fmla="*/ 4141811 w 10375356"/>
              <a:gd name="connsiteY77" fmla="*/ 9313717 h 10394676"/>
              <a:gd name="connsiteX78" fmla="*/ 3978754 w 10375356"/>
              <a:gd name="connsiteY78" fmla="*/ 9150661 h 10394676"/>
              <a:gd name="connsiteX79" fmla="*/ 7232175 w 10375356"/>
              <a:gd name="connsiteY79" fmla="*/ 9057669 h 10394676"/>
              <a:gd name="connsiteX80" fmla="*/ 7334085 w 10375356"/>
              <a:gd name="connsiteY80" fmla="*/ 9057669 h 10394676"/>
              <a:gd name="connsiteX81" fmla="*/ 7334085 w 10375356"/>
              <a:gd name="connsiteY81" fmla="*/ 9568493 h 10394676"/>
              <a:gd name="connsiteX82" fmla="*/ 7232175 w 10375356"/>
              <a:gd name="connsiteY82" fmla="*/ 9568493 h 10394676"/>
              <a:gd name="connsiteX83" fmla="*/ 2280685 w 10375356"/>
              <a:gd name="connsiteY83" fmla="*/ 9057669 h 10394676"/>
              <a:gd name="connsiteX84" fmla="*/ 2382595 w 10375356"/>
              <a:gd name="connsiteY84" fmla="*/ 9057669 h 10394676"/>
              <a:gd name="connsiteX85" fmla="*/ 2382595 w 10375356"/>
              <a:gd name="connsiteY85" fmla="*/ 9568493 h 10394676"/>
              <a:gd name="connsiteX86" fmla="*/ 2374638 w 10375356"/>
              <a:gd name="connsiteY86" fmla="*/ 9568493 h 10394676"/>
              <a:gd name="connsiteX87" fmla="*/ 2297278 w 10375356"/>
              <a:gd name="connsiteY87" fmla="*/ 9518899 h 10394676"/>
              <a:gd name="connsiteX88" fmla="*/ 2280685 w 10375356"/>
              <a:gd name="connsiteY88" fmla="*/ 9507099 h 10394676"/>
              <a:gd name="connsiteX89" fmla="*/ 6450017 w 10375356"/>
              <a:gd name="connsiteY89" fmla="*/ 9048751 h 10394676"/>
              <a:gd name="connsiteX90" fmla="*/ 6714982 w 10375356"/>
              <a:gd name="connsiteY90" fmla="*/ 9313717 h 10394676"/>
              <a:gd name="connsiteX91" fmla="*/ 6450017 w 10375356"/>
              <a:gd name="connsiteY91" fmla="*/ 9578681 h 10394676"/>
              <a:gd name="connsiteX92" fmla="*/ 6185052 w 10375356"/>
              <a:gd name="connsiteY92" fmla="*/ 9313717 h 10394676"/>
              <a:gd name="connsiteX93" fmla="*/ 6450017 w 10375356"/>
              <a:gd name="connsiteY93" fmla="*/ 9048751 h 10394676"/>
              <a:gd name="connsiteX94" fmla="*/ 3978754 w 10375356"/>
              <a:gd name="connsiteY94" fmla="*/ 9048751 h 10394676"/>
              <a:gd name="connsiteX95" fmla="*/ 4243720 w 10375356"/>
              <a:gd name="connsiteY95" fmla="*/ 9313717 h 10394676"/>
              <a:gd name="connsiteX96" fmla="*/ 3978754 w 10375356"/>
              <a:gd name="connsiteY96" fmla="*/ 9578681 h 10394676"/>
              <a:gd name="connsiteX97" fmla="*/ 3713789 w 10375356"/>
              <a:gd name="connsiteY97" fmla="*/ 9313717 h 10394676"/>
              <a:gd name="connsiteX98" fmla="*/ 3978754 w 10375356"/>
              <a:gd name="connsiteY98" fmla="*/ 9048751 h 10394676"/>
              <a:gd name="connsiteX99" fmla="*/ 5676776 w 10375356"/>
              <a:gd name="connsiteY99" fmla="*/ 8665264 h 10394676"/>
              <a:gd name="connsiteX100" fmla="*/ 5676776 w 10375356"/>
              <a:gd name="connsiteY100" fmla="*/ 8745569 h 10394676"/>
              <a:gd name="connsiteX101" fmla="*/ 5574867 w 10375356"/>
              <a:gd name="connsiteY101" fmla="*/ 8745569 h 10394676"/>
              <a:gd name="connsiteX102" fmla="*/ 5574867 w 10375356"/>
              <a:gd name="connsiteY102" fmla="*/ 8678214 h 10394676"/>
              <a:gd name="connsiteX103" fmla="*/ 3918880 w 10375356"/>
              <a:gd name="connsiteY103" fmla="*/ 8449859 h 10394676"/>
              <a:gd name="connsiteX104" fmla="*/ 4007509 w 10375356"/>
              <a:gd name="connsiteY104" fmla="*/ 8484804 h 10394676"/>
              <a:gd name="connsiteX105" fmla="*/ 4020789 w 10375356"/>
              <a:gd name="connsiteY105" fmla="*/ 8489298 h 10394676"/>
              <a:gd name="connsiteX106" fmla="*/ 4020789 w 10375356"/>
              <a:gd name="connsiteY106" fmla="*/ 8745569 h 10394676"/>
              <a:gd name="connsiteX107" fmla="*/ 3918880 w 10375356"/>
              <a:gd name="connsiteY107" fmla="*/ 8745569 h 10394676"/>
              <a:gd name="connsiteX108" fmla="*/ 7018165 w 10375356"/>
              <a:gd name="connsiteY108" fmla="*/ 8438567 h 10394676"/>
              <a:gd name="connsiteX109" fmla="*/ 7528988 w 10375356"/>
              <a:gd name="connsiteY109" fmla="*/ 8438567 h 10394676"/>
              <a:gd name="connsiteX110" fmla="*/ 7528988 w 10375356"/>
              <a:gd name="connsiteY110" fmla="*/ 8540477 h 10394676"/>
              <a:gd name="connsiteX111" fmla="*/ 7018165 w 10375356"/>
              <a:gd name="connsiteY111" fmla="*/ 8540477 h 10394676"/>
              <a:gd name="connsiteX112" fmla="*/ 6530840 w 10375356"/>
              <a:gd name="connsiteY112" fmla="*/ 8438567 h 10394676"/>
              <a:gd name="connsiteX113" fmla="*/ 6697148 w 10375356"/>
              <a:gd name="connsiteY113" fmla="*/ 8438567 h 10394676"/>
              <a:gd name="connsiteX114" fmla="*/ 6697148 w 10375356"/>
              <a:gd name="connsiteY114" fmla="*/ 8540477 h 10394676"/>
              <a:gd name="connsiteX115" fmla="*/ 6248661 w 10375356"/>
              <a:gd name="connsiteY115" fmla="*/ 8540477 h 10394676"/>
              <a:gd name="connsiteX116" fmla="*/ 6251001 w 10375356"/>
              <a:gd name="connsiteY116" fmla="*/ 8539813 h 10394676"/>
              <a:gd name="connsiteX117" fmla="*/ 6413573 w 10375356"/>
              <a:gd name="connsiteY117" fmla="*/ 8484804 h 10394676"/>
              <a:gd name="connsiteX118" fmla="*/ 2066673 w 10375356"/>
              <a:gd name="connsiteY118" fmla="*/ 8438567 h 10394676"/>
              <a:gd name="connsiteX119" fmla="*/ 2577496 w 10375356"/>
              <a:gd name="connsiteY119" fmla="*/ 8438567 h 10394676"/>
              <a:gd name="connsiteX120" fmla="*/ 2577496 w 10375356"/>
              <a:gd name="connsiteY120" fmla="*/ 8540477 h 10394676"/>
              <a:gd name="connsiteX121" fmla="*/ 2066673 w 10375356"/>
              <a:gd name="connsiteY121" fmla="*/ 8540477 h 10394676"/>
              <a:gd name="connsiteX122" fmla="*/ 1234837 w 10375356"/>
              <a:gd name="connsiteY122" fmla="*/ 8438567 h 10394676"/>
              <a:gd name="connsiteX123" fmla="*/ 1745660 w 10375356"/>
              <a:gd name="connsiteY123" fmla="*/ 8438567 h 10394676"/>
              <a:gd name="connsiteX124" fmla="*/ 1745660 w 10375356"/>
              <a:gd name="connsiteY124" fmla="*/ 8540477 h 10394676"/>
              <a:gd name="connsiteX125" fmla="*/ 1234837 w 10375356"/>
              <a:gd name="connsiteY125" fmla="*/ 8540477 h 10394676"/>
              <a:gd name="connsiteX126" fmla="*/ 8870376 w 10375356"/>
              <a:gd name="connsiteY126" fmla="*/ 8234747 h 10394676"/>
              <a:gd name="connsiteX127" fmla="*/ 8972285 w 10375356"/>
              <a:gd name="connsiteY127" fmla="*/ 8234747 h 10394676"/>
              <a:gd name="connsiteX128" fmla="*/ 8972285 w 10375356"/>
              <a:gd name="connsiteY128" fmla="*/ 8745569 h 10394676"/>
              <a:gd name="connsiteX129" fmla="*/ 8870376 w 10375356"/>
              <a:gd name="connsiteY129" fmla="*/ 8745569 h 10394676"/>
              <a:gd name="connsiteX130" fmla="*/ 8046180 w 10375356"/>
              <a:gd name="connsiteY130" fmla="*/ 8234747 h 10394676"/>
              <a:gd name="connsiteX131" fmla="*/ 8148089 w 10375356"/>
              <a:gd name="connsiteY131" fmla="*/ 8234747 h 10394676"/>
              <a:gd name="connsiteX132" fmla="*/ 8148089 w 10375356"/>
              <a:gd name="connsiteY132" fmla="*/ 8745569 h 10394676"/>
              <a:gd name="connsiteX133" fmla="*/ 8046180 w 10375356"/>
              <a:gd name="connsiteY133" fmla="*/ 8745569 h 10394676"/>
              <a:gd name="connsiteX134" fmla="*/ 3094685 w 10375356"/>
              <a:gd name="connsiteY134" fmla="*/ 8234747 h 10394676"/>
              <a:gd name="connsiteX135" fmla="*/ 3196595 w 10375356"/>
              <a:gd name="connsiteY135" fmla="*/ 8234747 h 10394676"/>
              <a:gd name="connsiteX136" fmla="*/ 3196595 w 10375356"/>
              <a:gd name="connsiteY136" fmla="*/ 8745569 h 10394676"/>
              <a:gd name="connsiteX137" fmla="*/ 3094685 w 10375356"/>
              <a:gd name="connsiteY137" fmla="*/ 8745569 h 10394676"/>
              <a:gd name="connsiteX138" fmla="*/ 9489477 w 10375356"/>
              <a:gd name="connsiteY138" fmla="*/ 7615645 h 10394676"/>
              <a:gd name="connsiteX139" fmla="*/ 9824110 w 10375356"/>
              <a:gd name="connsiteY139" fmla="*/ 7615645 h 10394676"/>
              <a:gd name="connsiteX140" fmla="*/ 9792198 w 10375356"/>
              <a:gd name="connsiteY140" fmla="*/ 7681890 h 10394676"/>
              <a:gd name="connsiteX141" fmla="*/ 9770531 w 10375356"/>
              <a:gd name="connsiteY141" fmla="*/ 7717555 h 10394676"/>
              <a:gd name="connsiteX142" fmla="*/ 9489477 w 10375356"/>
              <a:gd name="connsiteY142" fmla="*/ 7717555 h 10394676"/>
              <a:gd name="connsiteX143" fmla="*/ 8666557 w 10375356"/>
              <a:gd name="connsiteY143" fmla="*/ 7615645 h 10394676"/>
              <a:gd name="connsiteX144" fmla="*/ 9177379 w 10375356"/>
              <a:gd name="connsiteY144" fmla="*/ 7615645 h 10394676"/>
              <a:gd name="connsiteX145" fmla="*/ 9177379 w 10375356"/>
              <a:gd name="connsiteY145" fmla="*/ 7717555 h 10394676"/>
              <a:gd name="connsiteX146" fmla="*/ 8666557 w 10375356"/>
              <a:gd name="connsiteY146" fmla="*/ 7717555 h 10394676"/>
              <a:gd name="connsiteX147" fmla="*/ 2322721 w 10375356"/>
              <a:gd name="connsiteY147" fmla="*/ 7503545 h 10394676"/>
              <a:gd name="connsiteX148" fmla="*/ 2159665 w 10375356"/>
              <a:gd name="connsiteY148" fmla="*/ 7666599 h 10394676"/>
              <a:gd name="connsiteX149" fmla="*/ 2322721 w 10375356"/>
              <a:gd name="connsiteY149" fmla="*/ 7829655 h 10394676"/>
              <a:gd name="connsiteX150" fmla="*/ 2485776 w 10375356"/>
              <a:gd name="connsiteY150" fmla="*/ 7666599 h 10394676"/>
              <a:gd name="connsiteX151" fmla="*/ 2322721 w 10375356"/>
              <a:gd name="connsiteY151" fmla="*/ 7503545 h 10394676"/>
              <a:gd name="connsiteX152" fmla="*/ 8046180 w 10375356"/>
              <a:gd name="connsiteY152" fmla="*/ 7410553 h 10394676"/>
              <a:gd name="connsiteX153" fmla="*/ 8148089 w 10375356"/>
              <a:gd name="connsiteY153" fmla="*/ 7410553 h 10394676"/>
              <a:gd name="connsiteX154" fmla="*/ 8148089 w 10375356"/>
              <a:gd name="connsiteY154" fmla="*/ 7921375 h 10394676"/>
              <a:gd name="connsiteX155" fmla="*/ 8046180 w 10375356"/>
              <a:gd name="connsiteY155" fmla="*/ 7921375 h 10394676"/>
              <a:gd name="connsiteX156" fmla="*/ 1447573 w 10375356"/>
              <a:gd name="connsiteY156" fmla="*/ 7410553 h 10394676"/>
              <a:gd name="connsiteX157" fmla="*/ 1549483 w 10375356"/>
              <a:gd name="connsiteY157" fmla="*/ 7410553 h 10394676"/>
              <a:gd name="connsiteX158" fmla="*/ 1549483 w 10375356"/>
              <a:gd name="connsiteY158" fmla="*/ 7921375 h 10394676"/>
              <a:gd name="connsiteX159" fmla="*/ 1447573 w 10375356"/>
              <a:gd name="connsiteY159" fmla="*/ 7921375 h 10394676"/>
              <a:gd name="connsiteX160" fmla="*/ 2322721 w 10375356"/>
              <a:gd name="connsiteY160" fmla="*/ 7401633 h 10394676"/>
              <a:gd name="connsiteX161" fmla="*/ 2587686 w 10375356"/>
              <a:gd name="connsiteY161" fmla="*/ 7666599 h 10394676"/>
              <a:gd name="connsiteX162" fmla="*/ 2322721 w 10375356"/>
              <a:gd name="connsiteY162" fmla="*/ 7931565 h 10394676"/>
              <a:gd name="connsiteX163" fmla="*/ 2057755 w 10375356"/>
              <a:gd name="connsiteY163" fmla="*/ 7666599 h 10394676"/>
              <a:gd name="connsiteX164" fmla="*/ 2322721 w 10375356"/>
              <a:gd name="connsiteY164" fmla="*/ 7401633 h 10394676"/>
              <a:gd name="connsiteX165" fmla="*/ 674333 w 10375356"/>
              <a:gd name="connsiteY165" fmla="*/ 7401633 h 10394676"/>
              <a:gd name="connsiteX166" fmla="*/ 939299 w 10375356"/>
              <a:gd name="connsiteY166" fmla="*/ 7666599 h 10394676"/>
              <a:gd name="connsiteX167" fmla="*/ 777537 w 10375356"/>
              <a:gd name="connsiteY167" fmla="*/ 7910765 h 10394676"/>
              <a:gd name="connsiteX168" fmla="*/ 769452 w 10375356"/>
              <a:gd name="connsiteY168" fmla="*/ 7913271 h 10394676"/>
              <a:gd name="connsiteX169" fmla="*/ 713980 w 10375356"/>
              <a:gd name="connsiteY169" fmla="*/ 7821961 h 10394676"/>
              <a:gd name="connsiteX170" fmla="*/ 739241 w 10375356"/>
              <a:gd name="connsiteY170" fmla="*/ 7816897 h 10394676"/>
              <a:gd name="connsiteX171" fmla="*/ 838662 w 10375356"/>
              <a:gd name="connsiteY171" fmla="*/ 7666599 h 10394676"/>
              <a:gd name="connsiteX172" fmla="*/ 675607 w 10375356"/>
              <a:gd name="connsiteY172" fmla="*/ 7503545 h 10394676"/>
              <a:gd name="connsiteX173" fmla="*/ 611973 w 10375356"/>
              <a:gd name="connsiteY173" fmla="*/ 7516304 h 10394676"/>
              <a:gd name="connsiteX174" fmla="*/ 564501 w 10375356"/>
              <a:gd name="connsiteY174" fmla="*/ 7548238 h 10394676"/>
              <a:gd name="connsiteX175" fmla="*/ 518632 w 10375356"/>
              <a:gd name="connsiteY175" fmla="*/ 7453019 h 10394676"/>
              <a:gd name="connsiteX176" fmla="*/ 526119 w 10375356"/>
              <a:gd name="connsiteY176" fmla="*/ 7446844 h 10394676"/>
              <a:gd name="connsiteX177" fmla="*/ 674333 w 10375356"/>
              <a:gd name="connsiteY177" fmla="*/ 7401633 h 10394676"/>
              <a:gd name="connsiteX178" fmla="*/ 8148089 w 10375356"/>
              <a:gd name="connsiteY178" fmla="*/ 7094869 h 10394676"/>
              <a:gd name="connsiteX179" fmla="*/ 8148089 w 10375356"/>
              <a:gd name="connsiteY179" fmla="*/ 7097179 h 10394676"/>
              <a:gd name="connsiteX180" fmla="*/ 8146686 w 10375356"/>
              <a:gd name="connsiteY180" fmla="*/ 7097179 h 10394676"/>
              <a:gd name="connsiteX181" fmla="*/ 8665281 w 10375356"/>
              <a:gd name="connsiteY181" fmla="*/ 6791449 h 10394676"/>
              <a:gd name="connsiteX182" fmla="*/ 9176104 w 10375356"/>
              <a:gd name="connsiteY182" fmla="*/ 6791449 h 10394676"/>
              <a:gd name="connsiteX183" fmla="*/ 9176104 w 10375356"/>
              <a:gd name="connsiteY183" fmla="*/ 6893357 h 10394676"/>
              <a:gd name="connsiteX184" fmla="*/ 8665281 w 10375356"/>
              <a:gd name="connsiteY184" fmla="*/ 6893357 h 10394676"/>
              <a:gd name="connsiteX185" fmla="*/ 2066681 w 10375356"/>
              <a:gd name="connsiteY185" fmla="*/ 6791449 h 10394676"/>
              <a:gd name="connsiteX186" fmla="*/ 2098040 w 10375356"/>
              <a:gd name="connsiteY186" fmla="*/ 6791449 h 10394676"/>
              <a:gd name="connsiteX187" fmla="*/ 2133958 w 10375356"/>
              <a:gd name="connsiteY187" fmla="*/ 6866010 h 10394676"/>
              <a:gd name="connsiteX188" fmla="*/ 2150572 w 10375356"/>
              <a:gd name="connsiteY188" fmla="*/ 6893357 h 10394676"/>
              <a:gd name="connsiteX189" fmla="*/ 2066681 w 10375356"/>
              <a:gd name="connsiteY189" fmla="*/ 6893357 h 10394676"/>
              <a:gd name="connsiteX190" fmla="*/ 419562 w 10375356"/>
              <a:gd name="connsiteY190" fmla="*/ 6791449 h 10394676"/>
              <a:gd name="connsiteX191" fmla="*/ 930385 w 10375356"/>
              <a:gd name="connsiteY191" fmla="*/ 6791449 h 10394676"/>
              <a:gd name="connsiteX192" fmla="*/ 930385 w 10375356"/>
              <a:gd name="connsiteY192" fmla="*/ 6893357 h 10394676"/>
              <a:gd name="connsiteX193" fmla="*/ 419562 w 10375356"/>
              <a:gd name="connsiteY193" fmla="*/ 6893357 h 10394676"/>
              <a:gd name="connsiteX194" fmla="*/ 9745526 w 10375356"/>
              <a:gd name="connsiteY194" fmla="*/ 6679349 h 10394676"/>
              <a:gd name="connsiteX195" fmla="*/ 9582469 w 10375356"/>
              <a:gd name="connsiteY195" fmla="*/ 6842405 h 10394676"/>
              <a:gd name="connsiteX196" fmla="*/ 9745526 w 10375356"/>
              <a:gd name="connsiteY196" fmla="*/ 7005461 h 10394676"/>
              <a:gd name="connsiteX197" fmla="*/ 9908582 w 10375356"/>
              <a:gd name="connsiteY197" fmla="*/ 6842405 h 10394676"/>
              <a:gd name="connsiteX198" fmla="*/ 9745526 w 10375356"/>
              <a:gd name="connsiteY198" fmla="*/ 6679349 h 10394676"/>
              <a:gd name="connsiteX199" fmla="*/ 1498533 w 10375356"/>
              <a:gd name="connsiteY199" fmla="*/ 6679349 h 10394676"/>
              <a:gd name="connsiteX200" fmla="*/ 1335477 w 10375356"/>
              <a:gd name="connsiteY200" fmla="*/ 6842405 h 10394676"/>
              <a:gd name="connsiteX201" fmla="*/ 1498533 w 10375356"/>
              <a:gd name="connsiteY201" fmla="*/ 7005461 h 10394676"/>
              <a:gd name="connsiteX202" fmla="*/ 1661588 w 10375356"/>
              <a:gd name="connsiteY202" fmla="*/ 6842405 h 10394676"/>
              <a:gd name="connsiteX203" fmla="*/ 1498533 w 10375356"/>
              <a:gd name="connsiteY203" fmla="*/ 6679349 h 10394676"/>
              <a:gd name="connsiteX204" fmla="*/ 9744252 w 10375356"/>
              <a:gd name="connsiteY204" fmla="*/ 6577439 h 10394676"/>
              <a:gd name="connsiteX205" fmla="*/ 10009217 w 10375356"/>
              <a:gd name="connsiteY205" fmla="*/ 6842405 h 10394676"/>
              <a:gd name="connsiteX206" fmla="*/ 9744252 w 10375356"/>
              <a:gd name="connsiteY206" fmla="*/ 7107369 h 10394676"/>
              <a:gd name="connsiteX207" fmla="*/ 9479286 w 10375356"/>
              <a:gd name="connsiteY207" fmla="*/ 6842405 h 10394676"/>
              <a:gd name="connsiteX208" fmla="*/ 9744252 w 10375356"/>
              <a:gd name="connsiteY208" fmla="*/ 6577439 h 10394676"/>
              <a:gd name="connsiteX209" fmla="*/ 1499807 w 10375356"/>
              <a:gd name="connsiteY209" fmla="*/ 6577439 h 10394676"/>
              <a:gd name="connsiteX210" fmla="*/ 1764771 w 10375356"/>
              <a:gd name="connsiteY210" fmla="*/ 6842405 h 10394676"/>
              <a:gd name="connsiteX211" fmla="*/ 1499807 w 10375356"/>
              <a:gd name="connsiteY211" fmla="*/ 7107369 h 10394676"/>
              <a:gd name="connsiteX212" fmla="*/ 1234841 w 10375356"/>
              <a:gd name="connsiteY212" fmla="*/ 6842405 h 10394676"/>
              <a:gd name="connsiteX213" fmla="*/ 1499807 w 10375356"/>
              <a:gd name="connsiteY213" fmla="*/ 6577439 h 10394676"/>
              <a:gd name="connsiteX214" fmla="*/ 8921331 w 10375356"/>
              <a:gd name="connsiteY214" fmla="*/ 5855153 h 10394676"/>
              <a:gd name="connsiteX215" fmla="*/ 8758274 w 10375356"/>
              <a:gd name="connsiteY215" fmla="*/ 6018209 h 10394676"/>
              <a:gd name="connsiteX216" fmla="*/ 8921331 w 10375356"/>
              <a:gd name="connsiteY216" fmla="*/ 6181265 h 10394676"/>
              <a:gd name="connsiteX217" fmla="*/ 9084385 w 10375356"/>
              <a:gd name="connsiteY217" fmla="*/ 6018209 h 10394676"/>
              <a:gd name="connsiteX218" fmla="*/ 8921331 w 10375356"/>
              <a:gd name="connsiteY218" fmla="*/ 5855153 h 10394676"/>
              <a:gd name="connsiteX219" fmla="*/ 674337 w 10375356"/>
              <a:gd name="connsiteY219" fmla="*/ 5855153 h 10394676"/>
              <a:gd name="connsiteX220" fmla="*/ 511282 w 10375356"/>
              <a:gd name="connsiteY220" fmla="*/ 6018209 h 10394676"/>
              <a:gd name="connsiteX221" fmla="*/ 674337 w 10375356"/>
              <a:gd name="connsiteY221" fmla="*/ 6181265 h 10394676"/>
              <a:gd name="connsiteX222" fmla="*/ 837393 w 10375356"/>
              <a:gd name="connsiteY222" fmla="*/ 6018209 h 10394676"/>
              <a:gd name="connsiteX223" fmla="*/ 674337 w 10375356"/>
              <a:gd name="connsiteY223" fmla="*/ 5855153 h 10394676"/>
              <a:gd name="connsiteX224" fmla="*/ 10375356 w 10375356"/>
              <a:gd name="connsiteY224" fmla="*/ 5854333 h 10394676"/>
              <a:gd name="connsiteX225" fmla="*/ 10334572 w 10375356"/>
              <a:gd name="connsiteY225" fmla="*/ 6121561 h 10394676"/>
              <a:gd name="connsiteX226" fmla="*/ 10334472 w 10375356"/>
              <a:gd name="connsiteY226" fmla="*/ 6121413 h 10394676"/>
              <a:gd name="connsiteX227" fmla="*/ 10313672 w 10375356"/>
              <a:gd name="connsiteY227" fmla="*/ 6018209 h 10394676"/>
              <a:gd name="connsiteX228" fmla="*/ 10334472 w 10375356"/>
              <a:gd name="connsiteY228" fmla="*/ 5915005 h 10394676"/>
              <a:gd name="connsiteX229" fmla="*/ 9694571 w 10375356"/>
              <a:gd name="connsiteY229" fmla="*/ 5763433 h 10394676"/>
              <a:gd name="connsiteX230" fmla="*/ 9796481 w 10375356"/>
              <a:gd name="connsiteY230" fmla="*/ 5763433 h 10394676"/>
              <a:gd name="connsiteX231" fmla="*/ 9796481 w 10375356"/>
              <a:gd name="connsiteY231" fmla="*/ 6274257 h 10394676"/>
              <a:gd name="connsiteX232" fmla="*/ 9694571 w 10375356"/>
              <a:gd name="connsiteY232" fmla="*/ 6274257 h 10394676"/>
              <a:gd name="connsiteX233" fmla="*/ 1447575 w 10375356"/>
              <a:gd name="connsiteY233" fmla="*/ 5763433 h 10394676"/>
              <a:gd name="connsiteX234" fmla="*/ 1549485 w 10375356"/>
              <a:gd name="connsiteY234" fmla="*/ 5763433 h 10394676"/>
              <a:gd name="connsiteX235" fmla="*/ 1549485 w 10375356"/>
              <a:gd name="connsiteY235" fmla="*/ 6274257 h 10394676"/>
              <a:gd name="connsiteX236" fmla="*/ 1447575 w 10375356"/>
              <a:gd name="connsiteY236" fmla="*/ 6274257 h 10394676"/>
              <a:gd name="connsiteX237" fmla="*/ 8922604 w 10375356"/>
              <a:gd name="connsiteY237" fmla="*/ 5753243 h 10394676"/>
              <a:gd name="connsiteX238" fmla="*/ 9187569 w 10375356"/>
              <a:gd name="connsiteY238" fmla="*/ 6018209 h 10394676"/>
              <a:gd name="connsiteX239" fmla="*/ 8922604 w 10375356"/>
              <a:gd name="connsiteY239" fmla="*/ 6283173 h 10394676"/>
              <a:gd name="connsiteX240" fmla="*/ 8657638 w 10375356"/>
              <a:gd name="connsiteY240" fmla="*/ 6018209 h 10394676"/>
              <a:gd name="connsiteX241" fmla="*/ 8922604 w 10375356"/>
              <a:gd name="connsiteY241" fmla="*/ 5753243 h 10394676"/>
              <a:gd name="connsiteX242" fmla="*/ 675610 w 10375356"/>
              <a:gd name="connsiteY242" fmla="*/ 5753243 h 10394676"/>
              <a:gd name="connsiteX243" fmla="*/ 940577 w 10375356"/>
              <a:gd name="connsiteY243" fmla="*/ 6018209 h 10394676"/>
              <a:gd name="connsiteX244" fmla="*/ 675610 w 10375356"/>
              <a:gd name="connsiteY244" fmla="*/ 6283173 h 10394676"/>
              <a:gd name="connsiteX245" fmla="*/ 410646 w 10375356"/>
              <a:gd name="connsiteY245" fmla="*/ 6018209 h 10394676"/>
              <a:gd name="connsiteX246" fmla="*/ 675610 w 10375356"/>
              <a:gd name="connsiteY246" fmla="*/ 5753243 h 10394676"/>
              <a:gd name="connsiteX247" fmla="*/ 9489477 w 10375356"/>
              <a:gd name="connsiteY247" fmla="*/ 5143057 h 10394676"/>
              <a:gd name="connsiteX248" fmla="*/ 10000300 w 10375356"/>
              <a:gd name="connsiteY248" fmla="*/ 5143057 h 10394676"/>
              <a:gd name="connsiteX249" fmla="*/ 10000300 w 10375356"/>
              <a:gd name="connsiteY249" fmla="*/ 5244969 h 10394676"/>
              <a:gd name="connsiteX250" fmla="*/ 9489477 w 10375356"/>
              <a:gd name="connsiteY250" fmla="*/ 5244969 h 10394676"/>
              <a:gd name="connsiteX251" fmla="*/ 8706634 w 10375356"/>
              <a:gd name="connsiteY251" fmla="*/ 5143057 h 10394676"/>
              <a:gd name="connsiteX252" fmla="*/ 9176104 w 10375356"/>
              <a:gd name="connsiteY252" fmla="*/ 5143057 h 10394676"/>
              <a:gd name="connsiteX253" fmla="*/ 9176104 w 10375356"/>
              <a:gd name="connsiteY253" fmla="*/ 5244969 h 10394676"/>
              <a:gd name="connsiteX254" fmla="*/ 8707060 w 10375356"/>
              <a:gd name="connsiteY254" fmla="*/ 5244969 h 10394676"/>
              <a:gd name="connsiteX255" fmla="*/ 8709420 w 10375356"/>
              <a:gd name="connsiteY255" fmla="*/ 5198237 h 10394676"/>
              <a:gd name="connsiteX256" fmla="*/ 1242485 w 10375356"/>
              <a:gd name="connsiteY256" fmla="*/ 5143057 h 10394676"/>
              <a:gd name="connsiteX257" fmla="*/ 1714449 w 10375356"/>
              <a:gd name="connsiteY257" fmla="*/ 5143057 h 10394676"/>
              <a:gd name="connsiteX258" fmla="*/ 1711662 w 10375356"/>
              <a:gd name="connsiteY258" fmla="*/ 5198237 h 10394676"/>
              <a:gd name="connsiteX259" fmla="*/ 1714022 w 10375356"/>
              <a:gd name="connsiteY259" fmla="*/ 5244969 h 10394676"/>
              <a:gd name="connsiteX260" fmla="*/ 1242485 w 10375356"/>
              <a:gd name="connsiteY260" fmla="*/ 5244969 h 10394676"/>
              <a:gd name="connsiteX261" fmla="*/ 2787 w 10375356"/>
              <a:gd name="connsiteY261" fmla="*/ 5143057 h 10394676"/>
              <a:gd name="connsiteX262" fmla="*/ 97302 w 10375356"/>
              <a:gd name="connsiteY262" fmla="*/ 5143057 h 10394676"/>
              <a:gd name="connsiteX263" fmla="*/ 97302 w 10375356"/>
              <a:gd name="connsiteY263" fmla="*/ 5244969 h 10394676"/>
              <a:gd name="connsiteX264" fmla="*/ 2360 w 10375356"/>
              <a:gd name="connsiteY264" fmla="*/ 5244969 h 10394676"/>
              <a:gd name="connsiteX265" fmla="*/ 0 w 10375356"/>
              <a:gd name="connsiteY265" fmla="*/ 5198237 h 10394676"/>
              <a:gd name="connsiteX266" fmla="*/ 623389 w 10375356"/>
              <a:gd name="connsiteY266" fmla="*/ 4939239 h 10394676"/>
              <a:gd name="connsiteX267" fmla="*/ 725299 w 10375356"/>
              <a:gd name="connsiteY267" fmla="*/ 4939239 h 10394676"/>
              <a:gd name="connsiteX268" fmla="*/ 725299 w 10375356"/>
              <a:gd name="connsiteY268" fmla="*/ 5450061 h 10394676"/>
              <a:gd name="connsiteX269" fmla="*/ 623389 w 10375356"/>
              <a:gd name="connsiteY269" fmla="*/ 5450061 h 10394676"/>
              <a:gd name="connsiteX270" fmla="*/ 86723 w 10375356"/>
              <a:gd name="connsiteY270" fmla="*/ 4273524 h 10394676"/>
              <a:gd name="connsiteX271" fmla="*/ 106218 w 10375356"/>
              <a:gd name="connsiteY271" fmla="*/ 4371093 h 10394676"/>
              <a:gd name="connsiteX272" fmla="*/ 85418 w 10375356"/>
              <a:gd name="connsiteY272" fmla="*/ 4474296 h 10394676"/>
              <a:gd name="connsiteX273" fmla="*/ 47492 w 10375356"/>
              <a:gd name="connsiteY273" fmla="*/ 4530579 h 10394676"/>
              <a:gd name="connsiteX274" fmla="*/ 9745526 w 10375356"/>
              <a:gd name="connsiteY274" fmla="*/ 4208037 h 10394676"/>
              <a:gd name="connsiteX275" fmla="*/ 9582469 w 10375356"/>
              <a:gd name="connsiteY275" fmla="*/ 4371093 h 10394676"/>
              <a:gd name="connsiteX276" fmla="*/ 9745526 w 10375356"/>
              <a:gd name="connsiteY276" fmla="*/ 4534147 h 10394676"/>
              <a:gd name="connsiteX277" fmla="*/ 9908582 w 10375356"/>
              <a:gd name="connsiteY277" fmla="*/ 4371093 h 10394676"/>
              <a:gd name="connsiteX278" fmla="*/ 9745526 w 10375356"/>
              <a:gd name="connsiteY278" fmla="*/ 4208037 h 10394676"/>
              <a:gd name="connsiteX279" fmla="*/ 1498539 w 10375356"/>
              <a:gd name="connsiteY279" fmla="*/ 4208037 h 10394676"/>
              <a:gd name="connsiteX280" fmla="*/ 1335482 w 10375356"/>
              <a:gd name="connsiteY280" fmla="*/ 4371093 h 10394676"/>
              <a:gd name="connsiteX281" fmla="*/ 1498539 w 10375356"/>
              <a:gd name="connsiteY281" fmla="*/ 4534147 h 10394676"/>
              <a:gd name="connsiteX282" fmla="*/ 1661593 w 10375356"/>
              <a:gd name="connsiteY282" fmla="*/ 4371093 h 10394676"/>
              <a:gd name="connsiteX283" fmla="*/ 1498539 w 10375356"/>
              <a:gd name="connsiteY283" fmla="*/ 4208037 h 10394676"/>
              <a:gd name="connsiteX284" fmla="*/ 8870376 w 10375356"/>
              <a:gd name="connsiteY284" fmla="*/ 4115043 h 10394676"/>
              <a:gd name="connsiteX285" fmla="*/ 8972285 w 10375356"/>
              <a:gd name="connsiteY285" fmla="*/ 4115043 h 10394676"/>
              <a:gd name="connsiteX286" fmla="*/ 8972285 w 10375356"/>
              <a:gd name="connsiteY286" fmla="*/ 4625865 h 10394676"/>
              <a:gd name="connsiteX287" fmla="*/ 8870376 w 10375356"/>
              <a:gd name="connsiteY287" fmla="*/ 4625865 h 10394676"/>
              <a:gd name="connsiteX288" fmla="*/ 623387 w 10375356"/>
              <a:gd name="connsiteY288" fmla="*/ 4115043 h 10394676"/>
              <a:gd name="connsiteX289" fmla="*/ 725297 w 10375356"/>
              <a:gd name="connsiteY289" fmla="*/ 4115043 h 10394676"/>
              <a:gd name="connsiteX290" fmla="*/ 725297 w 10375356"/>
              <a:gd name="connsiteY290" fmla="*/ 4625865 h 10394676"/>
              <a:gd name="connsiteX291" fmla="*/ 623387 w 10375356"/>
              <a:gd name="connsiteY291" fmla="*/ 4625865 h 10394676"/>
              <a:gd name="connsiteX292" fmla="*/ 9744252 w 10375356"/>
              <a:gd name="connsiteY292" fmla="*/ 4106125 h 10394676"/>
              <a:gd name="connsiteX293" fmla="*/ 10009217 w 10375356"/>
              <a:gd name="connsiteY293" fmla="*/ 4371093 h 10394676"/>
              <a:gd name="connsiteX294" fmla="*/ 9744252 w 10375356"/>
              <a:gd name="connsiteY294" fmla="*/ 4636057 h 10394676"/>
              <a:gd name="connsiteX295" fmla="*/ 9479286 w 10375356"/>
              <a:gd name="connsiteY295" fmla="*/ 4371093 h 10394676"/>
              <a:gd name="connsiteX296" fmla="*/ 9744252 w 10375356"/>
              <a:gd name="connsiteY296" fmla="*/ 4106125 h 10394676"/>
              <a:gd name="connsiteX297" fmla="*/ 1499812 w 10375356"/>
              <a:gd name="connsiteY297" fmla="*/ 4106125 h 10394676"/>
              <a:gd name="connsiteX298" fmla="*/ 1764778 w 10375356"/>
              <a:gd name="connsiteY298" fmla="*/ 4371093 h 10394676"/>
              <a:gd name="connsiteX299" fmla="*/ 1499812 w 10375356"/>
              <a:gd name="connsiteY299" fmla="*/ 4636057 h 10394676"/>
              <a:gd name="connsiteX300" fmla="*/ 1234846 w 10375356"/>
              <a:gd name="connsiteY300" fmla="*/ 4371093 h 10394676"/>
              <a:gd name="connsiteX301" fmla="*/ 1499812 w 10375356"/>
              <a:gd name="connsiteY301" fmla="*/ 4106125 h 10394676"/>
              <a:gd name="connsiteX302" fmla="*/ 9489477 w 10375356"/>
              <a:gd name="connsiteY302" fmla="*/ 3495941 h 10394676"/>
              <a:gd name="connsiteX303" fmla="*/ 10000300 w 10375356"/>
              <a:gd name="connsiteY303" fmla="*/ 3495941 h 10394676"/>
              <a:gd name="connsiteX304" fmla="*/ 10000300 w 10375356"/>
              <a:gd name="connsiteY304" fmla="*/ 3597851 h 10394676"/>
              <a:gd name="connsiteX305" fmla="*/ 9489477 w 10375356"/>
              <a:gd name="connsiteY305" fmla="*/ 3597851 h 10394676"/>
              <a:gd name="connsiteX306" fmla="*/ 2066685 w 10375356"/>
              <a:gd name="connsiteY306" fmla="*/ 3495941 h 10394676"/>
              <a:gd name="connsiteX307" fmla="*/ 2154931 w 10375356"/>
              <a:gd name="connsiteY307" fmla="*/ 3495941 h 10394676"/>
              <a:gd name="connsiteX308" fmla="*/ 2133958 w 10375356"/>
              <a:gd name="connsiteY308" fmla="*/ 3530464 h 10394676"/>
              <a:gd name="connsiteX309" fmla="*/ 2101496 w 10375356"/>
              <a:gd name="connsiteY309" fmla="*/ 3597851 h 10394676"/>
              <a:gd name="connsiteX310" fmla="*/ 2066685 w 10375356"/>
              <a:gd name="connsiteY310" fmla="*/ 3597851 h 10394676"/>
              <a:gd name="connsiteX311" fmla="*/ 674343 w 10375356"/>
              <a:gd name="connsiteY311" fmla="*/ 3383841 h 10394676"/>
              <a:gd name="connsiteX312" fmla="*/ 511289 w 10375356"/>
              <a:gd name="connsiteY312" fmla="*/ 3546897 h 10394676"/>
              <a:gd name="connsiteX313" fmla="*/ 674343 w 10375356"/>
              <a:gd name="connsiteY313" fmla="*/ 3709953 h 10394676"/>
              <a:gd name="connsiteX314" fmla="*/ 837399 w 10375356"/>
              <a:gd name="connsiteY314" fmla="*/ 3546897 h 10394676"/>
              <a:gd name="connsiteX315" fmla="*/ 674343 w 10375356"/>
              <a:gd name="connsiteY315" fmla="*/ 3383841 h 10394676"/>
              <a:gd name="connsiteX316" fmla="*/ 8870376 w 10375356"/>
              <a:gd name="connsiteY316" fmla="*/ 3292121 h 10394676"/>
              <a:gd name="connsiteX317" fmla="*/ 8972285 w 10375356"/>
              <a:gd name="connsiteY317" fmla="*/ 3292121 h 10394676"/>
              <a:gd name="connsiteX318" fmla="*/ 8972285 w 10375356"/>
              <a:gd name="connsiteY318" fmla="*/ 3802945 h 10394676"/>
              <a:gd name="connsiteX319" fmla="*/ 8870376 w 10375356"/>
              <a:gd name="connsiteY319" fmla="*/ 3802945 h 10394676"/>
              <a:gd name="connsiteX320" fmla="*/ 8142327 w 10375356"/>
              <a:gd name="connsiteY320" fmla="*/ 3292121 h 10394676"/>
              <a:gd name="connsiteX321" fmla="*/ 8148089 w 10375356"/>
              <a:gd name="connsiteY321" fmla="*/ 3292121 h 10394676"/>
              <a:gd name="connsiteX322" fmla="*/ 8148089 w 10375356"/>
              <a:gd name="connsiteY322" fmla="*/ 3301606 h 10394676"/>
              <a:gd name="connsiteX323" fmla="*/ 1447583 w 10375356"/>
              <a:gd name="connsiteY323" fmla="*/ 3292121 h 10394676"/>
              <a:gd name="connsiteX324" fmla="*/ 1549493 w 10375356"/>
              <a:gd name="connsiteY324" fmla="*/ 3292121 h 10394676"/>
              <a:gd name="connsiteX325" fmla="*/ 1549493 w 10375356"/>
              <a:gd name="connsiteY325" fmla="*/ 3802945 h 10394676"/>
              <a:gd name="connsiteX326" fmla="*/ 1447583 w 10375356"/>
              <a:gd name="connsiteY326" fmla="*/ 3802945 h 10394676"/>
              <a:gd name="connsiteX327" fmla="*/ 675617 w 10375356"/>
              <a:gd name="connsiteY327" fmla="*/ 3281931 h 10394676"/>
              <a:gd name="connsiteX328" fmla="*/ 940583 w 10375356"/>
              <a:gd name="connsiteY328" fmla="*/ 3546897 h 10394676"/>
              <a:gd name="connsiteX329" fmla="*/ 675617 w 10375356"/>
              <a:gd name="connsiteY329" fmla="*/ 3811861 h 10394676"/>
              <a:gd name="connsiteX330" fmla="*/ 410652 w 10375356"/>
              <a:gd name="connsiteY330" fmla="*/ 3546897 h 10394676"/>
              <a:gd name="connsiteX331" fmla="*/ 675617 w 10375356"/>
              <a:gd name="connsiteY331" fmla="*/ 3281931 h 10394676"/>
              <a:gd name="connsiteX332" fmla="*/ 1242482 w 10375356"/>
              <a:gd name="connsiteY332" fmla="*/ 2671745 h 10394676"/>
              <a:gd name="connsiteX333" fmla="*/ 1753305 w 10375356"/>
              <a:gd name="connsiteY333" fmla="*/ 2671745 h 10394676"/>
              <a:gd name="connsiteX334" fmla="*/ 1753305 w 10375356"/>
              <a:gd name="connsiteY334" fmla="*/ 2773657 h 10394676"/>
              <a:gd name="connsiteX335" fmla="*/ 1242482 w 10375356"/>
              <a:gd name="connsiteY335" fmla="*/ 2773657 h 10394676"/>
              <a:gd name="connsiteX336" fmla="*/ 8921331 w 10375356"/>
              <a:gd name="connsiteY336" fmla="*/ 2560919 h 10394676"/>
              <a:gd name="connsiteX337" fmla="*/ 8758275 w 10375356"/>
              <a:gd name="connsiteY337" fmla="*/ 2723975 h 10394676"/>
              <a:gd name="connsiteX338" fmla="*/ 8921331 w 10375356"/>
              <a:gd name="connsiteY338" fmla="*/ 2887029 h 10394676"/>
              <a:gd name="connsiteX339" fmla="*/ 9084386 w 10375356"/>
              <a:gd name="connsiteY339" fmla="*/ 2723975 h 10394676"/>
              <a:gd name="connsiteX340" fmla="*/ 8921331 w 10375356"/>
              <a:gd name="connsiteY340" fmla="*/ 2560919 h 10394676"/>
              <a:gd name="connsiteX341" fmla="*/ 2322726 w 10375356"/>
              <a:gd name="connsiteY341" fmla="*/ 2560919 h 10394676"/>
              <a:gd name="connsiteX342" fmla="*/ 2159671 w 10375356"/>
              <a:gd name="connsiteY342" fmla="*/ 2723975 h 10394676"/>
              <a:gd name="connsiteX343" fmla="*/ 2322726 w 10375356"/>
              <a:gd name="connsiteY343" fmla="*/ 2887029 h 10394676"/>
              <a:gd name="connsiteX344" fmla="*/ 2485782 w 10375356"/>
              <a:gd name="connsiteY344" fmla="*/ 2723975 h 10394676"/>
              <a:gd name="connsiteX345" fmla="*/ 2322726 w 10375356"/>
              <a:gd name="connsiteY345" fmla="*/ 2560919 h 10394676"/>
              <a:gd name="connsiteX346" fmla="*/ 9694571 w 10375356"/>
              <a:gd name="connsiteY346" fmla="*/ 2553886 h 10394676"/>
              <a:gd name="connsiteX347" fmla="*/ 9792198 w 10375356"/>
              <a:gd name="connsiteY347" fmla="*/ 2714584 h 10394676"/>
              <a:gd name="connsiteX348" fmla="*/ 9796481 w 10375356"/>
              <a:gd name="connsiteY348" fmla="*/ 2723476 h 10394676"/>
              <a:gd name="connsiteX349" fmla="*/ 9796481 w 10375356"/>
              <a:gd name="connsiteY349" fmla="*/ 2978749 h 10394676"/>
              <a:gd name="connsiteX350" fmla="*/ 9694571 w 10375356"/>
              <a:gd name="connsiteY350" fmla="*/ 2978749 h 10394676"/>
              <a:gd name="connsiteX351" fmla="*/ 772671 w 10375356"/>
              <a:gd name="connsiteY351" fmla="*/ 2477905 h 10394676"/>
              <a:gd name="connsiteX352" fmla="*/ 778813 w 10375356"/>
              <a:gd name="connsiteY352" fmla="*/ 2479809 h 10394676"/>
              <a:gd name="connsiteX353" fmla="*/ 940575 w 10375356"/>
              <a:gd name="connsiteY353" fmla="*/ 2723975 h 10394676"/>
              <a:gd name="connsiteX354" fmla="*/ 675608 w 10375356"/>
              <a:gd name="connsiteY354" fmla="*/ 2988941 h 10394676"/>
              <a:gd name="connsiteX355" fmla="*/ 527394 w 10375356"/>
              <a:gd name="connsiteY355" fmla="*/ 2942835 h 10394676"/>
              <a:gd name="connsiteX356" fmla="*/ 521341 w 10375356"/>
              <a:gd name="connsiteY356" fmla="*/ 2937832 h 10394676"/>
              <a:gd name="connsiteX357" fmla="*/ 566336 w 10375356"/>
              <a:gd name="connsiteY357" fmla="*/ 2844427 h 10394676"/>
              <a:gd name="connsiteX358" fmla="*/ 610701 w 10375356"/>
              <a:gd name="connsiteY358" fmla="*/ 2874271 h 10394676"/>
              <a:gd name="connsiteX359" fmla="*/ 674334 w 10375356"/>
              <a:gd name="connsiteY359" fmla="*/ 2887029 h 10394676"/>
              <a:gd name="connsiteX360" fmla="*/ 837390 w 10375356"/>
              <a:gd name="connsiteY360" fmla="*/ 2723975 h 10394676"/>
              <a:gd name="connsiteX361" fmla="*/ 737968 w 10375356"/>
              <a:gd name="connsiteY361" fmla="*/ 2573678 h 10394676"/>
              <a:gd name="connsiteX362" fmla="*/ 717037 w 10375356"/>
              <a:gd name="connsiteY362" fmla="*/ 2569481 h 10394676"/>
              <a:gd name="connsiteX363" fmla="*/ 8046180 w 10375356"/>
              <a:gd name="connsiteY363" fmla="*/ 2467925 h 10394676"/>
              <a:gd name="connsiteX364" fmla="*/ 8148089 w 10375356"/>
              <a:gd name="connsiteY364" fmla="*/ 2467925 h 10394676"/>
              <a:gd name="connsiteX365" fmla="*/ 8148089 w 10375356"/>
              <a:gd name="connsiteY365" fmla="*/ 2978749 h 10394676"/>
              <a:gd name="connsiteX366" fmla="*/ 8046180 w 10375356"/>
              <a:gd name="connsiteY366" fmla="*/ 2978749 h 10394676"/>
              <a:gd name="connsiteX367" fmla="*/ 8921331 w 10375356"/>
              <a:gd name="connsiteY367" fmla="*/ 2459009 h 10394676"/>
              <a:gd name="connsiteX368" fmla="*/ 9186296 w 10375356"/>
              <a:gd name="connsiteY368" fmla="*/ 2723975 h 10394676"/>
              <a:gd name="connsiteX369" fmla="*/ 8921331 w 10375356"/>
              <a:gd name="connsiteY369" fmla="*/ 2988941 h 10394676"/>
              <a:gd name="connsiteX370" fmla="*/ 8656365 w 10375356"/>
              <a:gd name="connsiteY370" fmla="*/ 2723975 h 10394676"/>
              <a:gd name="connsiteX371" fmla="*/ 8921331 w 10375356"/>
              <a:gd name="connsiteY371" fmla="*/ 2459009 h 10394676"/>
              <a:gd name="connsiteX372" fmla="*/ 2322726 w 10375356"/>
              <a:gd name="connsiteY372" fmla="*/ 2459009 h 10394676"/>
              <a:gd name="connsiteX373" fmla="*/ 2587692 w 10375356"/>
              <a:gd name="connsiteY373" fmla="*/ 2723975 h 10394676"/>
              <a:gd name="connsiteX374" fmla="*/ 2322726 w 10375356"/>
              <a:gd name="connsiteY374" fmla="*/ 2988941 h 10394676"/>
              <a:gd name="connsiteX375" fmla="*/ 2057761 w 10375356"/>
              <a:gd name="connsiteY375" fmla="*/ 2723975 h 10394676"/>
              <a:gd name="connsiteX376" fmla="*/ 2322726 w 10375356"/>
              <a:gd name="connsiteY376" fmla="*/ 2459009 h 10394676"/>
              <a:gd name="connsiteX377" fmla="*/ 7842360 w 10375356"/>
              <a:gd name="connsiteY377" fmla="*/ 1848825 h 10394676"/>
              <a:gd name="connsiteX378" fmla="*/ 8353182 w 10375356"/>
              <a:gd name="connsiteY378" fmla="*/ 1848825 h 10394676"/>
              <a:gd name="connsiteX379" fmla="*/ 8353182 w 10375356"/>
              <a:gd name="connsiteY379" fmla="*/ 1950733 h 10394676"/>
              <a:gd name="connsiteX380" fmla="*/ 7842360 w 10375356"/>
              <a:gd name="connsiteY380" fmla="*/ 1950733 h 10394676"/>
              <a:gd name="connsiteX381" fmla="*/ 6223404 w 10375356"/>
              <a:gd name="connsiteY381" fmla="*/ 1848825 h 10394676"/>
              <a:gd name="connsiteX382" fmla="*/ 6704792 w 10375356"/>
              <a:gd name="connsiteY382" fmla="*/ 1848825 h 10394676"/>
              <a:gd name="connsiteX383" fmla="*/ 6704792 w 10375356"/>
              <a:gd name="connsiteY383" fmla="*/ 1950733 h 10394676"/>
              <a:gd name="connsiteX384" fmla="*/ 6512646 w 10375356"/>
              <a:gd name="connsiteY384" fmla="*/ 1950733 h 10394676"/>
              <a:gd name="connsiteX385" fmla="*/ 6413573 w 10375356"/>
              <a:gd name="connsiteY385" fmla="*/ 1911670 h 10394676"/>
              <a:gd name="connsiteX386" fmla="*/ 6251001 w 10375356"/>
              <a:gd name="connsiteY386" fmla="*/ 1856662 h 10394676"/>
              <a:gd name="connsiteX387" fmla="*/ 2890884 w 10375356"/>
              <a:gd name="connsiteY387" fmla="*/ 1848825 h 10394676"/>
              <a:gd name="connsiteX388" fmla="*/ 3401707 w 10375356"/>
              <a:gd name="connsiteY388" fmla="*/ 1848825 h 10394676"/>
              <a:gd name="connsiteX389" fmla="*/ 3401707 w 10375356"/>
              <a:gd name="connsiteY389" fmla="*/ 1950733 h 10394676"/>
              <a:gd name="connsiteX390" fmla="*/ 2890884 w 10375356"/>
              <a:gd name="connsiteY390" fmla="*/ 1950733 h 10394676"/>
              <a:gd name="connsiteX391" fmla="*/ 1242493 w 10375356"/>
              <a:gd name="connsiteY391" fmla="*/ 1848825 h 10394676"/>
              <a:gd name="connsiteX392" fmla="*/ 1753316 w 10375356"/>
              <a:gd name="connsiteY392" fmla="*/ 1848825 h 10394676"/>
              <a:gd name="connsiteX393" fmla="*/ 1753316 w 10375356"/>
              <a:gd name="connsiteY393" fmla="*/ 1950733 h 10394676"/>
              <a:gd name="connsiteX394" fmla="*/ 1242493 w 10375356"/>
              <a:gd name="connsiteY394" fmla="*/ 1950733 h 10394676"/>
              <a:gd name="connsiteX395" fmla="*/ 8921331 w 10375356"/>
              <a:gd name="connsiteY395" fmla="*/ 1736725 h 10394676"/>
              <a:gd name="connsiteX396" fmla="*/ 8758275 w 10375356"/>
              <a:gd name="connsiteY396" fmla="*/ 1899781 h 10394676"/>
              <a:gd name="connsiteX397" fmla="*/ 8921331 w 10375356"/>
              <a:gd name="connsiteY397" fmla="*/ 2062835 h 10394676"/>
              <a:gd name="connsiteX398" fmla="*/ 9084386 w 10375356"/>
              <a:gd name="connsiteY398" fmla="*/ 1899781 h 10394676"/>
              <a:gd name="connsiteX399" fmla="*/ 8921331 w 10375356"/>
              <a:gd name="connsiteY399" fmla="*/ 1736725 h 10394676"/>
              <a:gd name="connsiteX400" fmla="*/ 7223258 w 10375356"/>
              <a:gd name="connsiteY400" fmla="*/ 1643731 h 10394676"/>
              <a:gd name="connsiteX401" fmla="*/ 7325168 w 10375356"/>
              <a:gd name="connsiteY401" fmla="*/ 1643731 h 10394676"/>
              <a:gd name="connsiteX402" fmla="*/ 7325168 w 10375356"/>
              <a:gd name="connsiteY402" fmla="*/ 2154553 h 10394676"/>
              <a:gd name="connsiteX403" fmla="*/ 7223258 w 10375356"/>
              <a:gd name="connsiteY403" fmla="*/ 2154553 h 10394676"/>
              <a:gd name="connsiteX404" fmla="*/ 2271782 w 10375356"/>
              <a:gd name="connsiteY404" fmla="*/ 1643731 h 10394676"/>
              <a:gd name="connsiteX405" fmla="*/ 2373691 w 10375356"/>
              <a:gd name="connsiteY405" fmla="*/ 1643731 h 10394676"/>
              <a:gd name="connsiteX406" fmla="*/ 2373691 w 10375356"/>
              <a:gd name="connsiteY406" fmla="*/ 2154553 h 10394676"/>
              <a:gd name="connsiteX407" fmla="*/ 2271782 w 10375356"/>
              <a:gd name="connsiteY407" fmla="*/ 2154553 h 10394676"/>
              <a:gd name="connsiteX408" fmla="*/ 8921331 w 10375356"/>
              <a:gd name="connsiteY408" fmla="*/ 1634813 h 10394676"/>
              <a:gd name="connsiteX409" fmla="*/ 9024534 w 10375356"/>
              <a:gd name="connsiteY409" fmla="*/ 1655614 h 10394676"/>
              <a:gd name="connsiteX410" fmla="*/ 9036119 w 10375356"/>
              <a:gd name="connsiteY410" fmla="*/ 1661896 h 10394676"/>
              <a:gd name="connsiteX411" fmla="*/ 9067478 w 10375356"/>
              <a:gd name="connsiteY411" fmla="*/ 1694788 h 10394676"/>
              <a:gd name="connsiteX412" fmla="*/ 9168482 w 10375356"/>
              <a:gd name="connsiteY412" fmla="*/ 1811390 h 10394676"/>
              <a:gd name="connsiteX413" fmla="*/ 9186296 w 10375356"/>
              <a:gd name="connsiteY413" fmla="*/ 1899781 h 10394676"/>
              <a:gd name="connsiteX414" fmla="*/ 8921331 w 10375356"/>
              <a:gd name="connsiteY414" fmla="*/ 2164745 h 10394676"/>
              <a:gd name="connsiteX415" fmla="*/ 8656365 w 10375356"/>
              <a:gd name="connsiteY415" fmla="*/ 1899781 h 10394676"/>
              <a:gd name="connsiteX416" fmla="*/ 8921331 w 10375356"/>
              <a:gd name="connsiteY416" fmla="*/ 1634813 h 10394676"/>
              <a:gd name="connsiteX417" fmla="*/ 3969851 w 10375356"/>
              <a:gd name="connsiteY417" fmla="*/ 1634813 h 10394676"/>
              <a:gd name="connsiteX418" fmla="*/ 4214017 w 10375356"/>
              <a:gd name="connsiteY418" fmla="*/ 1796577 h 10394676"/>
              <a:gd name="connsiteX419" fmla="*/ 4223093 w 10375356"/>
              <a:gd name="connsiteY419" fmla="*/ 1841608 h 10394676"/>
              <a:gd name="connsiteX420" fmla="*/ 4170081 w 10375356"/>
              <a:gd name="connsiteY420" fmla="*/ 1856662 h 10394676"/>
              <a:gd name="connsiteX421" fmla="*/ 4127174 w 10375356"/>
              <a:gd name="connsiteY421" fmla="*/ 1871180 h 10394676"/>
              <a:gd name="connsiteX422" fmla="*/ 4120150 w 10375356"/>
              <a:gd name="connsiteY422" fmla="*/ 1836147 h 10394676"/>
              <a:gd name="connsiteX423" fmla="*/ 3969851 w 10375356"/>
              <a:gd name="connsiteY423" fmla="*/ 1736725 h 10394676"/>
              <a:gd name="connsiteX424" fmla="*/ 3806796 w 10375356"/>
              <a:gd name="connsiteY424" fmla="*/ 1899781 h 10394676"/>
              <a:gd name="connsiteX425" fmla="*/ 3819555 w 10375356"/>
              <a:gd name="connsiteY425" fmla="*/ 1963414 h 10394676"/>
              <a:gd name="connsiteX426" fmla="*/ 3832208 w 10375356"/>
              <a:gd name="connsiteY426" fmla="*/ 1982224 h 10394676"/>
              <a:gd name="connsiteX427" fmla="*/ 3741230 w 10375356"/>
              <a:gd name="connsiteY427" fmla="*/ 2026051 h 10394676"/>
              <a:gd name="connsiteX428" fmla="*/ 3725686 w 10375356"/>
              <a:gd name="connsiteY428" fmla="*/ 2002984 h 10394676"/>
              <a:gd name="connsiteX429" fmla="*/ 3704886 w 10375356"/>
              <a:gd name="connsiteY429" fmla="*/ 1899781 h 10394676"/>
              <a:gd name="connsiteX430" fmla="*/ 3969851 w 10375356"/>
              <a:gd name="connsiteY430" fmla="*/ 1634813 h 10394676"/>
              <a:gd name="connsiteX431" fmla="*/ 7842360 w 10375356"/>
              <a:gd name="connsiteY431" fmla="*/ 1024629 h 10394676"/>
              <a:gd name="connsiteX432" fmla="*/ 8330359 w 10375356"/>
              <a:gd name="connsiteY432" fmla="*/ 1024629 h 10394676"/>
              <a:gd name="connsiteX433" fmla="*/ 8353182 w 10375356"/>
              <a:gd name="connsiteY433" fmla="*/ 1042565 h 10394676"/>
              <a:gd name="connsiteX434" fmla="*/ 8353182 w 10375356"/>
              <a:gd name="connsiteY434" fmla="*/ 1126539 h 10394676"/>
              <a:gd name="connsiteX435" fmla="*/ 7842360 w 10375356"/>
              <a:gd name="connsiteY435" fmla="*/ 1126539 h 10394676"/>
              <a:gd name="connsiteX436" fmla="*/ 5371048 w 10375356"/>
              <a:gd name="connsiteY436" fmla="*/ 1024629 h 10394676"/>
              <a:gd name="connsiteX437" fmla="*/ 5881870 w 10375356"/>
              <a:gd name="connsiteY437" fmla="*/ 1024629 h 10394676"/>
              <a:gd name="connsiteX438" fmla="*/ 5881870 w 10375356"/>
              <a:gd name="connsiteY438" fmla="*/ 1126539 h 10394676"/>
              <a:gd name="connsiteX439" fmla="*/ 5371048 w 10375356"/>
              <a:gd name="connsiteY439" fmla="*/ 1126539 h 10394676"/>
              <a:gd name="connsiteX440" fmla="*/ 4538001 w 10375356"/>
              <a:gd name="connsiteY440" fmla="*/ 1024629 h 10394676"/>
              <a:gd name="connsiteX441" fmla="*/ 5048825 w 10375356"/>
              <a:gd name="connsiteY441" fmla="*/ 1024629 h 10394676"/>
              <a:gd name="connsiteX442" fmla="*/ 5048825 w 10375356"/>
              <a:gd name="connsiteY442" fmla="*/ 1126539 h 10394676"/>
              <a:gd name="connsiteX443" fmla="*/ 4538001 w 10375356"/>
              <a:gd name="connsiteY443" fmla="*/ 1126539 h 10394676"/>
              <a:gd name="connsiteX444" fmla="*/ 2890886 w 10375356"/>
              <a:gd name="connsiteY444" fmla="*/ 1024629 h 10394676"/>
              <a:gd name="connsiteX445" fmla="*/ 3401709 w 10375356"/>
              <a:gd name="connsiteY445" fmla="*/ 1024629 h 10394676"/>
              <a:gd name="connsiteX446" fmla="*/ 3401709 w 10375356"/>
              <a:gd name="connsiteY446" fmla="*/ 1126539 h 10394676"/>
              <a:gd name="connsiteX447" fmla="*/ 2890886 w 10375356"/>
              <a:gd name="connsiteY447" fmla="*/ 1126539 h 10394676"/>
              <a:gd name="connsiteX448" fmla="*/ 6450017 w 10375356"/>
              <a:gd name="connsiteY448" fmla="*/ 912529 h 10394676"/>
              <a:gd name="connsiteX449" fmla="*/ 6286962 w 10375356"/>
              <a:gd name="connsiteY449" fmla="*/ 1075585 h 10394676"/>
              <a:gd name="connsiteX450" fmla="*/ 6450017 w 10375356"/>
              <a:gd name="connsiteY450" fmla="*/ 1238639 h 10394676"/>
              <a:gd name="connsiteX451" fmla="*/ 6613073 w 10375356"/>
              <a:gd name="connsiteY451" fmla="*/ 1075585 h 10394676"/>
              <a:gd name="connsiteX452" fmla="*/ 6450017 w 10375356"/>
              <a:gd name="connsiteY452" fmla="*/ 912529 h 10394676"/>
              <a:gd name="connsiteX453" fmla="*/ 2373692 w 10375356"/>
              <a:gd name="connsiteY453" fmla="*/ 828587 h 10394676"/>
              <a:gd name="connsiteX454" fmla="*/ 2373692 w 10375356"/>
              <a:gd name="connsiteY454" fmla="*/ 1331633 h 10394676"/>
              <a:gd name="connsiteX455" fmla="*/ 2271782 w 10375356"/>
              <a:gd name="connsiteY455" fmla="*/ 1331633 h 10394676"/>
              <a:gd name="connsiteX456" fmla="*/ 2271782 w 10375356"/>
              <a:gd name="connsiteY456" fmla="*/ 895706 h 10394676"/>
              <a:gd name="connsiteX457" fmla="*/ 2297278 w 10375356"/>
              <a:gd name="connsiteY457" fmla="*/ 877575 h 10394676"/>
              <a:gd name="connsiteX458" fmla="*/ 7223258 w 10375356"/>
              <a:gd name="connsiteY458" fmla="*/ 820809 h 10394676"/>
              <a:gd name="connsiteX459" fmla="*/ 7325168 w 10375356"/>
              <a:gd name="connsiteY459" fmla="*/ 820809 h 10394676"/>
              <a:gd name="connsiteX460" fmla="*/ 7325168 w 10375356"/>
              <a:gd name="connsiteY460" fmla="*/ 1331633 h 10394676"/>
              <a:gd name="connsiteX461" fmla="*/ 7223258 w 10375356"/>
              <a:gd name="connsiteY461" fmla="*/ 1331633 h 10394676"/>
              <a:gd name="connsiteX462" fmla="*/ 3918899 w 10375356"/>
              <a:gd name="connsiteY462" fmla="*/ 820809 h 10394676"/>
              <a:gd name="connsiteX463" fmla="*/ 4020808 w 10375356"/>
              <a:gd name="connsiteY463" fmla="*/ 820809 h 10394676"/>
              <a:gd name="connsiteX464" fmla="*/ 4020808 w 10375356"/>
              <a:gd name="connsiteY464" fmla="*/ 1331633 h 10394676"/>
              <a:gd name="connsiteX465" fmla="*/ 3918899 w 10375356"/>
              <a:gd name="connsiteY465" fmla="*/ 1331633 h 10394676"/>
              <a:gd name="connsiteX466" fmla="*/ 6451292 w 10375356"/>
              <a:gd name="connsiteY466" fmla="*/ 810617 h 10394676"/>
              <a:gd name="connsiteX467" fmla="*/ 6716257 w 10375356"/>
              <a:gd name="connsiteY467" fmla="*/ 1075585 h 10394676"/>
              <a:gd name="connsiteX468" fmla="*/ 6451292 w 10375356"/>
              <a:gd name="connsiteY468" fmla="*/ 1340549 h 10394676"/>
              <a:gd name="connsiteX469" fmla="*/ 6186326 w 10375356"/>
              <a:gd name="connsiteY469" fmla="*/ 1075585 h 10394676"/>
              <a:gd name="connsiteX470" fmla="*/ 6451292 w 10375356"/>
              <a:gd name="connsiteY470" fmla="*/ 810617 h 10394676"/>
              <a:gd name="connsiteX471" fmla="*/ 6399063 w 10375356"/>
              <a:gd name="connsiteY471" fmla="*/ 125503 h 10394676"/>
              <a:gd name="connsiteX472" fmla="*/ 6500973 w 10375356"/>
              <a:gd name="connsiteY472" fmla="*/ 149024 h 10394676"/>
              <a:gd name="connsiteX473" fmla="*/ 6500973 w 10375356"/>
              <a:gd name="connsiteY473" fmla="*/ 508711 h 10394676"/>
              <a:gd name="connsiteX474" fmla="*/ 6399063 w 10375356"/>
              <a:gd name="connsiteY474" fmla="*/ 508711 h 10394676"/>
              <a:gd name="connsiteX475" fmla="*/ 4743094 w 10375356"/>
              <a:gd name="connsiteY475" fmla="*/ 101073 h 10394676"/>
              <a:gd name="connsiteX476" fmla="*/ 4845004 w 10375356"/>
              <a:gd name="connsiteY476" fmla="*/ 101073 h 10394676"/>
              <a:gd name="connsiteX477" fmla="*/ 4845004 w 10375356"/>
              <a:gd name="connsiteY477" fmla="*/ 508711 h 10394676"/>
              <a:gd name="connsiteX478" fmla="*/ 4743094 w 10375356"/>
              <a:gd name="connsiteY478" fmla="*/ 508711 h 10394676"/>
              <a:gd name="connsiteX479" fmla="*/ 4174642 w 10375356"/>
              <a:gd name="connsiteY479" fmla="*/ 91020 h 10394676"/>
              <a:gd name="connsiteX480" fmla="*/ 4214021 w 10375356"/>
              <a:gd name="connsiteY480" fmla="*/ 149458 h 10394676"/>
              <a:gd name="connsiteX481" fmla="*/ 4234820 w 10375356"/>
              <a:gd name="connsiteY481" fmla="*/ 252661 h 10394676"/>
              <a:gd name="connsiteX482" fmla="*/ 3969854 w 10375356"/>
              <a:gd name="connsiteY482" fmla="*/ 517629 h 10394676"/>
              <a:gd name="connsiteX483" fmla="*/ 3704889 w 10375356"/>
              <a:gd name="connsiteY483" fmla="*/ 252661 h 10394676"/>
              <a:gd name="connsiteX484" fmla="*/ 3714113 w 10375356"/>
              <a:gd name="connsiteY484" fmla="*/ 206895 h 10394676"/>
              <a:gd name="connsiteX485" fmla="*/ 3829928 w 10375356"/>
              <a:gd name="connsiteY485" fmla="*/ 174007 h 10394676"/>
              <a:gd name="connsiteX486" fmla="*/ 3819737 w 10375356"/>
              <a:gd name="connsiteY486" fmla="*/ 189028 h 10394676"/>
              <a:gd name="connsiteX487" fmla="*/ 3806799 w 10375356"/>
              <a:gd name="connsiteY487" fmla="*/ 252661 h 10394676"/>
              <a:gd name="connsiteX488" fmla="*/ 3969854 w 10375356"/>
              <a:gd name="connsiteY488" fmla="*/ 415717 h 10394676"/>
              <a:gd name="connsiteX489" fmla="*/ 4132911 w 10375356"/>
              <a:gd name="connsiteY489" fmla="*/ 252661 h 10394676"/>
              <a:gd name="connsiteX490" fmla="*/ 4085300 w 10375356"/>
              <a:gd name="connsiteY490" fmla="*/ 137218 h 10394676"/>
              <a:gd name="connsiteX491" fmla="*/ 4056168 w 10375356"/>
              <a:gd name="connsiteY491" fmla="*/ 117622 h 10394676"/>
              <a:gd name="connsiteX492" fmla="*/ 4160436 w 10375356"/>
              <a:gd name="connsiteY492" fmla="*/ 93557 h 10394676"/>
              <a:gd name="connsiteX493" fmla="*/ 5625822 w 10375356"/>
              <a:gd name="connsiteY493" fmla="*/ 89607 h 10394676"/>
              <a:gd name="connsiteX494" fmla="*/ 5462766 w 10375356"/>
              <a:gd name="connsiteY494" fmla="*/ 252661 h 10394676"/>
              <a:gd name="connsiteX495" fmla="*/ 5625822 w 10375356"/>
              <a:gd name="connsiteY495" fmla="*/ 415717 h 10394676"/>
              <a:gd name="connsiteX496" fmla="*/ 5788878 w 10375356"/>
              <a:gd name="connsiteY496" fmla="*/ 252661 h 10394676"/>
              <a:gd name="connsiteX497" fmla="*/ 5625822 w 10375356"/>
              <a:gd name="connsiteY497" fmla="*/ 89607 h 10394676"/>
              <a:gd name="connsiteX498" fmla="*/ 5551305 w 10375356"/>
              <a:gd name="connsiteY498" fmla="*/ 0 h 10394676"/>
              <a:gd name="connsiteX499" fmla="*/ 5741268 w 10375356"/>
              <a:gd name="connsiteY499" fmla="*/ 14445 h 10394676"/>
              <a:gd name="connsiteX500" fmla="*/ 5775311 w 10375356"/>
              <a:gd name="connsiteY500" fmla="*/ 32907 h 10394676"/>
              <a:gd name="connsiteX501" fmla="*/ 5892062 w 10375356"/>
              <a:gd name="connsiteY501" fmla="*/ 252661 h 10394676"/>
              <a:gd name="connsiteX502" fmla="*/ 5627096 w 10375356"/>
              <a:gd name="connsiteY502" fmla="*/ 517629 h 10394676"/>
              <a:gd name="connsiteX503" fmla="*/ 5362131 w 10375356"/>
              <a:gd name="connsiteY503" fmla="*/ 252661 h 10394676"/>
              <a:gd name="connsiteX504" fmla="*/ 5523893 w 10375356"/>
              <a:gd name="connsiteY504" fmla="*/ 8497 h 1039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Lst>
            <a:rect l="l" t="t" r="r" b="b"/>
            <a:pathLst>
              <a:path w="10375356" h="10394676">
                <a:moveTo>
                  <a:pt x="6202887" y="10086957"/>
                </a:moveTo>
                <a:lnTo>
                  <a:pt x="6713710" y="10086957"/>
                </a:lnTo>
                <a:lnTo>
                  <a:pt x="6713710" y="10187665"/>
                </a:lnTo>
                <a:lnTo>
                  <a:pt x="6709472" y="10188869"/>
                </a:lnTo>
                <a:lnTo>
                  <a:pt x="6202887" y="10188869"/>
                </a:lnTo>
                <a:close/>
                <a:moveTo>
                  <a:pt x="5634740" y="9974857"/>
                </a:moveTo>
                <a:cubicBezTo>
                  <a:pt x="5544295" y="9974857"/>
                  <a:pt x="5471684" y="10047469"/>
                  <a:pt x="5471684" y="10137913"/>
                </a:cubicBezTo>
                <a:cubicBezTo>
                  <a:pt x="5471684" y="10228357"/>
                  <a:pt x="5544295" y="10300969"/>
                  <a:pt x="5634740" y="10300969"/>
                </a:cubicBezTo>
                <a:cubicBezTo>
                  <a:pt x="5725185" y="10299693"/>
                  <a:pt x="5797795" y="10227083"/>
                  <a:pt x="5797795" y="10137913"/>
                </a:cubicBezTo>
                <a:cubicBezTo>
                  <a:pt x="5797795" y="10047469"/>
                  <a:pt x="5725185" y="9974857"/>
                  <a:pt x="5634740" y="9974857"/>
                </a:cubicBezTo>
                <a:close/>
                <a:moveTo>
                  <a:pt x="7232175" y="9881865"/>
                </a:moveTo>
                <a:lnTo>
                  <a:pt x="7334085" y="9881865"/>
                </a:lnTo>
                <a:lnTo>
                  <a:pt x="7334085" y="9956193"/>
                </a:lnTo>
                <a:lnTo>
                  <a:pt x="7238719" y="9999307"/>
                </a:lnTo>
                <a:lnTo>
                  <a:pt x="7232175" y="10001887"/>
                </a:lnTo>
                <a:close/>
                <a:moveTo>
                  <a:pt x="4751991" y="9881865"/>
                </a:moveTo>
                <a:lnTo>
                  <a:pt x="4853901" y="9881865"/>
                </a:lnTo>
                <a:lnTo>
                  <a:pt x="4853901" y="10290777"/>
                </a:lnTo>
                <a:lnTo>
                  <a:pt x="4751991" y="10290777"/>
                </a:lnTo>
                <a:close/>
                <a:moveTo>
                  <a:pt x="5636013" y="9872947"/>
                </a:moveTo>
                <a:cubicBezTo>
                  <a:pt x="5782509" y="9872947"/>
                  <a:pt x="5900978" y="9991417"/>
                  <a:pt x="5900978" y="10137913"/>
                </a:cubicBezTo>
                <a:cubicBezTo>
                  <a:pt x="5900978" y="10247785"/>
                  <a:pt x="5834339" y="10341891"/>
                  <a:pt x="5739217" y="10382077"/>
                </a:cubicBezTo>
                <a:lnTo>
                  <a:pt x="5738756" y="10382220"/>
                </a:lnTo>
                <a:lnTo>
                  <a:pt x="5574951" y="10394676"/>
                </a:lnTo>
                <a:lnTo>
                  <a:pt x="5532810" y="10381361"/>
                </a:lnTo>
                <a:cubicBezTo>
                  <a:pt x="5437688" y="10340697"/>
                  <a:pt x="5371048" y="10246828"/>
                  <a:pt x="5371048" y="10137913"/>
                </a:cubicBezTo>
                <a:cubicBezTo>
                  <a:pt x="5371048" y="9991417"/>
                  <a:pt x="5489518" y="9872947"/>
                  <a:pt x="5636013" y="9872947"/>
                </a:cubicBezTo>
                <a:close/>
                <a:moveTo>
                  <a:pt x="3978752" y="9872947"/>
                </a:moveTo>
                <a:cubicBezTo>
                  <a:pt x="4125249" y="9872947"/>
                  <a:pt x="4243718" y="9991417"/>
                  <a:pt x="4243718" y="10137913"/>
                </a:cubicBezTo>
                <a:cubicBezTo>
                  <a:pt x="4243718" y="10174537"/>
                  <a:pt x="4236314" y="10209409"/>
                  <a:pt x="4222918" y="10241117"/>
                </a:cubicBezTo>
                <a:lnTo>
                  <a:pt x="4179036" y="10306239"/>
                </a:lnTo>
                <a:lnTo>
                  <a:pt x="4160436" y="10302917"/>
                </a:lnTo>
                <a:lnTo>
                  <a:pt x="4056265" y="10278875"/>
                </a:lnTo>
                <a:lnTo>
                  <a:pt x="4094199" y="10253357"/>
                </a:lnTo>
                <a:cubicBezTo>
                  <a:pt x="4123657" y="10223899"/>
                  <a:pt x="4141809" y="10183135"/>
                  <a:pt x="4141809" y="10137913"/>
                </a:cubicBezTo>
                <a:cubicBezTo>
                  <a:pt x="4141809" y="10047469"/>
                  <a:pt x="4069199" y="9974857"/>
                  <a:pt x="3978752" y="9974857"/>
                </a:cubicBezTo>
                <a:cubicBezTo>
                  <a:pt x="3889581" y="9974857"/>
                  <a:pt x="3815698" y="10047469"/>
                  <a:pt x="3815698" y="10137913"/>
                </a:cubicBezTo>
                <a:cubicBezTo>
                  <a:pt x="3815698" y="10160524"/>
                  <a:pt x="3820237" y="10182021"/>
                  <a:pt x="3828457" y="10201547"/>
                </a:cubicBezTo>
                <a:lnTo>
                  <a:pt x="3845505" y="10226891"/>
                </a:lnTo>
                <a:lnTo>
                  <a:pt x="3724813" y="10192618"/>
                </a:lnTo>
                <a:lnTo>
                  <a:pt x="3713787" y="10137913"/>
                </a:lnTo>
                <a:cubicBezTo>
                  <a:pt x="3713787" y="9991417"/>
                  <a:pt x="3832257" y="9872947"/>
                  <a:pt x="3978752" y="9872947"/>
                </a:cubicBezTo>
                <a:close/>
                <a:moveTo>
                  <a:pt x="3155832" y="9872947"/>
                </a:moveTo>
                <a:cubicBezTo>
                  <a:pt x="3265704" y="9872947"/>
                  <a:pt x="3359812" y="9939586"/>
                  <a:pt x="3399999" y="10034709"/>
                </a:cubicBezTo>
                <a:lnTo>
                  <a:pt x="3411035" y="10089469"/>
                </a:lnTo>
                <a:lnTo>
                  <a:pt x="3280434" y="10037975"/>
                </a:lnTo>
                <a:lnTo>
                  <a:pt x="3270003" y="10022469"/>
                </a:lnTo>
                <a:cubicBezTo>
                  <a:pt x="3240545" y="9993010"/>
                  <a:pt x="3199781" y="9974857"/>
                  <a:pt x="3154558" y="9974857"/>
                </a:cubicBezTo>
                <a:lnTo>
                  <a:pt x="3136355" y="9978507"/>
                </a:lnTo>
                <a:lnTo>
                  <a:pt x="3005935" y="9919545"/>
                </a:lnTo>
                <a:lnTo>
                  <a:pt x="3007618" y="9918157"/>
                </a:lnTo>
                <a:cubicBezTo>
                  <a:pt x="3049902" y="9889607"/>
                  <a:pt x="3100897" y="9872947"/>
                  <a:pt x="3155832" y="9872947"/>
                </a:cubicBezTo>
                <a:close/>
                <a:moveTo>
                  <a:pt x="7851277" y="9262761"/>
                </a:moveTo>
                <a:lnTo>
                  <a:pt x="8362099" y="9262761"/>
                </a:lnTo>
                <a:lnTo>
                  <a:pt x="8362099" y="9346902"/>
                </a:lnTo>
                <a:lnTo>
                  <a:pt x="8339488" y="9364671"/>
                </a:lnTo>
                <a:lnTo>
                  <a:pt x="7851277" y="9364671"/>
                </a:lnTo>
                <a:close/>
                <a:moveTo>
                  <a:pt x="5379965" y="9262761"/>
                </a:moveTo>
                <a:lnTo>
                  <a:pt x="5890787" y="9262761"/>
                </a:lnTo>
                <a:lnTo>
                  <a:pt x="5890787" y="9364671"/>
                </a:lnTo>
                <a:lnTo>
                  <a:pt x="5379965" y="9364671"/>
                </a:lnTo>
                <a:close/>
                <a:moveTo>
                  <a:pt x="4546902" y="9262761"/>
                </a:moveTo>
                <a:lnTo>
                  <a:pt x="5057725" y="9262761"/>
                </a:lnTo>
                <a:lnTo>
                  <a:pt x="5057725" y="9364671"/>
                </a:lnTo>
                <a:lnTo>
                  <a:pt x="4546902" y="9364671"/>
                </a:lnTo>
                <a:close/>
                <a:moveTo>
                  <a:pt x="2899787" y="9262761"/>
                </a:moveTo>
                <a:lnTo>
                  <a:pt x="3410609" y="9262761"/>
                </a:lnTo>
                <a:lnTo>
                  <a:pt x="3410609" y="9364671"/>
                </a:lnTo>
                <a:lnTo>
                  <a:pt x="2899787" y="9364671"/>
                </a:lnTo>
                <a:close/>
                <a:moveTo>
                  <a:pt x="6450017" y="9150661"/>
                </a:moveTo>
                <a:cubicBezTo>
                  <a:pt x="6359572" y="9150661"/>
                  <a:pt x="6286962" y="9223273"/>
                  <a:pt x="6286962" y="9313717"/>
                </a:cubicBezTo>
                <a:cubicBezTo>
                  <a:pt x="6286962" y="9404161"/>
                  <a:pt x="6359572" y="9476773"/>
                  <a:pt x="6450017" y="9476773"/>
                </a:cubicBezTo>
                <a:cubicBezTo>
                  <a:pt x="6540463" y="9476773"/>
                  <a:pt x="6613073" y="9404161"/>
                  <a:pt x="6613073" y="9313717"/>
                </a:cubicBezTo>
                <a:cubicBezTo>
                  <a:pt x="6613073" y="9223273"/>
                  <a:pt x="6540463" y="9150661"/>
                  <a:pt x="6450017" y="9150661"/>
                </a:cubicBezTo>
                <a:close/>
                <a:moveTo>
                  <a:pt x="3978754" y="9150661"/>
                </a:moveTo>
                <a:cubicBezTo>
                  <a:pt x="3889583" y="9150661"/>
                  <a:pt x="3815700" y="9223273"/>
                  <a:pt x="3815700" y="9313717"/>
                </a:cubicBezTo>
                <a:cubicBezTo>
                  <a:pt x="3815700" y="9404161"/>
                  <a:pt x="3888310" y="9476773"/>
                  <a:pt x="3978754" y="9476773"/>
                </a:cubicBezTo>
                <a:cubicBezTo>
                  <a:pt x="4069201" y="9476773"/>
                  <a:pt x="4141811" y="9404161"/>
                  <a:pt x="4141811" y="9313717"/>
                </a:cubicBezTo>
                <a:cubicBezTo>
                  <a:pt x="4141811" y="9223273"/>
                  <a:pt x="4069201" y="9150661"/>
                  <a:pt x="3978754" y="9150661"/>
                </a:cubicBezTo>
                <a:close/>
                <a:moveTo>
                  <a:pt x="7232175" y="9057669"/>
                </a:moveTo>
                <a:lnTo>
                  <a:pt x="7334085" y="9057669"/>
                </a:lnTo>
                <a:lnTo>
                  <a:pt x="7334085" y="9568493"/>
                </a:lnTo>
                <a:lnTo>
                  <a:pt x="7232175" y="9568493"/>
                </a:lnTo>
                <a:close/>
                <a:moveTo>
                  <a:pt x="2280685" y="9057669"/>
                </a:moveTo>
                <a:lnTo>
                  <a:pt x="2382595" y="9057669"/>
                </a:lnTo>
                <a:lnTo>
                  <a:pt x="2382595" y="9568493"/>
                </a:lnTo>
                <a:lnTo>
                  <a:pt x="2374638" y="9568493"/>
                </a:lnTo>
                <a:lnTo>
                  <a:pt x="2297278" y="9518899"/>
                </a:lnTo>
                <a:lnTo>
                  <a:pt x="2280685" y="9507099"/>
                </a:lnTo>
                <a:close/>
                <a:moveTo>
                  <a:pt x="6450017" y="9048751"/>
                </a:moveTo>
                <a:cubicBezTo>
                  <a:pt x="6596513" y="9048751"/>
                  <a:pt x="6714982" y="9167221"/>
                  <a:pt x="6714982" y="9313717"/>
                </a:cubicBezTo>
                <a:cubicBezTo>
                  <a:pt x="6714982" y="9460213"/>
                  <a:pt x="6596513" y="9578681"/>
                  <a:pt x="6450017" y="9578681"/>
                </a:cubicBezTo>
                <a:cubicBezTo>
                  <a:pt x="6303522" y="9578681"/>
                  <a:pt x="6185052" y="9460213"/>
                  <a:pt x="6185052" y="9313717"/>
                </a:cubicBezTo>
                <a:cubicBezTo>
                  <a:pt x="6185052" y="9167221"/>
                  <a:pt x="6303522" y="9048751"/>
                  <a:pt x="6450017" y="9048751"/>
                </a:cubicBezTo>
                <a:close/>
                <a:moveTo>
                  <a:pt x="3978754" y="9048751"/>
                </a:moveTo>
                <a:cubicBezTo>
                  <a:pt x="4125250" y="9048751"/>
                  <a:pt x="4243720" y="9167221"/>
                  <a:pt x="4243720" y="9313717"/>
                </a:cubicBezTo>
                <a:cubicBezTo>
                  <a:pt x="4243720" y="9460213"/>
                  <a:pt x="4125250" y="9578681"/>
                  <a:pt x="3978754" y="9578681"/>
                </a:cubicBezTo>
                <a:cubicBezTo>
                  <a:pt x="3832260" y="9578681"/>
                  <a:pt x="3713789" y="9460213"/>
                  <a:pt x="3713789" y="9313717"/>
                </a:cubicBezTo>
                <a:cubicBezTo>
                  <a:pt x="3713789" y="9167221"/>
                  <a:pt x="3832260" y="9048751"/>
                  <a:pt x="3978754" y="9048751"/>
                </a:cubicBezTo>
                <a:close/>
                <a:moveTo>
                  <a:pt x="5676776" y="8665264"/>
                </a:moveTo>
                <a:lnTo>
                  <a:pt x="5676776" y="8745569"/>
                </a:lnTo>
                <a:lnTo>
                  <a:pt x="5574867" y="8745569"/>
                </a:lnTo>
                <a:lnTo>
                  <a:pt x="5574867" y="8678214"/>
                </a:lnTo>
                <a:close/>
                <a:moveTo>
                  <a:pt x="3918880" y="8449859"/>
                </a:moveTo>
                <a:lnTo>
                  <a:pt x="4007509" y="8484804"/>
                </a:lnTo>
                <a:lnTo>
                  <a:pt x="4020789" y="8489298"/>
                </a:lnTo>
                <a:lnTo>
                  <a:pt x="4020789" y="8745569"/>
                </a:lnTo>
                <a:lnTo>
                  <a:pt x="3918880" y="8745569"/>
                </a:lnTo>
                <a:close/>
                <a:moveTo>
                  <a:pt x="7018165" y="8438567"/>
                </a:moveTo>
                <a:lnTo>
                  <a:pt x="7528988" y="8438567"/>
                </a:lnTo>
                <a:lnTo>
                  <a:pt x="7528988" y="8540477"/>
                </a:lnTo>
                <a:lnTo>
                  <a:pt x="7018165" y="8540477"/>
                </a:lnTo>
                <a:close/>
                <a:moveTo>
                  <a:pt x="6530840" y="8438567"/>
                </a:moveTo>
                <a:lnTo>
                  <a:pt x="6697148" y="8438567"/>
                </a:lnTo>
                <a:lnTo>
                  <a:pt x="6697148" y="8540477"/>
                </a:lnTo>
                <a:lnTo>
                  <a:pt x="6248661" y="8540477"/>
                </a:lnTo>
                <a:lnTo>
                  <a:pt x="6251001" y="8539813"/>
                </a:lnTo>
                <a:cubicBezTo>
                  <a:pt x="6305781" y="8522774"/>
                  <a:pt x="6359984" y="8504426"/>
                  <a:pt x="6413573" y="8484804"/>
                </a:cubicBezTo>
                <a:close/>
                <a:moveTo>
                  <a:pt x="2066673" y="8438567"/>
                </a:moveTo>
                <a:lnTo>
                  <a:pt x="2577496" y="8438567"/>
                </a:lnTo>
                <a:lnTo>
                  <a:pt x="2577496" y="8540477"/>
                </a:lnTo>
                <a:lnTo>
                  <a:pt x="2066673" y="8540477"/>
                </a:lnTo>
                <a:close/>
                <a:moveTo>
                  <a:pt x="1234837" y="8438567"/>
                </a:moveTo>
                <a:lnTo>
                  <a:pt x="1745660" y="8438567"/>
                </a:lnTo>
                <a:lnTo>
                  <a:pt x="1745660" y="8540477"/>
                </a:lnTo>
                <a:lnTo>
                  <a:pt x="1234837" y="8540477"/>
                </a:lnTo>
                <a:close/>
                <a:moveTo>
                  <a:pt x="8870376" y="8234747"/>
                </a:moveTo>
                <a:lnTo>
                  <a:pt x="8972285" y="8234747"/>
                </a:lnTo>
                <a:lnTo>
                  <a:pt x="8972285" y="8745569"/>
                </a:lnTo>
                <a:lnTo>
                  <a:pt x="8870376" y="8745569"/>
                </a:lnTo>
                <a:close/>
                <a:moveTo>
                  <a:pt x="8046180" y="8234747"/>
                </a:moveTo>
                <a:lnTo>
                  <a:pt x="8148089" y="8234747"/>
                </a:lnTo>
                <a:lnTo>
                  <a:pt x="8148089" y="8745569"/>
                </a:lnTo>
                <a:lnTo>
                  <a:pt x="8046180" y="8745569"/>
                </a:lnTo>
                <a:close/>
                <a:moveTo>
                  <a:pt x="3094685" y="8234747"/>
                </a:moveTo>
                <a:lnTo>
                  <a:pt x="3196595" y="8234747"/>
                </a:lnTo>
                <a:lnTo>
                  <a:pt x="3196595" y="8745569"/>
                </a:lnTo>
                <a:lnTo>
                  <a:pt x="3094685" y="8745569"/>
                </a:lnTo>
                <a:close/>
                <a:moveTo>
                  <a:pt x="9489477" y="7615645"/>
                </a:moveTo>
                <a:lnTo>
                  <a:pt x="9824110" y="7615645"/>
                </a:lnTo>
                <a:lnTo>
                  <a:pt x="9792198" y="7681890"/>
                </a:lnTo>
                <a:lnTo>
                  <a:pt x="9770531" y="7717555"/>
                </a:lnTo>
                <a:lnTo>
                  <a:pt x="9489477" y="7717555"/>
                </a:lnTo>
                <a:close/>
                <a:moveTo>
                  <a:pt x="8666557" y="7615645"/>
                </a:moveTo>
                <a:lnTo>
                  <a:pt x="9177379" y="7615645"/>
                </a:lnTo>
                <a:lnTo>
                  <a:pt x="9177379" y="7717555"/>
                </a:lnTo>
                <a:lnTo>
                  <a:pt x="8666557" y="7717555"/>
                </a:lnTo>
                <a:close/>
                <a:moveTo>
                  <a:pt x="2322721" y="7503545"/>
                </a:moveTo>
                <a:cubicBezTo>
                  <a:pt x="2232276" y="7503545"/>
                  <a:pt x="2159665" y="7576155"/>
                  <a:pt x="2159665" y="7666599"/>
                </a:cubicBezTo>
                <a:cubicBezTo>
                  <a:pt x="2159665" y="7757045"/>
                  <a:pt x="2232276" y="7829655"/>
                  <a:pt x="2322721" y="7829655"/>
                </a:cubicBezTo>
                <a:cubicBezTo>
                  <a:pt x="2411891" y="7828381"/>
                  <a:pt x="2485776" y="7755769"/>
                  <a:pt x="2485776" y="7666599"/>
                </a:cubicBezTo>
                <a:cubicBezTo>
                  <a:pt x="2485776" y="7576155"/>
                  <a:pt x="2413167" y="7503545"/>
                  <a:pt x="2322721" y="7503545"/>
                </a:cubicBezTo>
                <a:close/>
                <a:moveTo>
                  <a:pt x="8046180" y="7410553"/>
                </a:moveTo>
                <a:lnTo>
                  <a:pt x="8148089" y="7410553"/>
                </a:lnTo>
                <a:lnTo>
                  <a:pt x="8148089" y="7921375"/>
                </a:lnTo>
                <a:lnTo>
                  <a:pt x="8046180" y="7921375"/>
                </a:lnTo>
                <a:close/>
                <a:moveTo>
                  <a:pt x="1447573" y="7410553"/>
                </a:moveTo>
                <a:lnTo>
                  <a:pt x="1549483" y="7410553"/>
                </a:lnTo>
                <a:lnTo>
                  <a:pt x="1549483" y="7921375"/>
                </a:lnTo>
                <a:lnTo>
                  <a:pt x="1447573" y="7921375"/>
                </a:lnTo>
                <a:close/>
                <a:moveTo>
                  <a:pt x="2322721" y="7401633"/>
                </a:moveTo>
                <a:cubicBezTo>
                  <a:pt x="2469216" y="7401633"/>
                  <a:pt x="2587686" y="7520105"/>
                  <a:pt x="2587686" y="7666599"/>
                </a:cubicBezTo>
                <a:cubicBezTo>
                  <a:pt x="2587686" y="7813095"/>
                  <a:pt x="2469216" y="7931565"/>
                  <a:pt x="2322721" y="7931565"/>
                </a:cubicBezTo>
                <a:cubicBezTo>
                  <a:pt x="2176225" y="7930291"/>
                  <a:pt x="2057755" y="7811821"/>
                  <a:pt x="2057755" y="7666599"/>
                </a:cubicBezTo>
                <a:cubicBezTo>
                  <a:pt x="2057755" y="7520105"/>
                  <a:pt x="2176225" y="7401633"/>
                  <a:pt x="2322721" y="7401633"/>
                </a:cubicBezTo>
                <a:close/>
                <a:moveTo>
                  <a:pt x="674333" y="7401633"/>
                </a:moveTo>
                <a:cubicBezTo>
                  <a:pt x="820829" y="7401633"/>
                  <a:pt x="939299" y="7520105"/>
                  <a:pt x="939299" y="7666599"/>
                </a:cubicBezTo>
                <a:cubicBezTo>
                  <a:pt x="939299" y="7776471"/>
                  <a:pt x="872660" y="7870579"/>
                  <a:pt x="777537" y="7910765"/>
                </a:cubicBezTo>
                <a:lnTo>
                  <a:pt x="769452" y="7913271"/>
                </a:lnTo>
                <a:lnTo>
                  <a:pt x="713980" y="7821961"/>
                </a:lnTo>
                <a:lnTo>
                  <a:pt x="739241" y="7816897"/>
                </a:lnTo>
                <a:cubicBezTo>
                  <a:pt x="797819" y="7792235"/>
                  <a:pt x="838662" y="7734434"/>
                  <a:pt x="838662" y="7666599"/>
                </a:cubicBezTo>
                <a:cubicBezTo>
                  <a:pt x="838662" y="7576155"/>
                  <a:pt x="766051" y="7503545"/>
                  <a:pt x="675607" y="7503545"/>
                </a:cubicBezTo>
                <a:cubicBezTo>
                  <a:pt x="652996" y="7503545"/>
                  <a:pt x="631500" y="7508083"/>
                  <a:pt x="611973" y="7516304"/>
                </a:cubicBezTo>
                <a:lnTo>
                  <a:pt x="564501" y="7548238"/>
                </a:lnTo>
                <a:lnTo>
                  <a:pt x="518632" y="7453019"/>
                </a:lnTo>
                <a:lnTo>
                  <a:pt x="526119" y="7446844"/>
                </a:lnTo>
                <a:cubicBezTo>
                  <a:pt x="568403" y="7418293"/>
                  <a:pt x="619397" y="7401633"/>
                  <a:pt x="674333" y="7401633"/>
                </a:cubicBezTo>
                <a:close/>
                <a:moveTo>
                  <a:pt x="8148089" y="7094869"/>
                </a:moveTo>
                <a:lnTo>
                  <a:pt x="8148089" y="7097179"/>
                </a:lnTo>
                <a:lnTo>
                  <a:pt x="8146686" y="7097179"/>
                </a:lnTo>
                <a:close/>
                <a:moveTo>
                  <a:pt x="8665281" y="6791449"/>
                </a:moveTo>
                <a:lnTo>
                  <a:pt x="9176104" y="6791449"/>
                </a:lnTo>
                <a:lnTo>
                  <a:pt x="9176104" y="6893357"/>
                </a:lnTo>
                <a:lnTo>
                  <a:pt x="8665281" y="6893357"/>
                </a:lnTo>
                <a:close/>
                <a:moveTo>
                  <a:pt x="2066681" y="6791449"/>
                </a:moveTo>
                <a:lnTo>
                  <a:pt x="2098040" y="6791449"/>
                </a:lnTo>
                <a:lnTo>
                  <a:pt x="2133958" y="6866010"/>
                </a:lnTo>
                <a:lnTo>
                  <a:pt x="2150572" y="6893357"/>
                </a:lnTo>
                <a:lnTo>
                  <a:pt x="2066681" y="6893357"/>
                </a:lnTo>
                <a:close/>
                <a:moveTo>
                  <a:pt x="419562" y="6791449"/>
                </a:moveTo>
                <a:lnTo>
                  <a:pt x="930385" y="6791449"/>
                </a:lnTo>
                <a:lnTo>
                  <a:pt x="930385" y="6893357"/>
                </a:lnTo>
                <a:lnTo>
                  <a:pt x="419562" y="6893357"/>
                </a:lnTo>
                <a:close/>
                <a:moveTo>
                  <a:pt x="9745526" y="6679349"/>
                </a:moveTo>
                <a:cubicBezTo>
                  <a:pt x="9655081" y="6679349"/>
                  <a:pt x="9582469" y="6751961"/>
                  <a:pt x="9582469" y="6842405"/>
                </a:cubicBezTo>
                <a:cubicBezTo>
                  <a:pt x="9582469" y="6932849"/>
                  <a:pt x="9655081" y="7005461"/>
                  <a:pt x="9745526" y="7005461"/>
                </a:cubicBezTo>
                <a:cubicBezTo>
                  <a:pt x="9835970" y="7005461"/>
                  <a:pt x="9908582" y="6932849"/>
                  <a:pt x="9908582" y="6842405"/>
                </a:cubicBezTo>
                <a:cubicBezTo>
                  <a:pt x="9908582" y="6751961"/>
                  <a:pt x="9835970" y="6679349"/>
                  <a:pt x="9745526" y="6679349"/>
                </a:cubicBezTo>
                <a:close/>
                <a:moveTo>
                  <a:pt x="1498533" y="6679349"/>
                </a:moveTo>
                <a:cubicBezTo>
                  <a:pt x="1408088" y="6679349"/>
                  <a:pt x="1335477" y="6751961"/>
                  <a:pt x="1335477" y="6842405"/>
                </a:cubicBezTo>
                <a:cubicBezTo>
                  <a:pt x="1335477" y="6932849"/>
                  <a:pt x="1408088" y="7005461"/>
                  <a:pt x="1498533" y="7005461"/>
                </a:cubicBezTo>
                <a:cubicBezTo>
                  <a:pt x="1588977" y="7005461"/>
                  <a:pt x="1661588" y="6932849"/>
                  <a:pt x="1661588" y="6842405"/>
                </a:cubicBezTo>
                <a:cubicBezTo>
                  <a:pt x="1661588" y="6751961"/>
                  <a:pt x="1588977" y="6679349"/>
                  <a:pt x="1498533" y="6679349"/>
                </a:cubicBezTo>
                <a:close/>
                <a:moveTo>
                  <a:pt x="9744252" y="6577439"/>
                </a:moveTo>
                <a:cubicBezTo>
                  <a:pt x="9890747" y="6577439"/>
                  <a:pt x="10009217" y="6695909"/>
                  <a:pt x="10009217" y="6842405"/>
                </a:cubicBezTo>
                <a:cubicBezTo>
                  <a:pt x="10009217" y="6988901"/>
                  <a:pt x="9890747" y="7107369"/>
                  <a:pt x="9744252" y="7107369"/>
                </a:cubicBezTo>
                <a:cubicBezTo>
                  <a:pt x="9597757" y="7107369"/>
                  <a:pt x="9479286" y="6988901"/>
                  <a:pt x="9479286" y="6842405"/>
                </a:cubicBezTo>
                <a:cubicBezTo>
                  <a:pt x="9479286" y="6695909"/>
                  <a:pt x="9597757" y="6577439"/>
                  <a:pt x="9744252" y="6577439"/>
                </a:cubicBezTo>
                <a:close/>
                <a:moveTo>
                  <a:pt x="1499807" y="6577439"/>
                </a:moveTo>
                <a:cubicBezTo>
                  <a:pt x="1646302" y="6577439"/>
                  <a:pt x="1764771" y="6695909"/>
                  <a:pt x="1764771" y="6842405"/>
                </a:cubicBezTo>
                <a:cubicBezTo>
                  <a:pt x="1764771" y="6988901"/>
                  <a:pt x="1646302" y="7107369"/>
                  <a:pt x="1499807" y="7107369"/>
                </a:cubicBezTo>
                <a:cubicBezTo>
                  <a:pt x="1353311" y="7107369"/>
                  <a:pt x="1234841" y="6988901"/>
                  <a:pt x="1234841" y="6842405"/>
                </a:cubicBezTo>
                <a:cubicBezTo>
                  <a:pt x="1234841" y="6695909"/>
                  <a:pt x="1353311" y="6577439"/>
                  <a:pt x="1499807" y="6577439"/>
                </a:cubicBezTo>
                <a:close/>
                <a:moveTo>
                  <a:pt x="8921331" y="5855153"/>
                </a:moveTo>
                <a:cubicBezTo>
                  <a:pt x="8830884" y="5855153"/>
                  <a:pt x="8758274" y="5927763"/>
                  <a:pt x="8758274" y="6018209"/>
                </a:cubicBezTo>
                <a:cubicBezTo>
                  <a:pt x="8758274" y="6108653"/>
                  <a:pt x="8830884" y="6181265"/>
                  <a:pt x="8921331" y="6181265"/>
                </a:cubicBezTo>
                <a:cubicBezTo>
                  <a:pt x="9011775" y="6181265"/>
                  <a:pt x="9084385" y="6108653"/>
                  <a:pt x="9084385" y="6018209"/>
                </a:cubicBezTo>
                <a:cubicBezTo>
                  <a:pt x="9084385" y="5927763"/>
                  <a:pt x="9011775" y="5855153"/>
                  <a:pt x="8921331" y="5855153"/>
                </a:cubicBezTo>
                <a:close/>
                <a:moveTo>
                  <a:pt x="674337" y="5855153"/>
                </a:moveTo>
                <a:cubicBezTo>
                  <a:pt x="583892" y="5855153"/>
                  <a:pt x="511282" y="5927763"/>
                  <a:pt x="511282" y="6018209"/>
                </a:cubicBezTo>
                <a:cubicBezTo>
                  <a:pt x="511282" y="6108653"/>
                  <a:pt x="583892" y="6181265"/>
                  <a:pt x="674337" y="6181265"/>
                </a:cubicBezTo>
                <a:cubicBezTo>
                  <a:pt x="764782" y="6181265"/>
                  <a:pt x="837393" y="6108653"/>
                  <a:pt x="837393" y="6018209"/>
                </a:cubicBezTo>
                <a:cubicBezTo>
                  <a:pt x="837393" y="5927763"/>
                  <a:pt x="764782" y="5855153"/>
                  <a:pt x="674337" y="5855153"/>
                </a:cubicBezTo>
                <a:close/>
                <a:moveTo>
                  <a:pt x="10375356" y="5854333"/>
                </a:moveTo>
                <a:lnTo>
                  <a:pt x="10334572" y="6121561"/>
                </a:lnTo>
                <a:lnTo>
                  <a:pt x="10334472" y="6121413"/>
                </a:lnTo>
                <a:cubicBezTo>
                  <a:pt x="10321077" y="6089706"/>
                  <a:pt x="10313672" y="6054833"/>
                  <a:pt x="10313672" y="6018209"/>
                </a:cubicBezTo>
                <a:cubicBezTo>
                  <a:pt x="10313672" y="5981585"/>
                  <a:pt x="10321077" y="5946713"/>
                  <a:pt x="10334472" y="5915005"/>
                </a:cubicBezTo>
                <a:close/>
                <a:moveTo>
                  <a:pt x="9694571" y="5763433"/>
                </a:moveTo>
                <a:lnTo>
                  <a:pt x="9796481" y="5763433"/>
                </a:lnTo>
                <a:lnTo>
                  <a:pt x="9796481" y="6274257"/>
                </a:lnTo>
                <a:lnTo>
                  <a:pt x="9694571" y="6274257"/>
                </a:lnTo>
                <a:close/>
                <a:moveTo>
                  <a:pt x="1447575" y="5763433"/>
                </a:moveTo>
                <a:lnTo>
                  <a:pt x="1549485" y="5763433"/>
                </a:lnTo>
                <a:lnTo>
                  <a:pt x="1549485" y="6274257"/>
                </a:lnTo>
                <a:lnTo>
                  <a:pt x="1447575" y="6274257"/>
                </a:lnTo>
                <a:close/>
                <a:moveTo>
                  <a:pt x="8922604" y="5753243"/>
                </a:moveTo>
                <a:cubicBezTo>
                  <a:pt x="9069099" y="5753243"/>
                  <a:pt x="9187569" y="5871713"/>
                  <a:pt x="9187569" y="6018209"/>
                </a:cubicBezTo>
                <a:cubicBezTo>
                  <a:pt x="9187569" y="6164705"/>
                  <a:pt x="9069099" y="6283173"/>
                  <a:pt x="8922604" y="6283173"/>
                </a:cubicBezTo>
                <a:cubicBezTo>
                  <a:pt x="8776109" y="6283173"/>
                  <a:pt x="8657638" y="6164705"/>
                  <a:pt x="8657638" y="6018209"/>
                </a:cubicBezTo>
                <a:cubicBezTo>
                  <a:pt x="8657638" y="5871713"/>
                  <a:pt x="8776109" y="5753243"/>
                  <a:pt x="8922604" y="5753243"/>
                </a:cubicBezTo>
                <a:close/>
                <a:moveTo>
                  <a:pt x="675610" y="5753243"/>
                </a:moveTo>
                <a:cubicBezTo>
                  <a:pt x="822108" y="5753243"/>
                  <a:pt x="940577" y="5871713"/>
                  <a:pt x="940577" y="6018209"/>
                </a:cubicBezTo>
                <a:cubicBezTo>
                  <a:pt x="940577" y="6164705"/>
                  <a:pt x="822108" y="6283173"/>
                  <a:pt x="675610" y="6283173"/>
                </a:cubicBezTo>
                <a:cubicBezTo>
                  <a:pt x="529116" y="6283173"/>
                  <a:pt x="410646" y="6164705"/>
                  <a:pt x="410646" y="6018209"/>
                </a:cubicBezTo>
                <a:cubicBezTo>
                  <a:pt x="410646" y="5871713"/>
                  <a:pt x="529116" y="5753243"/>
                  <a:pt x="675610" y="5753243"/>
                </a:cubicBezTo>
                <a:close/>
                <a:moveTo>
                  <a:pt x="9489477" y="5143057"/>
                </a:moveTo>
                <a:lnTo>
                  <a:pt x="10000300" y="5143057"/>
                </a:lnTo>
                <a:lnTo>
                  <a:pt x="10000300" y="5244969"/>
                </a:lnTo>
                <a:lnTo>
                  <a:pt x="9489477" y="5244969"/>
                </a:lnTo>
                <a:close/>
                <a:moveTo>
                  <a:pt x="8706634" y="5143057"/>
                </a:moveTo>
                <a:lnTo>
                  <a:pt x="9176104" y="5143057"/>
                </a:lnTo>
                <a:lnTo>
                  <a:pt x="9176104" y="5244969"/>
                </a:lnTo>
                <a:lnTo>
                  <a:pt x="8707060" y="5244969"/>
                </a:lnTo>
                <a:lnTo>
                  <a:pt x="8709420" y="5198237"/>
                </a:lnTo>
                <a:close/>
                <a:moveTo>
                  <a:pt x="1242485" y="5143057"/>
                </a:moveTo>
                <a:lnTo>
                  <a:pt x="1714449" y="5143057"/>
                </a:lnTo>
                <a:lnTo>
                  <a:pt x="1711662" y="5198237"/>
                </a:lnTo>
                <a:lnTo>
                  <a:pt x="1714022" y="5244969"/>
                </a:lnTo>
                <a:lnTo>
                  <a:pt x="1242485" y="5244969"/>
                </a:lnTo>
                <a:close/>
                <a:moveTo>
                  <a:pt x="2787" y="5143057"/>
                </a:moveTo>
                <a:lnTo>
                  <a:pt x="97302" y="5143057"/>
                </a:lnTo>
                <a:lnTo>
                  <a:pt x="97302" y="5244969"/>
                </a:lnTo>
                <a:lnTo>
                  <a:pt x="2360" y="5244969"/>
                </a:lnTo>
                <a:lnTo>
                  <a:pt x="0" y="5198237"/>
                </a:lnTo>
                <a:close/>
                <a:moveTo>
                  <a:pt x="623389" y="4939239"/>
                </a:moveTo>
                <a:lnTo>
                  <a:pt x="725299" y="4939239"/>
                </a:lnTo>
                <a:lnTo>
                  <a:pt x="725299" y="5450061"/>
                </a:lnTo>
                <a:lnTo>
                  <a:pt x="623389" y="5450061"/>
                </a:lnTo>
                <a:close/>
                <a:moveTo>
                  <a:pt x="86723" y="4273524"/>
                </a:moveTo>
                <a:lnTo>
                  <a:pt x="106218" y="4371093"/>
                </a:lnTo>
                <a:cubicBezTo>
                  <a:pt x="106218" y="4407717"/>
                  <a:pt x="98813" y="4442589"/>
                  <a:pt x="85418" y="4474296"/>
                </a:cubicBezTo>
                <a:lnTo>
                  <a:pt x="47492" y="4530579"/>
                </a:lnTo>
                <a:close/>
                <a:moveTo>
                  <a:pt x="9745526" y="4208037"/>
                </a:moveTo>
                <a:cubicBezTo>
                  <a:pt x="9655081" y="4208037"/>
                  <a:pt x="9582469" y="4280647"/>
                  <a:pt x="9582469" y="4371093"/>
                </a:cubicBezTo>
                <a:cubicBezTo>
                  <a:pt x="9582469" y="4461537"/>
                  <a:pt x="9655081" y="4534147"/>
                  <a:pt x="9745526" y="4534147"/>
                </a:cubicBezTo>
                <a:cubicBezTo>
                  <a:pt x="9835970" y="4534147"/>
                  <a:pt x="9908582" y="4461537"/>
                  <a:pt x="9908582" y="4371093"/>
                </a:cubicBezTo>
                <a:cubicBezTo>
                  <a:pt x="9908582" y="4280647"/>
                  <a:pt x="9835970" y="4208037"/>
                  <a:pt x="9745526" y="4208037"/>
                </a:cubicBezTo>
                <a:close/>
                <a:moveTo>
                  <a:pt x="1498539" y="4208037"/>
                </a:moveTo>
                <a:cubicBezTo>
                  <a:pt x="1408093" y="4208037"/>
                  <a:pt x="1335482" y="4280647"/>
                  <a:pt x="1335482" y="4371093"/>
                </a:cubicBezTo>
                <a:cubicBezTo>
                  <a:pt x="1335482" y="4461537"/>
                  <a:pt x="1408093" y="4534147"/>
                  <a:pt x="1498539" y="4534147"/>
                </a:cubicBezTo>
                <a:cubicBezTo>
                  <a:pt x="1588983" y="4534147"/>
                  <a:pt x="1661593" y="4461537"/>
                  <a:pt x="1661593" y="4371093"/>
                </a:cubicBezTo>
                <a:cubicBezTo>
                  <a:pt x="1661593" y="4280647"/>
                  <a:pt x="1588983" y="4208037"/>
                  <a:pt x="1498539" y="4208037"/>
                </a:cubicBezTo>
                <a:close/>
                <a:moveTo>
                  <a:pt x="8870376" y="4115043"/>
                </a:moveTo>
                <a:lnTo>
                  <a:pt x="8972285" y="4115043"/>
                </a:lnTo>
                <a:lnTo>
                  <a:pt x="8972285" y="4625865"/>
                </a:lnTo>
                <a:lnTo>
                  <a:pt x="8870376" y="4625865"/>
                </a:lnTo>
                <a:close/>
                <a:moveTo>
                  <a:pt x="623387" y="4115043"/>
                </a:moveTo>
                <a:lnTo>
                  <a:pt x="725297" y="4115043"/>
                </a:lnTo>
                <a:lnTo>
                  <a:pt x="725297" y="4625865"/>
                </a:lnTo>
                <a:lnTo>
                  <a:pt x="623387" y="4625865"/>
                </a:lnTo>
                <a:close/>
                <a:moveTo>
                  <a:pt x="9744252" y="4106125"/>
                </a:moveTo>
                <a:cubicBezTo>
                  <a:pt x="9890747" y="4106125"/>
                  <a:pt x="10009217" y="4224597"/>
                  <a:pt x="10009217" y="4371093"/>
                </a:cubicBezTo>
                <a:cubicBezTo>
                  <a:pt x="10009217" y="4517587"/>
                  <a:pt x="9890747" y="4636057"/>
                  <a:pt x="9744252" y="4636057"/>
                </a:cubicBezTo>
                <a:cubicBezTo>
                  <a:pt x="9597757" y="4636057"/>
                  <a:pt x="9479286" y="4517587"/>
                  <a:pt x="9479286" y="4371093"/>
                </a:cubicBezTo>
                <a:cubicBezTo>
                  <a:pt x="9479286" y="4224597"/>
                  <a:pt x="9597757" y="4106125"/>
                  <a:pt x="9744252" y="4106125"/>
                </a:cubicBezTo>
                <a:close/>
                <a:moveTo>
                  <a:pt x="1499812" y="4106125"/>
                </a:moveTo>
                <a:cubicBezTo>
                  <a:pt x="1646307" y="4106125"/>
                  <a:pt x="1764778" y="4224597"/>
                  <a:pt x="1764778" y="4371093"/>
                </a:cubicBezTo>
                <a:cubicBezTo>
                  <a:pt x="1764778" y="4517587"/>
                  <a:pt x="1646307" y="4636057"/>
                  <a:pt x="1499812" y="4636057"/>
                </a:cubicBezTo>
                <a:cubicBezTo>
                  <a:pt x="1353316" y="4634783"/>
                  <a:pt x="1234846" y="4517587"/>
                  <a:pt x="1234846" y="4371093"/>
                </a:cubicBezTo>
                <a:cubicBezTo>
                  <a:pt x="1234846" y="4224597"/>
                  <a:pt x="1353316" y="4106125"/>
                  <a:pt x="1499812" y="4106125"/>
                </a:cubicBezTo>
                <a:close/>
                <a:moveTo>
                  <a:pt x="9489477" y="3495941"/>
                </a:moveTo>
                <a:lnTo>
                  <a:pt x="10000300" y="3495941"/>
                </a:lnTo>
                <a:lnTo>
                  <a:pt x="10000300" y="3597851"/>
                </a:lnTo>
                <a:lnTo>
                  <a:pt x="9489477" y="3597851"/>
                </a:lnTo>
                <a:close/>
                <a:moveTo>
                  <a:pt x="2066685" y="3495941"/>
                </a:moveTo>
                <a:lnTo>
                  <a:pt x="2154931" y="3495941"/>
                </a:lnTo>
                <a:lnTo>
                  <a:pt x="2133958" y="3530464"/>
                </a:lnTo>
                <a:lnTo>
                  <a:pt x="2101496" y="3597851"/>
                </a:lnTo>
                <a:lnTo>
                  <a:pt x="2066685" y="3597851"/>
                </a:lnTo>
                <a:close/>
                <a:moveTo>
                  <a:pt x="674343" y="3383841"/>
                </a:moveTo>
                <a:cubicBezTo>
                  <a:pt x="583899" y="3383841"/>
                  <a:pt x="511289" y="3456451"/>
                  <a:pt x="511289" y="3546897"/>
                </a:cubicBezTo>
                <a:cubicBezTo>
                  <a:pt x="511289" y="3637341"/>
                  <a:pt x="583899" y="3709953"/>
                  <a:pt x="674343" y="3709953"/>
                </a:cubicBezTo>
                <a:cubicBezTo>
                  <a:pt x="764789" y="3709953"/>
                  <a:pt x="837399" y="3637341"/>
                  <a:pt x="837399" y="3546897"/>
                </a:cubicBezTo>
                <a:cubicBezTo>
                  <a:pt x="837399" y="3456451"/>
                  <a:pt x="764789" y="3383841"/>
                  <a:pt x="674343" y="3383841"/>
                </a:cubicBezTo>
                <a:close/>
                <a:moveTo>
                  <a:pt x="8870376" y="3292121"/>
                </a:moveTo>
                <a:lnTo>
                  <a:pt x="8972285" y="3292121"/>
                </a:lnTo>
                <a:lnTo>
                  <a:pt x="8972285" y="3802945"/>
                </a:lnTo>
                <a:lnTo>
                  <a:pt x="8870376" y="3802945"/>
                </a:lnTo>
                <a:close/>
                <a:moveTo>
                  <a:pt x="8142327" y="3292121"/>
                </a:moveTo>
                <a:lnTo>
                  <a:pt x="8148089" y="3292121"/>
                </a:lnTo>
                <a:lnTo>
                  <a:pt x="8148089" y="3301606"/>
                </a:lnTo>
                <a:close/>
                <a:moveTo>
                  <a:pt x="1447583" y="3292121"/>
                </a:moveTo>
                <a:lnTo>
                  <a:pt x="1549493" y="3292121"/>
                </a:lnTo>
                <a:lnTo>
                  <a:pt x="1549493" y="3802945"/>
                </a:lnTo>
                <a:lnTo>
                  <a:pt x="1447583" y="3802945"/>
                </a:lnTo>
                <a:close/>
                <a:moveTo>
                  <a:pt x="675617" y="3281931"/>
                </a:moveTo>
                <a:cubicBezTo>
                  <a:pt x="822113" y="3281931"/>
                  <a:pt x="940583" y="3400401"/>
                  <a:pt x="940583" y="3546897"/>
                </a:cubicBezTo>
                <a:cubicBezTo>
                  <a:pt x="940583" y="3693393"/>
                  <a:pt x="822113" y="3811861"/>
                  <a:pt x="675617" y="3811861"/>
                </a:cubicBezTo>
                <a:cubicBezTo>
                  <a:pt x="529123" y="3811861"/>
                  <a:pt x="410652" y="3693393"/>
                  <a:pt x="410652" y="3546897"/>
                </a:cubicBezTo>
                <a:cubicBezTo>
                  <a:pt x="410652" y="3400401"/>
                  <a:pt x="529123" y="3281931"/>
                  <a:pt x="675617" y="3281931"/>
                </a:cubicBezTo>
                <a:close/>
                <a:moveTo>
                  <a:pt x="1242482" y="2671745"/>
                </a:moveTo>
                <a:lnTo>
                  <a:pt x="1753305" y="2671745"/>
                </a:lnTo>
                <a:lnTo>
                  <a:pt x="1753305" y="2773657"/>
                </a:lnTo>
                <a:lnTo>
                  <a:pt x="1242482" y="2773657"/>
                </a:lnTo>
                <a:close/>
                <a:moveTo>
                  <a:pt x="8921331" y="2560919"/>
                </a:moveTo>
                <a:cubicBezTo>
                  <a:pt x="8832160" y="2560919"/>
                  <a:pt x="8758275" y="2633529"/>
                  <a:pt x="8758275" y="2723975"/>
                </a:cubicBezTo>
                <a:cubicBezTo>
                  <a:pt x="8758275" y="2814419"/>
                  <a:pt x="8830885" y="2887029"/>
                  <a:pt x="8921331" y="2887029"/>
                </a:cubicBezTo>
                <a:cubicBezTo>
                  <a:pt x="9011776" y="2887029"/>
                  <a:pt x="9084386" y="2814419"/>
                  <a:pt x="9084386" y="2723975"/>
                </a:cubicBezTo>
                <a:cubicBezTo>
                  <a:pt x="9084386" y="2633529"/>
                  <a:pt x="9011776" y="2560919"/>
                  <a:pt x="8921331" y="2560919"/>
                </a:cubicBezTo>
                <a:close/>
                <a:moveTo>
                  <a:pt x="2322726" y="2560919"/>
                </a:moveTo>
                <a:cubicBezTo>
                  <a:pt x="2232282" y="2560919"/>
                  <a:pt x="2159671" y="2633529"/>
                  <a:pt x="2159671" y="2723975"/>
                </a:cubicBezTo>
                <a:cubicBezTo>
                  <a:pt x="2159671" y="2814419"/>
                  <a:pt x="2232282" y="2887029"/>
                  <a:pt x="2322726" y="2887029"/>
                </a:cubicBezTo>
                <a:cubicBezTo>
                  <a:pt x="2411897" y="2885757"/>
                  <a:pt x="2485782" y="2813145"/>
                  <a:pt x="2485782" y="2723975"/>
                </a:cubicBezTo>
                <a:cubicBezTo>
                  <a:pt x="2485782" y="2633529"/>
                  <a:pt x="2413173" y="2560919"/>
                  <a:pt x="2322726" y="2560919"/>
                </a:cubicBezTo>
                <a:close/>
                <a:moveTo>
                  <a:pt x="9694571" y="2553886"/>
                </a:moveTo>
                <a:lnTo>
                  <a:pt x="9792198" y="2714584"/>
                </a:lnTo>
                <a:lnTo>
                  <a:pt x="9796481" y="2723476"/>
                </a:lnTo>
                <a:lnTo>
                  <a:pt x="9796481" y="2978749"/>
                </a:lnTo>
                <a:lnTo>
                  <a:pt x="9694571" y="2978749"/>
                </a:lnTo>
                <a:close/>
                <a:moveTo>
                  <a:pt x="772671" y="2477905"/>
                </a:moveTo>
                <a:lnTo>
                  <a:pt x="778813" y="2479809"/>
                </a:lnTo>
                <a:cubicBezTo>
                  <a:pt x="873936" y="2519996"/>
                  <a:pt x="940575" y="2614103"/>
                  <a:pt x="940575" y="2723975"/>
                </a:cubicBezTo>
                <a:cubicBezTo>
                  <a:pt x="940575" y="2870469"/>
                  <a:pt x="822106" y="2988941"/>
                  <a:pt x="675608" y="2988941"/>
                </a:cubicBezTo>
                <a:cubicBezTo>
                  <a:pt x="620673" y="2988463"/>
                  <a:pt x="569678" y="2971504"/>
                  <a:pt x="527394" y="2942835"/>
                </a:cubicBezTo>
                <a:lnTo>
                  <a:pt x="521341" y="2937832"/>
                </a:lnTo>
                <a:lnTo>
                  <a:pt x="566336" y="2844427"/>
                </a:lnTo>
                <a:lnTo>
                  <a:pt x="610701" y="2874271"/>
                </a:lnTo>
                <a:cubicBezTo>
                  <a:pt x="630227" y="2882491"/>
                  <a:pt x="651723" y="2887029"/>
                  <a:pt x="674334" y="2887029"/>
                </a:cubicBezTo>
                <a:cubicBezTo>
                  <a:pt x="764780" y="2885757"/>
                  <a:pt x="837390" y="2813145"/>
                  <a:pt x="837390" y="2723975"/>
                </a:cubicBezTo>
                <a:cubicBezTo>
                  <a:pt x="837390" y="2656141"/>
                  <a:pt x="796547" y="2598339"/>
                  <a:pt x="737968" y="2573678"/>
                </a:cubicBezTo>
                <a:lnTo>
                  <a:pt x="717037" y="2569481"/>
                </a:lnTo>
                <a:close/>
                <a:moveTo>
                  <a:pt x="8046180" y="2467925"/>
                </a:moveTo>
                <a:lnTo>
                  <a:pt x="8148089" y="2467925"/>
                </a:lnTo>
                <a:lnTo>
                  <a:pt x="8148089" y="2978749"/>
                </a:lnTo>
                <a:lnTo>
                  <a:pt x="8046180" y="2978749"/>
                </a:lnTo>
                <a:close/>
                <a:moveTo>
                  <a:pt x="8921331" y="2459009"/>
                </a:moveTo>
                <a:cubicBezTo>
                  <a:pt x="9067826" y="2459009"/>
                  <a:pt x="9186296" y="2577479"/>
                  <a:pt x="9186296" y="2723975"/>
                </a:cubicBezTo>
                <a:cubicBezTo>
                  <a:pt x="9186296" y="2870469"/>
                  <a:pt x="9067826" y="2988941"/>
                  <a:pt x="8921331" y="2988941"/>
                </a:cubicBezTo>
                <a:cubicBezTo>
                  <a:pt x="8774836" y="2988941"/>
                  <a:pt x="8656365" y="2870469"/>
                  <a:pt x="8656365" y="2723975"/>
                </a:cubicBezTo>
                <a:cubicBezTo>
                  <a:pt x="8656365" y="2577479"/>
                  <a:pt x="8774836" y="2459009"/>
                  <a:pt x="8921331" y="2459009"/>
                </a:cubicBezTo>
                <a:close/>
                <a:moveTo>
                  <a:pt x="2322726" y="2459009"/>
                </a:moveTo>
                <a:cubicBezTo>
                  <a:pt x="2469222" y="2459009"/>
                  <a:pt x="2587692" y="2577479"/>
                  <a:pt x="2587692" y="2723975"/>
                </a:cubicBezTo>
                <a:cubicBezTo>
                  <a:pt x="2587692" y="2870469"/>
                  <a:pt x="2469222" y="2988941"/>
                  <a:pt x="2322726" y="2988941"/>
                </a:cubicBezTo>
                <a:cubicBezTo>
                  <a:pt x="2176232" y="2988941"/>
                  <a:pt x="2057761" y="2869197"/>
                  <a:pt x="2057761" y="2723975"/>
                </a:cubicBezTo>
                <a:cubicBezTo>
                  <a:pt x="2057761" y="2577479"/>
                  <a:pt x="2176232" y="2459009"/>
                  <a:pt x="2322726" y="2459009"/>
                </a:cubicBezTo>
                <a:close/>
                <a:moveTo>
                  <a:pt x="7842360" y="1848825"/>
                </a:moveTo>
                <a:lnTo>
                  <a:pt x="8353182" y="1848825"/>
                </a:lnTo>
                <a:lnTo>
                  <a:pt x="8353182" y="1950733"/>
                </a:lnTo>
                <a:lnTo>
                  <a:pt x="7842360" y="1950733"/>
                </a:lnTo>
                <a:close/>
                <a:moveTo>
                  <a:pt x="6223404" y="1848825"/>
                </a:moveTo>
                <a:lnTo>
                  <a:pt x="6704792" y="1848825"/>
                </a:lnTo>
                <a:lnTo>
                  <a:pt x="6704792" y="1950733"/>
                </a:lnTo>
                <a:lnTo>
                  <a:pt x="6512646" y="1950733"/>
                </a:lnTo>
                <a:lnTo>
                  <a:pt x="6413573" y="1911670"/>
                </a:lnTo>
                <a:cubicBezTo>
                  <a:pt x="6359984" y="1892049"/>
                  <a:pt x="6305781" y="1873700"/>
                  <a:pt x="6251001" y="1856662"/>
                </a:cubicBezTo>
                <a:close/>
                <a:moveTo>
                  <a:pt x="2890884" y="1848825"/>
                </a:moveTo>
                <a:lnTo>
                  <a:pt x="3401707" y="1848825"/>
                </a:lnTo>
                <a:lnTo>
                  <a:pt x="3401707" y="1950733"/>
                </a:lnTo>
                <a:lnTo>
                  <a:pt x="2890884" y="1950733"/>
                </a:lnTo>
                <a:close/>
                <a:moveTo>
                  <a:pt x="1242493" y="1848825"/>
                </a:moveTo>
                <a:lnTo>
                  <a:pt x="1753316" y="1848825"/>
                </a:lnTo>
                <a:lnTo>
                  <a:pt x="1753316" y="1950733"/>
                </a:lnTo>
                <a:lnTo>
                  <a:pt x="1242493" y="1950733"/>
                </a:lnTo>
                <a:close/>
                <a:moveTo>
                  <a:pt x="8921331" y="1736725"/>
                </a:moveTo>
                <a:cubicBezTo>
                  <a:pt x="8832160" y="1736725"/>
                  <a:pt x="8758275" y="1809335"/>
                  <a:pt x="8758275" y="1899781"/>
                </a:cubicBezTo>
                <a:cubicBezTo>
                  <a:pt x="8758275" y="1990225"/>
                  <a:pt x="8830885" y="2062835"/>
                  <a:pt x="8921331" y="2062835"/>
                </a:cubicBezTo>
                <a:cubicBezTo>
                  <a:pt x="9011776" y="2062835"/>
                  <a:pt x="9084386" y="1990225"/>
                  <a:pt x="9084386" y="1899781"/>
                </a:cubicBezTo>
                <a:cubicBezTo>
                  <a:pt x="9084386" y="1809335"/>
                  <a:pt x="9011776" y="1736725"/>
                  <a:pt x="8921331" y="1736725"/>
                </a:cubicBezTo>
                <a:close/>
                <a:moveTo>
                  <a:pt x="7223258" y="1643731"/>
                </a:moveTo>
                <a:lnTo>
                  <a:pt x="7325168" y="1643731"/>
                </a:lnTo>
                <a:lnTo>
                  <a:pt x="7325168" y="2154553"/>
                </a:lnTo>
                <a:lnTo>
                  <a:pt x="7223258" y="2154553"/>
                </a:lnTo>
                <a:close/>
                <a:moveTo>
                  <a:pt x="2271782" y="1643731"/>
                </a:moveTo>
                <a:lnTo>
                  <a:pt x="2373691" y="1643731"/>
                </a:lnTo>
                <a:lnTo>
                  <a:pt x="2373691" y="2154553"/>
                </a:lnTo>
                <a:lnTo>
                  <a:pt x="2271782" y="2154553"/>
                </a:lnTo>
                <a:close/>
                <a:moveTo>
                  <a:pt x="8921331" y="1634813"/>
                </a:moveTo>
                <a:cubicBezTo>
                  <a:pt x="8957955" y="1634813"/>
                  <a:pt x="8992827" y="1642218"/>
                  <a:pt x="9024534" y="1655614"/>
                </a:cubicBezTo>
                <a:lnTo>
                  <a:pt x="9036119" y="1661896"/>
                </a:lnTo>
                <a:lnTo>
                  <a:pt x="9067478" y="1694788"/>
                </a:lnTo>
                <a:lnTo>
                  <a:pt x="9168482" y="1811390"/>
                </a:lnTo>
                <a:lnTo>
                  <a:pt x="9186296" y="1899781"/>
                </a:lnTo>
                <a:cubicBezTo>
                  <a:pt x="9186296" y="2046275"/>
                  <a:pt x="9067826" y="2164745"/>
                  <a:pt x="8921331" y="2164745"/>
                </a:cubicBezTo>
                <a:cubicBezTo>
                  <a:pt x="8774836" y="2164745"/>
                  <a:pt x="8656365" y="2046275"/>
                  <a:pt x="8656365" y="1899781"/>
                </a:cubicBezTo>
                <a:cubicBezTo>
                  <a:pt x="8656365" y="1753285"/>
                  <a:pt x="8774836" y="1634813"/>
                  <a:pt x="8921331" y="1634813"/>
                </a:cubicBezTo>
                <a:close/>
                <a:moveTo>
                  <a:pt x="3969851" y="1634813"/>
                </a:moveTo>
                <a:cubicBezTo>
                  <a:pt x="4079723" y="1634813"/>
                  <a:pt x="4173831" y="1701454"/>
                  <a:pt x="4214017" y="1796577"/>
                </a:cubicBezTo>
                <a:lnTo>
                  <a:pt x="4223093" y="1841608"/>
                </a:lnTo>
                <a:lnTo>
                  <a:pt x="4170081" y="1856662"/>
                </a:lnTo>
                <a:lnTo>
                  <a:pt x="4127174" y="1871180"/>
                </a:lnTo>
                <a:lnTo>
                  <a:pt x="4120150" y="1836147"/>
                </a:lnTo>
                <a:cubicBezTo>
                  <a:pt x="4095488" y="1777568"/>
                  <a:pt x="4037686" y="1736725"/>
                  <a:pt x="3969851" y="1736725"/>
                </a:cubicBezTo>
                <a:cubicBezTo>
                  <a:pt x="3880680" y="1736725"/>
                  <a:pt x="3806796" y="1809335"/>
                  <a:pt x="3806796" y="1899781"/>
                </a:cubicBezTo>
                <a:cubicBezTo>
                  <a:pt x="3806796" y="1922392"/>
                  <a:pt x="3811334" y="1943889"/>
                  <a:pt x="3819555" y="1963414"/>
                </a:cubicBezTo>
                <a:lnTo>
                  <a:pt x="3832208" y="1982224"/>
                </a:lnTo>
                <a:lnTo>
                  <a:pt x="3741230" y="2026051"/>
                </a:lnTo>
                <a:lnTo>
                  <a:pt x="3725686" y="2002984"/>
                </a:lnTo>
                <a:cubicBezTo>
                  <a:pt x="3712291" y="1971277"/>
                  <a:pt x="3704886" y="1936405"/>
                  <a:pt x="3704886" y="1899781"/>
                </a:cubicBezTo>
                <a:cubicBezTo>
                  <a:pt x="3704886" y="1753285"/>
                  <a:pt x="3823356" y="1634813"/>
                  <a:pt x="3969851" y="1634813"/>
                </a:cubicBezTo>
                <a:close/>
                <a:moveTo>
                  <a:pt x="7842360" y="1024629"/>
                </a:moveTo>
                <a:lnTo>
                  <a:pt x="8330359" y="1024629"/>
                </a:lnTo>
                <a:lnTo>
                  <a:pt x="8353182" y="1042565"/>
                </a:lnTo>
                <a:lnTo>
                  <a:pt x="8353182" y="1126539"/>
                </a:lnTo>
                <a:lnTo>
                  <a:pt x="7842360" y="1126539"/>
                </a:lnTo>
                <a:close/>
                <a:moveTo>
                  <a:pt x="5371048" y="1024629"/>
                </a:moveTo>
                <a:lnTo>
                  <a:pt x="5881870" y="1024629"/>
                </a:lnTo>
                <a:lnTo>
                  <a:pt x="5881870" y="1126539"/>
                </a:lnTo>
                <a:lnTo>
                  <a:pt x="5371048" y="1126539"/>
                </a:lnTo>
                <a:close/>
                <a:moveTo>
                  <a:pt x="4538001" y="1024629"/>
                </a:moveTo>
                <a:lnTo>
                  <a:pt x="5048825" y="1024629"/>
                </a:lnTo>
                <a:lnTo>
                  <a:pt x="5048825" y="1126539"/>
                </a:lnTo>
                <a:lnTo>
                  <a:pt x="4538001" y="1126539"/>
                </a:lnTo>
                <a:close/>
                <a:moveTo>
                  <a:pt x="2890886" y="1024629"/>
                </a:moveTo>
                <a:lnTo>
                  <a:pt x="3401709" y="1024629"/>
                </a:lnTo>
                <a:lnTo>
                  <a:pt x="3401709" y="1126539"/>
                </a:lnTo>
                <a:lnTo>
                  <a:pt x="2890886" y="1126539"/>
                </a:lnTo>
                <a:close/>
                <a:moveTo>
                  <a:pt x="6450017" y="912529"/>
                </a:moveTo>
                <a:cubicBezTo>
                  <a:pt x="6359572" y="912529"/>
                  <a:pt x="6286962" y="985139"/>
                  <a:pt x="6286962" y="1075585"/>
                </a:cubicBezTo>
                <a:cubicBezTo>
                  <a:pt x="6286962" y="1166029"/>
                  <a:pt x="6359572" y="1238639"/>
                  <a:pt x="6450017" y="1238639"/>
                </a:cubicBezTo>
                <a:cubicBezTo>
                  <a:pt x="6540463" y="1238639"/>
                  <a:pt x="6613073" y="1166029"/>
                  <a:pt x="6613073" y="1075585"/>
                </a:cubicBezTo>
                <a:cubicBezTo>
                  <a:pt x="6613073" y="985139"/>
                  <a:pt x="6540463" y="912529"/>
                  <a:pt x="6450017" y="912529"/>
                </a:cubicBezTo>
                <a:close/>
                <a:moveTo>
                  <a:pt x="2373692" y="828587"/>
                </a:moveTo>
                <a:lnTo>
                  <a:pt x="2373692" y="1331633"/>
                </a:lnTo>
                <a:lnTo>
                  <a:pt x="2271782" y="1331633"/>
                </a:lnTo>
                <a:lnTo>
                  <a:pt x="2271782" y="895706"/>
                </a:lnTo>
                <a:lnTo>
                  <a:pt x="2297278" y="877575"/>
                </a:lnTo>
                <a:close/>
                <a:moveTo>
                  <a:pt x="7223258" y="820809"/>
                </a:moveTo>
                <a:lnTo>
                  <a:pt x="7325168" y="820809"/>
                </a:lnTo>
                <a:lnTo>
                  <a:pt x="7325168" y="1331633"/>
                </a:lnTo>
                <a:lnTo>
                  <a:pt x="7223258" y="1331633"/>
                </a:lnTo>
                <a:close/>
                <a:moveTo>
                  <a:pt x="3918899" y="820809"/>
                </a:moveTo>
                <a:lnTo>
                  <a:pt x="4020808" y="820809"/>
                </a:lnTo>
                <a:lnTo>
                  <a:pt x="4020808" y="1331633"/>
                </a:lnTo>
                <a:lnTo>
                  <a:pt x="3918899" y="1331633"/>
                </a:lnTo>
                <a:close/>
                <a:moveTo>
                  <a:pt x="6451292" y="810617"/>
                </a:moveTo>
                <a:cubicBezTo>
                  <a:pt x="6597788" y="810617"/>
                  <a:pt x="6716257" y="929089"/>
                  <a:pt x="6716257" y="1075585"/>
                </a:cubicBezTo>
                <a:cubicBezTo>
                  <a:pt x="6716257" y="1222079"/>
                  <a:pt x="6597788" y="1340549"/>
                  <a:pt x="6451292" y="1340549"/>
                </a:cubicBezTo>
                <a:cubicBezTo>
                  <a:pt x="6303522" y="1340549"/>
                  <a:pt x="6186326" y="1222079"/>
                  <a:pt x="6186326" y="1075585"/>
                </a:cubicBezTo>
                <a:cubicBezTo>
                  <a:pt x="6186326" y="929089"/>
                  <a:pt x="6304797" y="810617"/>
                  <a:pt x="6451292" y="810617"/>
                </a:cubicBezTo>
                <a:close/>
                <a:moveTo>
                  <a:pt x="6399063" y="125503"/>
                </a:moveTo>
                <a:lnTo>
                  <a:pt x="6500973" y="149024"/>
                </a:lnTo>
                <a:lnTo>
                  <a:pt x="6500973" y="508711"/>
                </a:lnTo>
                <a:lnTo>
                  <a:pt x="6399063" y="508711"/>
                </a:lnTo>
                <a:close/>
                <a:moveTo>
                  <a:pt x="4743094" y="101073"/>
                </a:moveTo>
                <a:lnTo>
                  <a:pt x="4845004" y="101073"/>
                </a:lnTo>
                <a:lnTo>
                  <a:pt x="4845004" y="508711"/>
                </a:lnTo>
                <a:lnTo>
                  <a:pt x="4743094" y="508711"/>
                </a:lnTo>
                <a:close/>
                <a:moveTo>
                  <a:pt x="4174642" y="91020"/>
                </a:moveTo>
                <a:lnTo>
                  <a:pt x="4214021" y="149458"/>
                </a:lnTo>
                <a:cubicBezTo>
                  <a:pt x="4227416" y="181166"/>
                  <a:pt x="4234820" y="216038"/>
                  <a:pt x="4234820" y="252661"/>
                </a:cubicBezTo>
                <a:cubicBezTo>
                  <a:pt x="4234820" y="399157"/>
                  <a:pt x="4116350" y="517629"/>
                  <a:pt x="3969854" y="517629"/>
                </a:cubicBezTo>
                <a:cubicBezTo>
                  <a:pt x="3823359" y="517629"/>
                  <a:pt x="3704889" y="399157"/>
                  <a:pt x="3704889" y="252661"/>
                </a:cubicBezTo>
                <a:lnTo>
                  <a:pt x="3714113" y="206895"/>
                </a:lnTo>
                <a:lnTo>
                  <a:pt x="3829928" y="174007"/>
                </a:lnTo>
                <a:lnTo>
                  <a:pt x="3819737" y="189028"/>
                </a:lnTo>
                <a:cubicBezTo>
                  <a:pt x="3811417" y="208554"/>
                  <a:pt x="3806799" y="230050"/>
                  <a:pt x="3806799" y="252661"/>
                </a:cubicBezTo>
                <a:cubicBezTo>
                  <a:pt x="3806799" y="343107"/>
                  <a:pt x="3879410" y="415717"/>
                  <a:pt x="3969854" y="415717"/>
                </a:cubicBezTo>
                <a:cubicBezTo>
                  <a:pt x="4060300" y="415717"/>
                  <a:pt x="4132911" y="343107"/>
                  <a:pt x="4132911" y="252661"/>
                </a:cubicBezTo>
                <a:cubicBezTo>
                  <a:pt x="4132911" y="207439"/>
                  <a:pt x="4114759" y="166676"/>
                  <a:pt x="4085300" y="137218"/>
                </a:cubicBezTo>
                <a:lnTo>
                  <a:pt x="4056168" y="117622"/>
                </a:lnTo>
                <a:lnTo>
                  <a:pt x="4160436" y="93557"/>
                </a:lnTo>
                <a:close/>
                <a:moveTo>
                  <a:pt x="5625822" y="89607"/>
                </a:moveTo>
                <a:cubicBezTo>
                  <a:pt x="5535377" y="89607"/>
                  <a:pt x="5462766" y="162217"/>
                  <a:pt x="5462766" y="252661"/>
                </a:cubicBezTo>
                <a:cubicBezTo>
                  <a:pt x="5462766" y="343107"/>
                  <a:pt x="5535377" y="415717"/>
                  <a:pt x="5625822" y="415717"/>
                </a:cubicBezTo>
                <a:cubicBezTo>
                  <a:pt x="5716267" y="414445"/>
                  <a:pt x="5788878" y="341833"/>
                  <a:pt x="5788878" y="252661"/>
                </a:cubicBezTo>
                <a:cubicBezTo>
                  <a:pt x="5788878" y="162217"/>
                  <a:pt x="5716267" y="89607"/>
                  <a:pt x="5625822" y="89607"/>
                </a:cubicBezTo>
                <a:close/>
                <a:moveTo>
                  <a:pt x="5551305" y="0"/>
                </a:moveTo>
                <a:lnTo>
                  <a:pt x="5741268" y="14445"/>
                </a:lnTo>
                <a:lnTo>
                  <a:pt x="5775311" y="32907"/>
                </a:lnTo>
                <a:cubicBezTo>
                  <a:pt x="5845785" y="80491"/>
                  <a:pt x="5892062" y="161102"/>
                  <a:pt x="5892062" y="252661"/>
                </a:cubicBezTo>
                <a:cubicBezTo>
                  <a:pt x="5892062" y="399157"/>
                  <a:pt x="5773592" y="517629"/>
                  <a:pt x="5627096" y="517629"/>
                </a:cubicBezTo>
                <a:cubicBezTo>
                  <a:pt x="5480601" y="516353"/>
                  <a:pt x="5362131" y="397885"/>
                  <a:pt x="5362131" y="252661"/>
                </a:cubicBezTo>
                <a:cubicBezTo>
                  <a:pt x="5362131" y="142791"/>
                  <a:pt x="5428771" y="48684"/>
                  <a:pt x="5523893" y="8497"/>
                </a:cubicBezTo>
                <a:close/>
              </a:path>
            </a:pathLst>
          </a:custGeom>
          <a:gradFill>
            <a:gsLst>
              <a:gs pos="100000">
                <a:schemeClr val="accent1">
                  <a:lumMod val="50000"/>
                  <a:alpha val="15000"/>
                </a:schemeClr>
              </a:gs>
              <a:gs pos="0">
                <a:schemeClr val="accent1">
                  <a:lumMod val="50000"/>
                  <a:alpha val="0"/>
                </a:schemeClr>
              </a:gs>
            </a:gsLst>
            <a:lin ang="18900000" scaled="0"/>
          </a:gradFill>
          <a:ln w="12735" cap="flat">
            <a:noFill/>
            <a:prstDash val="solid"/>
            <a:miter/>
          </a:ln>
        </p:spPr>
        <p:txBody>
          <a:bodyPr rtlCol="0" anchor="ctr"/>
          <a:lstStyle/>
          <a:p>
            <a:endParaRPr lang="en-GB"/>
          </a:p>
        </p:txBody>
      </p:sp>
      <p:sp>
        <p:nvSpPr>
          <p:cNvPr id="19" name="Circle: Hollow 429">
            <a:extLst>
              <a:ext uri="{FF2B5EF4-FFF2-40B4-BE49-F238E27FC236}">
                <a16:creationId xmlns:a16="http://schemas.microsoft.com/office/drawing/2014/main" id="{B077384B-E21D-4447-B01E-977229B6C737}"/>
              </a:ext>
            </a:extLst>
          </p:cNvPr>
          <p:cNvSpPr/>
          <p:nvPr userDrawn="1"/>
        </p:nvSpPr>
        <p:spPr>
          <a:xfrm flipV="1">
            <a:off x="-1489805" y="945142"/>
            <a:ext cx="7366730" cy="7366728"/>
          </a:xfrm>
          <a:prstGeom prst="donut">
            <a:avLst>
              <a:gd name="adj" fmla="val 253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pic>
        <p:nvPicPr>
          <p:cNvPr id="8" name="Picture 7">
            <a:extLst>
              <a:ext uri="{FF2B5EF4-FFF2-40B4-BE49-F238E27FC236}">
                <a16:creationId xmlns:a16="http://schemas.microsoft.com/office/drawing/2014/main" id="{50A34C98-A857-4993-9B4A-7E97989E0AB9}"/>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642808" y="370738"/>
            <a:ext cx="7480418" cy="7863840"/>
          </a:xfrm>
          <a:prstGeom prst="rect">
            <a:avLst/>
          </a:prstGeom>
          <a:effectLst>
            <a:outerShdw blurRad="241300" algn="ctr" rotWithShape="0">
              <a:prstClr val="black">
                <a:alpha val="40000"/>
              </a:prstClr>
            </a:outerShdw>
          </a:effectLst>
        </p:spPr>
      </p:pic>
    </p:spTree>
    <p:extLst>
      <p:ext uri="{BB962C8B-B14F-4D97-AF65-F5344CB8AC3E}">
        <p14:creationId xmlns:p14="http://schemas.microsoft.com/office/powerpoint/2010/main" val="2991939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9A3E7D9-B718-4AFF-9113-2E8D87C0CE90}"/>
              </a:ext>
            </a:extLst>
          </p:cNvPr>
          <p:cNvGraphicFramePr>
            <a:graphicFrameLocks noChangeAspect="1"/>
          </p:cNvGraphicFramePr>
          <p:nvPr userDrawn="1">
            <p:custDataLst>
              <p:tags r:id="rId1"/>
            </p:custDataLst>
            <p:extLst>
              <p:ext uri="{D42A27DB-BD31-4B8C-83A1-F6EECF244321}">
                <p14:modId xmlns:p14="http://schemas.microsoft.com/office/powerpoint/2010/main" val="19051607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3" name="Object 2" hidden="1">
                        <a:extLst>
                          <a:ext uri="{FF2B5EF4-FFF2-40B4-BE49-F238E27FC236}">
                            <a16:creationId xmlns:a16="http://schemas.microsoft.com/office/drawing/2014/main" id="{79A3E7D9-B718-4AFF-9113-2E8D87C0CE9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E1326B13-744E-40E6-B876-9381D128C34B}"/>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600" b="0" i="0" baseline="0">
              <a:latin typeface="Montserrat SemiBold" panose="00000700000000000000" pitchFamily="50" charset="0"/>
              <a:ea typeface="+mj-ea"/>
              <a:cs typeface="+mj-cs"/>
              <a:sym typeface="Montserrat SemiBold" panose="00000700000000000000" pitchFamily="50" charset="0"/>
            </a:endParaRPr>
          </a:p>
        </p:txBody>
      </p:sp>
      <p:sp>
        <p:nvSpPr>
          <p:cNvPr id="4" name="Title 1"/>
          <p:cNvSpPr>
            <a:spLocks noGrp="1"/>
          </p:cNvSpPr>
          <p:nvPr>
            <p:ph type="title" hasCustomPrompt="1"/>
          </p:nvPr>
        </p:nvSpPr>
        <p:spPr>
          <a:xfrm>
            <a:off x="885973" y="2180645"/>
            <a:ext cx="9299448" cy="1097280"/>
          </a:xfrm>
        </p:spPr>
        <p:txBody>
          <a:bodyPr anchor="b">
            <a:noAutofit/>
          </a:bodyPr>
          <a:lstStyle>
            <a:lvl1pPr>
              <a:defRPr lang="en-US" sz="3600" kern="1200" dirty="0">
                <a:solidFill>
                  <a:schemeClr val="bg1"/>
                </a:solidFill>
                <a:latin typeface="+mn-lt"/>
                <a:ea typeface="+mj-ea"/>
                <a:cs typeface="+mj-cs"/>
              </a:defRPr>
            </a:lvl1pPr>
          </a:lstStyle>
          <a:p>
            <a:r>
              <a:rPr lang="en-US" noProof="0"/>
              <a:t>Simple Transition Slide</a:t>
            </a:r>
            <a:endParaRPr lang="en-US"/>
          </a:p>
        </p:txBody>
      </p:sp>
      <p:sp>
        <p:nvSpPr>
          <p:cNvPr id="5" name="Text Placeholder 2"/>
          <p:cNvSpPr>
            <a:spLocks noGrp="1"/>
          </p:cNvSpPr>
          <p:nvPr>
            <p:ph type="body" idx="1"/>
          </p:nvPr>
        </p:nvSpPr>
        <p:spPr>
          <a:xfrm>
            <a:off x="885973" y="3425318"/>
            <a:ext cx="9299448" cy="914400"/>
          </a:xfrm>
        </p:spPr>
        <p:txBody>
          <a:bodyPr/>
          <a:lstStyle>
            <a:lvl1pPr marL="0" indent="0">
              <a:buNone/>
              <a:defRPr sz="1800">
                <a:solidFill>
                  <a:schemeClr val="accent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8" name="Picture 7">
            <a:extLst>
              <a:ext uri="{FF2B5EF4-FFF2-40B4-BE49-F238E27FC236}">
                <a16:creationId xmlns:a16="http://schemas.microsoft.com/office/drawing/2014/main" id="{6A4D9DFE-AD6F-7D42-B633-0143317A02E8}"/>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t="46568" b="6638"/>
          <a:stretch/>
        </p:blipFill>
        <p:spPr>
          <a:xfrm rot="5400000">
            <a:off x="9322964" y="3883548"/>
            <a:ext cx="1557435" cy="4180633"/>
          </a:xfrm>
          <a:prstGeom prst="rect">
            <a:avLst/>
          </a:prstGeom>
        </p:spPr>
      </p:pic>
    </p:spTree>
    <p:extLst>
      <p:ext uri="{BB962C8B-B14F-4D97-AF65-F5344CB8AC3E}">
        <p14:creationId xmlns:p14="http://schemas.microsoft.com/office/powerpoint/2010/main" val="3107635146"/>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2_Section Header">
    <p:bg>
      <p:bgPr>
        <a:solidFill>
          <a:schemeClr val="accent1"/>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8F84DEB2-0A31-4C55-A2D4-69F9A75B20ED}"/>
              </a:ext>
            </a:extLst>
          </p:cNvPr>
          <p:cNvGraphicFramePr>
            <a:graphicFrameLocks noChangeAspect="1"/>
          </p:cNvGraphicFramePr>
          <p:nvPr userDrawn="1">
            <p:custDataLst>
              <p:tags r:id="rId1"/>
            </p:custDataLst>
            <p:extLst>
              <p:ext uri="{D42A27DB-BD31-4B8C-83A1-F6EECF244321}">
                <p14:modId xmlns:p14="http://schemas.microsoft.com/office/powerpoint/2010/main" val="4592302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6" name="Object 5" hidden="1">
                        <a:extLst>
                          <a:ext uri="{FF2B5EF4-FFF2-40B4-BE49-F238E27FC236}">
                            <a16:creationId xmlns:a16="http://schemas.microsoft.com/office/drawing/2014/main" id="{8F84DEB2-0A31-4C55-A2D4-69F9A75B20E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3A640A19-423A-45EA-A23F-21C8A699412E}"/>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600" b="0" i="0" baseline="0">
              <a:latin typeface="Montserrat SemiBold" panose="00000700000000000000" pitchFamily="50" charset="0"/>
              <a:ea typeface="+mj-ea"/>
              <a:cs typeface="+mj-cs"/>
              <a:sym typeface="Montserrat SemiBold" panose="00000700000000000000" pitchFamily="50" charset="0"/>
            </a:endParaRPr>
          </a:p>
        </p:txBody>
      </p:sp>
      <p:sp>
        <p:nvSpPr>
          <p:cNvPr id="5" name="Rectangle 4">
            <a:extLst>
              <a:ext uri="{FF2B5EF4-FFF2-40B4-BE49-F238E27FC236}">
                <a16:creationId xmlns:a16="http://schemas.microsoft.com/office/drawing/2014/main" id="{90B6A97D-F12B-CF42-9AFE-22FA6872918E}"/>
              </a:ext>
            </a:extLst>
          </p:cNvPr>
          <p:cNvSpPr/>
          <p:nvPr userDrawn="1"/>
        </p:nvSpPr>
        <p:spPr>
          <a:xfrm>
            <a:off x="0" y="0"/>
            <a:ext cx="12192000" cy="6858000"/>
          </a:xfrm>
          <a:prstGeom prst="rect">
            <a:avLst/>
          </a:prstGeom>
          <a:solidFill>
            <a:srgbClr val="E6E7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a:extLst>
              <a:ext uri="{FF2B5EF4-FFF2-40B4-BE49-F238E27FC236}">
                <a16:creationId xmlns:a16="http://schemas.microsoft.com/office/drawing/2014/main" id="{2FBCFD75-118F-B74E-A7AD-948EF5D16765}"/>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t="46568" b="6638"/>
          <a:stretch/>
        </p:blipFill>
        <p:spPr>
          <a:xfrm rot="5400000">
            <a:off x="9326920" y="3884062"/>
            <a:ext cx="1553993" cy="4176167"/>
          </a:xfrm>
          <a:prstGeom prst="rect">
            <a:avLst/>
          </a:prstGeom>
        </p:spPr>
      </p:pic>
      <p:sp>
        <p:nvSpPr>
          <p:cNvPr id="2" name="Title 1"/>
          <p:cNvSpPr>
            <a:spLocks noGrp="1"/>
          </p:cNvSpPr>
          <p:nvPr>
            <p:ph type="title" hasCustomPrompt="1"/>
          </p:nvPr>
        </p:nvSpPr>
        <p:spPr>
          <a:xfrm>
            <a:off x="885973" y="2180645"/>
            <a:ext cx="9299448" cy="1097280"/>
          </a:xfrm>
        </p:spPr>
        <p:txBody>
          <a:bodyPr anchor="b">
            <a:noAutofit/>
          </a:bodyPr>
          <a:lstStyle>
            <a:lvl1pPr>
              <a:defRPr sz="3600">
                <a:solidFill>
                  <a:schemeClr val="accent1"/>
                </a:solidFill>
                <a:latin typeface="+mn-lt"/>
              </a:defRPr>
            </a:lvl1pPr>
          </a:lstStyle>
          <a:p>
            <a:r>
              <a:rPr lang="en-US" noProof="0"/>
              <a:t>Simple Transition Slide</a:t>
            </a:r>
            <a:endParaRPr lang="en-US"/>
          </a:p>
        </p:txBody>
      </p:sp>
      <p:sp>
        <p:nvSpPr>
          <p:cNvPr id="3" name="Text Placeholder 2"/>
          <p:cNvSpPr>
            <a:spLocks noGrp="1"/>
          </p:cNvSpPr>
          <p:nvPr>
            <p:ph type="body" idx="1"/>
          </p:nvPr>
        </p:nvSpPr>
        <p:spPr>
          <a:xfrm>
            <a:off x="885973" y="3425318"/>
            <a:ext cx="9299448" cy="914400"/>
          </a:xfrm>
        </p:spPr>
        <p:txBody>
          <a:bodyPr/>
          <a:lstStyle>
            <a:lvl1pPr marL="0" indent="0">
              <a:buNone/>
              <a:defRPr sz="1800">
                <a:solidFill>
                  <a:schemeClr val="accent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748796812"/>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D25ACF47-EB87-40E3-AE52-2A6D31B10539}"/>
              </a:ext>
            </a:extLst>
          </p:cNvPr>
          <p:cNvGraphicFramePr>
            <a:graphicFrameLocks noChangeAspect="1"/>
          </p:cNvGraphicFramePr>
          <p:nvPr userDrawn="1">
            <p:custDataLst>
              <p:tags r:id="rId1"/>
            </p:custDataLst>
            <p:extLst>
              <p:ext uri="{D42A27DB-BD31-4B8C-83A1-F6EECF244321}">
                <p14:modId xmlns:p14="http://schemas.microsoft.com/office/powerpoint/2010/main" val="25585363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7" name="Object 6" hidden="1">
                        <a:extLst>
                          <a:ext uri="{FF2B5EF4-FFF2-40B4-BE49-F238E27FC236}">
                            <a16:creationId xmlns:a16="http://schemas.microsoft.com/office/drawing/2014/main" id="{D25ACF47-EB87-40E3-AE52-2A6D31B1053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DB246EC0-8F8F-49E4-9EA1-A6272D13FFF3}"/>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600" b="0" i="0" baseline="0">
              <a:latin typeface="Montserrat SemiBold" panose="00000700000000000000" pitchFamily="50" charset="0"/>
              <a:ea typeface="+mj-ea"/>
              <a:cs typeface="+mj-cs"/>
              <a:sym typeface="Montserrat SemiBold" panose="00000700000000000000" pitchFamily="50" charset="0"/>
            </a:endParaRPr>
          </a:p>
        </p:txBody>
      </p:sp>
      <p:sp>
        <p:nvSpPr>
          <p:cNvPr id="4" name="Rectangle 3"/>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885974" y="2176931"/>
            <a:ext cx="9185679" cy="1097280"/>
          </a:xfrm>
        </p:spPr>
        <p:txBody>
          <a:bodyPr anchor="b">
            <a:noAutofit/>
          </a:bodyPr>
          <a:lstStyle>
            <a:lvl1pPr>
              <a:defRPr sz="3600">
                <a:latin typeface="+mn-lt"/>
              </a:defRPr>
            </a:lvl1pPr>
          </a:lstStyle>
          <a:p>
            <a:r>
              <a:rPr lang="en-US" noProof="0"/>
              <a:t>Simple Transition Slide</a:t>
            </a:r>
          </a:p>
        </p:txBody>
      </p:sp>
      <p:sp>
        <p:nvSpPr>
          <p:cNvPr id="3" name="Text Placeholder 2"/>
          <p:cNvSpPr>
            <a:spLocks noGrp="1"/>
          </p:cNvSpPr>
          <p:nvPr>
            <p:ph type="body" idx="1"/>
          </p:nvPr>
        </p:nvSpPr>
        <p:spPr>
          <a:xfrm>
            <a:off x="885974" y="3425318"/>
            <a:ext cx="9185679" cy="914400"/>
          </a:xfrm>
        </p:spPr>
        <p:txBody>
          <a:bodyPr/>
          <a:lstStyle>
            <a:lvl1pPr marL="0" indent="0">
              <a:buNone/>
              <a:defRPr sz="1800">
                <a:solidFill>
                  <a:schemeClr val="accent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a:t>Click to edit Master text styles</a:t>
            </a:r>
          </a:p>
        </p:txBody>
      </p:sp>
      <p:pic>
        <p:nvPicPr>
          <p:cNvPr id="6" name="Picture 5">
            <a:extLst>
              <a:ext uri="{FF2B5EF4-FFF2-40B4-BE49-F238E27FC236}">
                <a16:creationId xmlns:a16="http://schemas.microsoft.com/office/drawing/2014/main" id="{ED9A8E06-4903-074D-BC96-9CD19F5B47CD}"/>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t="46568" b="6638"/>
          <a:stretch/>
        </p:blipFill>
        <p:spPr>
          <a:xfrm rot="5400000">
            <a:off x="9326920" y="3884062"/>
            <a:ext cx="1553993" cy="4176167"/>
          </a:xfrm>
          <a:prstGeom prst="rect">
            <a:avLst/>
          </a:prstGeom>
        </p:spPr>
      </p:pic>
    </p:spTree>
    <p:extLst>
      <p:ext uri="{BB962C8B-B14F-4D97-AF65-F5344CB8AC3E}">
        <p14:creationId xmlns:p14="http://schemas.microsoft.com/office/powerpoint/2010/main" val="2187533393"/>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gu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D0FD60D-40F7-4304-95DF-836FE49882B9}"/>
              </a:ext>
            </a:extLst>
          </p:cNvPr>
          <p:cNvSpPr/>
          <p:nvPr userDrawn="1"/>
        </p:nvSpPr>
        <p:spPr>
          <a:xfrm flipH="1">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pic>
        <p:nvPicPr>
          <p:cNvPr id="17" name="Picture 16">
            <a:extLst>
              <a:ext uri="{FF2B5EF4-FFF2-40B4-BE49-F238E27FC236}">
                <a16:creationId xmlns:a16="http://schemas.microsoft.com/office/drawing/2014/main" id="{B679ADEB-039C-40F5-B059-9154B517401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6550" y="6301533"/>
            <a:ext cx="1793661" cy="216853"/>
          </a:xfrm>
          <a:prstGeom prst="rect">
            <a:avLst/>
          </a:prstGeom>
        </p:spPr>
      </p:pic>
      <p:grpSp>
        <p:nvGrpSpPr>
          <p:cNvPr id="11" name="Group 10">
            <a:extLst>
              <a:ext uri="{FF2B5EF4-FFF2-40B4-BE49-F238E27FC236}">
                <a16:creationId xmlns:a16="http://schemas.microsoft.com/office/drawing/2014/main" id="{02B2964C-36DB-4F3D-A85E-783F6D118F2C}"/>
              </a:ext>
            </a:extLst>
          </p:cNvPr>
          <p:cNvGrpSpPr/>
          <p:nvPr userDrawn="1"/>
        </p:nvGrpSpPr>
        <p:grpSpPr>
          <a:xfrm>
            <a:off x="5613052" y="295276"/>
            <a:ext cx="6267488" cy="6267452"/>
            <a:chOff x="5613052" y="295276"/>
            <a:chExt cx="6267488" cy="6267452"/>
          </a:xfrm>
          <a:effectLst/>
        </p:grpSpPr>
        <p:sp>
          <p:nvSpPr>
            <p:cNvPr id="6" name="Oval 5">
              <a:extLst>
                <a:ext uri="{FF2B5EF4-FFF2-40B4-BE49-F238E27FC236}">
                  <a16:creationId xmlns:a16="http://schemas.microsoft.com/office/drawing/2014/main" id="{67A94C32-D8CA-41FE-B71A-1636268B15EF}"/>
                </a:ext>
              </a:extLst>
            </p:cNvPr>
            <p:cNvSpPr/>
            <p:nvPr userDrawn="1"/>
          </p:nvSpPr>
          <p:spPr>
            <a:xfrm>
              <a:off x="5613052" y="295276"/>
              <a:ext cx="6267488" cy="626745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15" name="Circle: Hollow 14">
              <a:extLst>
                <a:ext uri="{FF2B5EF4-FFF2-40B4-BE49-F238E27FC236}">
                  <a16:creationId xmlns:a16="http://schemas.microsoft.com/office/drawing/2014/main" id="{DD21ACF2-2A83-47AB-862B-FCD6D86EAFFC}"/>
                </a:ext>
              </a:extLst>
            </p:cNvPr>
            <p:cNvSpPr/>
            <p:nvPr userDrawn="1"/>
          </p:nvSpPr>
          <p:spPr>
            <a:xfrm flipH="1">
              <a:off x="5755944" y="438149"/>
              <a:ext cx="5981704" cy="5981702"/>
            </a:xfrm>
            <a:prstGeom prst="donut">
              <a:avLst>
                <a:gd name="adj" fmla="val 1642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pic>
          <p:nvPicPr>
            <p:cNvPr id="9" name="Picture 8" descr="A person sitting at a table&#10;&#10;Description automatically generated">
              <a:extLst>
                <a:ext uri="{FF2B5EF4-FFF2-40B4-BE49-F238E27FC236}">
                  <a16:creationId xmlns:a16="http://schemas.microsoft.com/office/drawing/2014/main" id="{045E0160-3614-470C-BDFC-C1F123CD4C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6763870" y="833718"/>
              <a:ext cx="3994616" cy="4601882"/>
            </a:xfrm>
            <a:prstGeom prst="rect">
              <a:avLst/>
            </a:prstGeom>
            <a:effectLst/>
          </p:spPr>
        </p:pic>
      </p:grpSp>
      <p:sp>
        <p:nvSpPr>
          <p:cNvPr id="12" name="Rectangle 11">
            <a:extLst>
              <a:ext uri="{FF2B5EF4-FFF2-40B4-BE49-F238E27FC236}">
                <a16:creationId xmlns:a16="http://schemas.microsoft.com/office/drawing/2014/main" id="{49E5CC3A-6D1C-C944-923C-71CCB828D9BB}"/>
              </a:ext>
            </a:extLst>
          </p:cNvPr>
          <p:cNvSpPr/>
          <p:nvPr userDrawn="1"/>
        </p:nvSpPr>
        <p:spPr>
          <a:xfrm>
            <a:off x="336550" y="2619179"/>
            <a:ext cx="58844" cy="16196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solidFill>
                <a:schemeClr val="bg1"/>
              </a:solidFill>
            </a:endParaRPr>
          </a:p>
        </p:txBody>
      </p:sp>
      <p:sp>
        <p:nvSpPr>
          <p:cNvPr id="10" name="Title 1">
            <a:extLst>
              <a:ext uri="{FF2B5EF4-FFF2-40B4-BE49-F238E27FC236}">
                <a16:creationId xmlns:a16="http://schemas.microsoft.com/office/drawing/2014/main" id="{43527350-0DA8-4B4C-974B-218519729800}"/>
              </a:ext>
            </a:extLst>
          </p:cNvPr>
          <p:cNvSpPr>
            <a:spLocks noGrp="1"/>
          </p:cNvSpPr>
          <p:nvPr>
            <p:ph type="title" hasCustomPrompt="1"/>
          </p:nvPr>
        </p:nvSpPr>
        <p:spPr>
          <a:xfrm>
            <a:off x="664481" y="2176931"/>
            <a:ext cx="5205829" cy="1265254"/>
          </a:xfrm>
        </p:spPr>
        <p:txBody>
          <a:bodyPr anchor="b">
            <a:noAutofit/>
          </a:bodyPr>
          <a:lstStyle>
            <a:lvl1pPr>
              <a:defRPr sz="3600">
                <a:solidFill>
                  <a:schemeClr val="bg1"/>
                </a:solidFill>
                <a:latin typeface="+mn-lt"/>
              </a:defRPr>
            </a:lvl1pPr>
          </a:lstStyle>
          <a:p>
            <a:r>
              <a:rPr lang="en-US" noProof="0"/>
              <a:t>Simple Transition Slide</a:t>
            </a:r>
          </a:p>
        </p:txBody>
      </p:sp>
      <p:sp>
        <p:nvSpPr>
          <p:cNvPr id="13" name="Text Placeholder 2">
            <a:extLst>
              <a:ext uri="{FF2B5EF4-FFF2-40B4-BE49-F238E27FC236}">
                <a16:creationId xmlns:a16="http://schemas.microsoft.com/office/drawing/2014/main" id="{89DF1376-BA2A-DA4E-A1B1-DCEFBA5BF7AF}"/>
              </a:ext>
            </a:extLst>
          </p:cNvPr>
          <p:cNvSpPr>
            <a:spLocks noGrp="1"/>
          </p:cNvSpPr>
          <p:nvPr>
            <p:ph type="body" idx="1"/>
          </p:nvPr>
        </p:nvSpPr>
        <p:spPr>
          <a:xfrm>
            <a:off x="664481" y="3425318"/>
            <a:ext cx="5205829" cy="1054378"/>
          </a:xfrm>
        </p:spPr>
        <p:txBody>
          <a:bodyPr/>
          <a:lstStyle>
            <a:lvl1pPr marL="0" indent="0">
              <a:buNone/>
              <a:defRPr sz="1800">
                <a:solidFill>
                  <a:schemeClr val="accent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4047762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 Id="rId27"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EF12C74-AB2F-4CFB-BFAA-20C3A325B96E}"/>
              </a:ext>
            </a:extLst>
          </p:cNvPr>
          <p:cNvGraphicFramePr>
            <a:graphicFrameLocks noChangeAspect="1"/>
          </p:cNvGraphicFramePr>
          <p:nvPr userDrawn="1">
            <p:custDataLst>
              <p:tags r:id="rId23"/>
            </p:custDataLst>
            <p:extLst>
              <p:ext uri="{D42A27DB-BD31-4B8C-83A1-F6EECF244321}">
                <p14:modId xmlns:p14="http://schemas.microsoft.com/office/powerpoint/2010/main" val="24209547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5" imgW="306" imgH="306" progId="TCLayout.ActiveDocument.1">
                  <p:embed/>
                </p:oleObj>
              </mc:Choice>
              <mc:Fallback>
                <p:oleObj name="think-cell Slide" r:id="rId25" imgW="306" imgH="306" progId="TCLayout.ActiveDocument.1">
                  <p:embed/>
                  <p:pic>
                    <p:nvPicPr>
                      <p:cNvPr id="5" name="Object 4" hidden="1">
                        <a:extLst>
                          <a:ext uri="{FF2B5EF4-FFF2-40B4-BE49-F238E27FC236}">
                            <a16:creationId xmlns:a16="http://schemas.microsoft.com/office/drawing/2014/main" id="{DEF12C74-AB2F-4CFB-BFAA-20C3A325B96E}"/>
                          </a:ext>
                        </a:extLst>
                      </p:cNvPr>
                      <p:cNvPicPr/>
                      <p:nvPr/>
                    </p:nvPicPr>
                    <p:blipFill>
                      <a:blip r:embed="rId2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392B98E-190B-40F3-808A-1B89C606445C}"/>
              </a:ext>
            </a:extLst>
          </p:cNvPr>
          <p:cNvSpPr/>
          <p:nvPr userDrawn="1">
            <p:custDataLst>
              <p:tags r:id="rId24"/>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a:latin typeface="Montserrat SemiBold" panose="00000700000000000000" pitchFamily="50" charset="0"/>
              <a:ea typeface="+mj-ea"/>
              <a:cs typeface="+mj-cs"/>
              <a:sym typeface="Montserrat SemiBold" panose="00000700000000000000" pitchFamily="50" charset="0"/>
            </a:endParaRPr>
          </a:p>
        </p:txBody>
      </p:sp>
      <p:sp>
        <p:nvSpPr>
          <p:cNvPr id="8" name="Rectangle 7">
            <a:extLst>
              <a:ext uri="{FF2B5EF4-FFF2-40B4-BE49-F238E27FC236}">
                <a16:creationId xmlns:a16="http://schemas.microsoft.com/office/drawing/2014/main" id="{08B3B38B-BBAD-CB4F-B082-D6F36EBDF90A}"/>
              </a:ext>
            </a:extLst>
          </p:cNvPr>
          <p:cNvSpPr/>
          <p:nvPr userDrawn="1"/>
        </p:nvSpPr>
        <p:spPr>
          <a:xfrm>
            <a:off x="0" y="6478169"/>
            <a:ext cx="12192000" cy="386316"/>
          </a:xfrm>
          <a:prstGeom prst="rect">
            <a:avLst/>
          </a:prstGeom>
          <a:solidFill>
            <a:srgbClr val="E6E7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TextBox 8">
            <a:extLst>
              <a:ext uri="{FF2B5EF4-FFF2-40B4-BE49-F238E27FC236}">
                <a16:creationId xmlns:a16="http://schemas.microsoft.com/office/drawing/2014/main" id="{62F1B53D-38F5-0E4D-9B1B-7F47F0BA2565}"/>
              </a:ext>
            </a:extLst>
          </p:cNvPr>
          <p:cNvSpPr txBox="1"/>
          <p:nvPr userDrawn="1"/>
        </p:nvSpPr>
        <p:spPr>
          <a:xfrm>
            <a:off x="2923062" y="6564730"/>
            <a:ext cx="6558206" cy="215444"/>
          </a:xfrm>
          <a:prstGeom prst="rect">
            <a:avLst/>
          </a:prstGeom>
          <a:noFill/>
        </p:spPr>
        <p:txBody>
          <a:bodyPr wrap="non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i="0" kern="1200">
                <a:solidFill>
                  <a:schemeClr val="tx1">
                    <a:lumMod val="50000"/>
                    <a:lumOff val="50000"/>
                  </a:schemeClr>
                </a:solidFill>
                <a:effectLst/>
                <a:latin typeface="+mn-lt"/>
                <a:ea typeface="+mn-ea"/>
                <a:cs typeface="+mn-cs"/>
              </a:rPr>
              <a:t>© 2024 Cotiviti, Inc. All rights reserved. All proprietary information shall remain the sole and exclusive property of Cotiviti, Inc.</a:t>
            </a:r>
            <a:endParaRPr lang="en-US" sz="100" kern="1200">
              <a:solidFill>
                <a:schemeClr val="tx1">
                  <a:lumMod val="50000"/>
                  <a:lumOff val="50000"/>
                </a:schemeClr>
              </a:solidFill>
              <a:effectLst/>
              <a:latin typeface="+mn-lt"/>
              <a:ea typeface="+mn-ea"/>
              <a:cs typeface="+mn-cs"/>
            </a:endParaRPr>
          </a:p>
        </p:txBody>
      </p:sp>
      <p:pic>
        <p:nvPicPr>
          <p:cNvPr id="11" name="Picture 10">
            <a:extLst>
              <a:ext uri="{FF2B5EF4-FFF2-40B4-BE49-F238E27FC236}">
                <a16:creationId xmlns:a16="http://schemas.microsoft.com/office/drawing/2014/main" id="{CA98AEEC-4E67-7947-AEC3-138046D4CAA6}"/>
              </a:ext>
            </a:extLst>
          </p:cNvPr>
          <p:cNvPicPr>
            <a:picLocks noChangeAspect="1"/>
          </p:cNvPicPr>
          <p:nvPr userDrawn="1"/>
        </p:nvPicPr>
        <p:blipFill rotWithShape="1">
          <a:blip r:embed="rId27" cstate="print">
            <a:extLst>
              <a:ext uri="{28A0092B-C50C-407E-A947-70E740481C1C}">
                <a14:useLocalDpi xmlns:a14="http://schemas.microsoft.com/office/drawing/2010/main" val="0"/>
              </a:ext>
            </a:extLst>
          </a:blip>
          <a:stretch/>
        </p:blipFill>
        <p:spPr>
          <a:xfrm>
            <a:off x="291455" y="6350141"/>
            <a:ext cx="1625600" cy="622300"/>
          </a:xfrm>
          <a:prstGeom prst="rect">
            <a:avLst/>
          </a:prstGeom>
        </p:spPr>
      </p:pic>
      <p:sp>
        <p:nvSpPr>
          <p:cNvPr id="2" name="Title Placeholder 1"/>
          <p:cNvSpPr>
            <a:spLocks noGrp="1"/>
          </p:cNvSpPr>
          <p:nvPr>
            <p:ph type="title"/>
          </p:nvPr>
        </p:nvSpPr>
        <p:spPr>
          <a:xfrm>
            <a:off x="457200" y="365125"/>
            <a:ext cx="11277600" cy="914400"/>
          </a:xfrm>
          <a:prstGeom prst="rect">
            <a:avLst/>
          </a:prstGeom>
        </p:spPr>
        <p:txBody>
          <a:bodyPr vert="horz" lIns="0" tIns="0" rIns="0" bIns="0" rtlCol="0" anchor="ctr">
            <a:noAutofit/>
          </a:bodyPr>
          <a:lstStyle/>
          <a:p>
            <a:r>
              <a:rPr lang="en-US" noProof="0"/>
              <a:t>Click to edit Master title style</a:t>
            </a:r>
          </a:p>
        </p:txBody>
      </p:sp>
      <p:sp>
        <p:nvSpPr>
          <p:cNvPr id="3" name="Text Placeholder 2"/>
          <p:cNvSpPr>
            <a:spLocks noGrp="1"/>
          </p:cNvSpPr>
          <p:nvPr>
            <p:ph type="body" idx="1"/>
          </p:nvPr>
        </p:nvSpPr>
        <p:spPr>
          <a:xfrm>
            <a:off x="457200" y="1395167"/>
            <a:ext cx="11277600" cy="4781796"/>
          </a:xfrm>
          <a:prstGeom prst="rect">
            <a:avLst/>
          </a:prstGeom>
        </p:spPr>
        <p:txBody>
          <a:bodyPr vert="horz" lIns="0" tIns="0" rIns="0" bIns="0" rtlCol="0" anchor="t">
            <a:noAutofit/>
          </a:bodyPr>
          <a:lstStyle/>
          <a:p>
            <a:pPr lvl="0"/>
            <a:r>
              <a:rPr lang="en-US" noProof="0"/>
              <a:t>Bullet 1</a:t>
            </a:r>
          </a:p>
          <a:p>
            <a:pPr lvl="1"/>
            <a:r>
              <a:rPr lang="en-US" noProof="0"/>
              <a:t>Bullet 2</a:t>
            </a:r>
          </a:p>
          <a:p>
            <a:pPr lvl="2"/>
            <a:r>
              <a:rPr lang="en-US" noProof="0"/>
              <a:t>Bullet 3</a:t>
            </a:r>
          </a:p>
          <a:p>
            <a:pPr lvl="3"/>
            <a:r>
              <a:rPr lang="en-US" noProof="0"/>
              <a:t>Bullet 4</a:t>
            </a:r>
          </a:p>
          <a:p>
            <a:pPr lvl="4"/>
            <a:r>
              <a:rPr lang="en-US" noProof="0"/>
              <a:t>Bullet 5</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p:cNvSpPr>
            <a:spLocks noGrp="1"/>
          </p:cNvSpPr>
          <p:nvPr>
            <p:ph type="sldNum" sz="quarter" idx="4"/>
          </p:nvPr>
        </p:nvSpPr>
        <p:spPr>
          <a:xfrm>
            <a:off x="11249892" y="6517079"/>
            <a:ext cx="484909" cy="274320"/>
          </a:xfrm>
          <a:prstGeom prst="rect">
            <a:avLst/>
          </a:prstGeom>
        </p:spPr>
        <p:txBody>
          <a:bodyPr vert="horz" lIns="0" tIns="0" rIns="0" bIns="0" rtlCol="0" anchor="ctr"/>
          <a:lstStyle>
            <a:lvl1pPr algn="r">
              <a:defRPr sz="900">
                <a:solidFill>
                  <a:schemeClr val="tx1">
                    <a:lumMod val="50000"/>
                    <a:lumOff val="50000"/>
                  </a:schemeClr>
                </a:solidFill>
              </a:defRPr>
            </a:lvl1pPr>
          </a:lstStyle>
          <a:p>
            <a:fld id="{8BC64C03-9EC0-4B7E-8FE4-24DBF62E63E5}" type="slidenum">
              <a:rPr lang="en-US" smtClean="0"/>
              <a:pPr/>
              <a:t>‹#›</a:t>
            </a:fld>
            <a:endParaRPr lang="en-US"/>
          </a:p>
        </p:txBody>
      </p:sp>
    </p:spTree>
    <p:extLst>
      <p:ext uri="{BB962C8B-B14F-4D97-AF65-F5344CB8AC3E}">
        <p14:creationId xmlns:p14="http://schemas.microsoft.com/office/powerpoint/2010/main" val="41422765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hf hdr="0" dt="0"/>
  <p:txStyles>
    <p:titleStyle>
      <a:lvl1pPr algn="l" defTabSz="685800" rtl="0" eaLnBrk="1" latinLnBrk="0" hangingPunct="1">
        <a:lnSpc>
          <a:spcPct val="90000"/>
        </a:lnSpc>
        <a:spcBef>
          <a:spcPct val="0"/>
        </a:spcBef>
        <a:buNone/>
        <a:defRPr sz="2800" kern="1200">
          <a:solidFill>
            <a:schemeClr val="accent1"/>
          </a:solidFill>
          <a:latin typeface="+mn-lt"/>
          <a:ea typeface="+mj-ea"/>
          <a:cs typeface="+mj-cs"/>
        </a:defRPr>
      </a:lvl1pPr>
    </p:titleStyle>
    <p:bodyStyle>
      <a:lvl1pPr marL="0" indent="0" algn="l" defTabSz="685800" rtl="0" eaLnBrk="1" latinLnBrk="0" hangingPunct="1">
        <a:lnSpc>
          <a:spcPct val="100000"/>
        </a:lnSpc>
        <a:spcBef>
          <a:spcPts val="100"/>
        </a:spcBef>
        <a:spcAft>
          <a:spcPts val="400"/>
        </a:spcAft>
        <a:buClr>
          <a:schemeClr val="accent2"/>
        </a:buClr>
        <a:buSzPct val="90000"/>
        <a:buFont typeface="Arial" panose="020B0604020202020204" pitchFamily="34" charset="0"/>
        <a:buNone/>
        <a:defRPr sz="1800" kern="1200" baseline="0">
          <a:solidFill>
            <a:schemeClr val="accent1"/>
          </a:solidFill>
          <a:latin typeface="+mj-lt"/>
          <a:ea typeface="+mn-ea"/>
          <a:cs typeface="+mn-cs"/>
        </a:defRPr>
      </a:lvl1pPr>
      <a:lvl2pPr marL="233363" indent="-233363" algn="l" defTabSz="685800" rtl="0" eaLnBrk="1" latinLnBrk="0" hangingPunct="1">
        <a:lnSpc>
          <a:spcPct val="100000"/>
        </a:lnSpc>
        <a:spcBef>
          <a:spcPts val="100"/>
        </a:spcBef>
        <a:spcAft>
          <a:spcPts val="400"/>
        </a:spcAft>
        <a:buClr>
          <a:schemeClr val="accent3"/>
        </a:buClr>
        <a:buSzPct val="100000"/>
        <a:buFont typeface="Arial" panose="020B0604020202020204" pitchFamily="34" charset="0"/>
        <a:buChar char="•"/>
        <a:defRPr sz="1500" kern="1200">
          <a:solidFill>
            <a:schemeClr val="tx1"/>
          </a:solidFill>
          <a:latin typeface="+mn-lt"/>
          <a:ea typeface="+mn-ea"/>
          <a:cs typeface="+mn-cs"/>
        </a:defRPr>
      </a:lvl2pPr>
      <a:lvl3pPr marL="569913" indent="-255588" algn="l" defTabSz="685800" rtl="0" eaLnBrk="1" latinLnBrk="0" hangingPunct="1">
        <a:lnSpc>
          <a:spcPct val="100000"/>
        </a:lnSpc>
        <a:spcBef>
          <a:spcPts val="100"/>
        </a:spcBef>
        <a:spcAft>
          <a:spcPts val="400"/>
        </a:spcAft>
        <a:buClr>
          <a:schemeClr val="accent3"/>
        </a:buClr>
        <a:buSzPct val="81000"/>
        <a:buFont typeface="Courier New" panose="02070309020205020404" pitchFamily="49" charset="0"/>
        <a:buChar char="o"/>
        <a:defRPr sz="1350" kern="1200">
          <a:solidFill>
            <a:schemeClr val="tx1"/>
          </a:solidFill>
          <a:latin typeface="+mn-lt"/>
          <a:ea typeface="+mn-ea"/>
          <a:cs typeface="+mn-cs"/>
        </a:defRPr>
      </a:lvl3pPr>
      <a:lvl4pPr marL="801688" indent="-190500" algn="l" defTabSz="685800" rtl="0" eaLnBrk="1" latinLnBrk="0" hangingPunct="1">
        <a:lnSpc>
          <a:spcPct val="100000"/>
        </a:lnSpc>
        <a:spcBef>
          <a:spcPts val="100"/>
        </a:spcBef>
        <a:spcAft>
          <a:spcPts val="400"/>
        </a:spcAft>
        <a:buClr>
          <a:schemeClr val="accent3"/>
        </a:buClr>
        <a:buSzPct val="75000"/>
        <a:buFont typeface="Wingdings" panose="05000000000000000000" pitchFamily="2" charset="2"/>
        <a:buChar char="§"/>
        <a:defRPr sz="1200" kern="1200" baseline="0">
          <a:solidFill>
            <a:schemeClr val="tx1"/>
          </a:solidFill>
          <a:latin typeface="+mn-lt"/>
          <a:ea typeface="+mn-ea"/>
          <a:cs typeface="+mn-cs"/>
        </a:defRPr>
      </a:lvl4pPr>
      <a:lvl5pPr marL="0" indent="0" algn="l" defTabSz="685800" rtl="0" eaLnBrk="1" latinLnBrk="0" hangingPunct="1">
        <a:lnSpc>
          <a:spcPct val="100000"/>
        </a:lnSpc>
        <a:spcBef>
          <a:spcPts val="600"/>
        </a:spcBef>
        <a:spcAft>
          <a:spcPts val="400"/>
        </a:spcAft>
        <a:buClr>
          <a:schemeClr val="accent2"/>
        </a:buClr>
        <a:buSzPct val="70000"/>
        <a:buFont typeface="Arial"/>
        <a:buNone/>
        <a:defRPr sz="15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sv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17.xml"/><Relationship Id="rId6" Type="http://schemas.openxmlformats.org/officeDocument/2006/relationships/image" Target="../media/image44.png"/><Relationship Id="rId11" Type="http://schemas.openxmlformats.org/officeDocument/2006/relationships/image" Target="../media/image49.svg"/><Relationship Id="rId5" Type="http://schemas.openxmlformats.org/officeDocument/2006/relationships/image" Target="../media/image43.sv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7.xml"/><Relationship Id="rId6" Type="http://schemas.openxmlformats.org/officeDocument/2006/relationships/image" Target="../media/image53.png"/><Relationship Id="rId5" Type="http://schemas.microsoft.com/office/2007/relationships/hdphoto" Target="../media/hdphoto2.wdp"/><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17.xml"/><Relationship Id="rId1" Type="http://schemas.openxmlformats.org/officeDocument/2006/relationships/video" Target="NUL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7.xml"/><Relationship Id="rId5" Type="http://schemas.openxmlformats.org/officeDocument/2006/relationships/image" Target="../media/image58.png"/><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5.png"/><Relationship Id="rId1" Type="http://schemas.openxmlformats.org/officeDocument/2006/relationships/slideLayout" Target="../slideLayouts/slideLayout17.xml"/><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chart" Target="../charts/char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chart" Target="../charts/chart3.xml"/><Relationship Id="rId1" Type="http://schemas.openxmlformats.org/officeDocument/2006/relationships/slideLayout" Target="../slideLayouts/slideLayout1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chart" Target="../charts/chart4.xml"/><Relationship Id="rId1" Type="http://schemas.openxmlformats.org/officeDocument/2006/relationships/slideLayout" Target="../slideLayouts/slideLayout1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8.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chart" Target="../charts/chart7.xml"/><Relationship Id="rId1" Type="http://schemas.openxmlformats.org/officeDocument/2006/relationships/slideLayout" Target="../slideLayouts/slideLayout1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chart" Target="../charts/chart10.xml"/><Relationship Id="rId1" Type="http://schemas.openxmlformats.org/officeDocument/2006/relationships/slideLayout" Target="../slideLayouts/slideLayout1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2.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chart" Target="../charts/chart13.xml"/><Relationship Id="rId1" Type="http://schemas.openxmlformats.org/officeDocument/2006/relationships/slideLayout" Target="../slideLayouts/slideLayout1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Subtitle" descr="All Objects">
            <a:extLst>
              <a:ext uri="{FF2B5EF4-FFF2-40B4-BE49-F238E27FC236}">
                <a16:creationId xmlns:a16="http://schemas.microsoft.com/office/drawing/2014/main" id="{B193CA41-5CA8-CA40-984E-887A6D2EED70}"/>
              </a:ext>
            </a:extLst>
          </p:cNvPr>
          <p:cNvSpPr>
            <a:spLocks noGrp="1"/>
          </p:cNvSpPr>
          <p:nvPr>
            <p:ph type="subTitle" idx="1"/>
          </p:nvPr>
        </p:nvSpPr>
        <p:spPr>
          <a:xfrm>
            <a:off x="567366" y="3710936"/>
            <a:ext cx="7072233" cy="508228"/>
          </a:xfrm>
        </p:spPr>
        <p:txBody>
          <a:bodyPr/>
          <a:lstStyle/>
          <a:p>
            <a:r>
              <a:rPr lang="en-US"/>
              <a:t>Abhishek Mamidipally</a:t>
            </a:r>
          </a:p>
        </p:txBody>
      </p:sp>
      <p:sp>
        <p:nvSpPr>
          <p:cNvPr id="2" name="TextBox 1">
            <a:extLst>
              <a:ext uri="{FF2B5EF4-FFF2-40B4-BE49-F238E27FC236}">
                <a16:creationId xmlns:a16="http://schemas.microsoft.com/office/drawing/2014/main" id="{1923B13E-2775-F415-4091-05A1364DA941}"/>
              </a:ext>
            </a:extLst>
          </p:cNvPr>
          <p:cNvSpPr txBox="1"/>
          <p:nvPr/>
        </p:nvSpPr>
        <p:spPr>
          <a:xfrm>
            <a:off x="404404" y="2369993"/>
            <a:ext cx="8449885" cy="1059007"/>
          </a:xfrm>
          <a:prstGeom prst="rect">
            <a:avLst/>
          </a:prstGeom>
          <a:noFill/>
        </p:spPr>
        <p:txBody>
          <a:bodyPr wrap="square" rtlCol="0">
            <a:noAutofit/>
          </a:bodyPr>
          <a:lstStyle/>
          <a:p>
            <a:pPr algn="l"/>
            <a:r>
              <a:rPr lang="en-US" sz="4000">
                <a:solidFill>
                  <a:schemeClr val="accent1"/>
                </a:solidFill>
              </a:rPr>
              <a:t>Bridging Theory and Practice:</a:t>
            </a:r>
            <a:br>
              <a:rPr lang="en-US" sz="3200">
                <a:solidFill>
                  <a:schemeClr val="accent3"/>
                </a:solidFill>
              </a:rPr>
            </a:br>
            <a:r>
              <a:rPr lang="en-US" sz="3200">
                <a:solidFill>
                  <a:schemeClr val="accent3"/>
                </a:solidFill>
              </a:rPr>
              <a:t>My Internship Story</a:t>
            </a:r>
          </a:p>
        </p:txBody>
      </p:sp>
    </p:spTree>
    <p:extLst>
      <p:ext uri="{BB962C8B-B14F-4D97-AF65-F5344CB8AC3E}">
        <p14:creationId xmlns:p14="http://schemas.microsoft.com/office/powerpoint/2010/main" val="2288828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B3F656-81E9-FB35-E006-161DFE3469FC}"/>
              </a:ext>
            </a:extLst>
          </p:cNvPr>
          <p:cNvSpPr>
            <a:spLocks noGrp="1"/>
          </p:cNvSpPr>
          <p:nvPr>
            <p:ph type="sldNum" sz="quarter" idx="12"/>
          </p:nvPr>
        </p:nvSpPr>
        <p:spPr/>
        <p:txBody>
          <a:bodyPr/>
          <a:lstStyle/>
          <a:p>
            <a:fld id="{8BC64C03-9EC0-4B7E-8FE4-24DBF62E63E5}" type="slidenum">
              <a:rPr lang="en-US" smtClean="0"/>
              <a:t>10</a:t>
            </a:fld>
            <a:endParaRPr lang="en-US"/>
          </a:p>
        </p:txBody>
      </p:sp>
      <p:sp>
        <p:nvSpPr>
          <p:cNvPr id="4" name="Title 1" descr="Title Block">
            <a:extLst>
              <a:ext uri="{FF2B5EF4-FFF2-40B4-BE49-F238E27FC236}">
                <a16:creationId xmlns:a16="http://schemas.microsoft.com/office/drawing/2014/main" id="{9A083C6C-65FE-2791-1A36-05A5BC7E7348}"/>
              </a:ext>
            </a:extLst>
          </p:cNvPr>
          <p:cNvSpPr txBox="1">
            <a:spLocks/>
          </p:cNvSpPr>
          <p:nvPr/>
        </p:nvSpPr>
        <p:spPr>
          <a:xfrm>
            <a:off x="214746" y="201057"/>
            <a:ext cx="11277600" cy="444471"/>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mn-lt"/>
                <a:ea typeface="+mj-ea"/>
                <a:cs typeface="+mj-cs"/>
              </a:defRPr>
            </a:lvl1pPr>
          </a:lstStyle>
          <a:p>
            <a:r>
              <a:rPr lang="en-US" sz="2000">
                <a:latin typeface="+mj-lt"/>
              </a:rPr>
              <a:t>EDA Summary</a:t>
            </a:r>
          </a:p>
        </p:txBody>
      </p:sp>
      <p:sp>
        <p:nvSpPr>
          <p:cNvPr id="5" name="TextBox 4">
            <a:extLst>
              <a:ext uri="{FF2B5EF4-FFF2-40B4-BE49-F238E27FC236}">
                <a16:creationId xmlns:a16="http://schemas.microsoft.com/office/drawing/2014/main" id="{764806A7-60EE-85FA-7A89-B278B0CE3599}"/>
              </a:ext>
            </a:extLst>
          </p:cNvPr>
          <p:cNvSpPr txBox="1"/>
          <p:nvPr/>
        </p:nvSpPr>
        <p:spPr>
          <a:xfrm>
            <a:off x="371192" y="549044"/>
            <a:ext cx="6118098" cy="3832513"/>
          </a:xfrm>
          <a:prstGeom prst="rect">
            <a:avLst/>
          </a:prstGeom>
          <a:noFill/>
          <a:ln w="3175">
            <a:solidFill>
              <a:schemeClr val="tx1"/>
            </a:solidFill>
          </a:ln>
        </p:spPr>
        <p:txBody>
          <a:bodyPr wrap="square" rtlCol="0">
            <a:noAutofit/>
          </a:bodyPr>
          <a:lstStyle/>
          <a:p>
            <a:pPr algn="l">
              <a:lnSpc>
                <a:spcPct val="200000"/>
              </a:lnSpc>
            </a:pPr>
            <a:r>
              <a:rPr lang="en-US" sz="1400" b="1">
                <a:solidFill>
                  <a:schemeClr val="accent1"/>
                </a:solidFill>
              </a:rPr>
              <a:t>Data Details</a:t>
            </a:r>
          </a:p>
          <a:p>
            <a:pPr marL="285750" indent="-285750" algn="l">
              <a:lnSpc>
                <a:spcPct val="200000"/>
              </a:lnSpc>
              <a:buFont typeface="Arial" panose="020B0604020202020204" pitchFamily="34" charset="0"/>
              <a:buChar char="•"/>
            </a:pPr>
            <a:r>
              <a:rPr lang="en-US" sz="1200">
                <a:solidFill>
                  <a:schemeClr val="accent1"/>
                </a:solidFill>
              </a:rPr>
              <a:t>Raw data: PPM Factline, PPM Crosswalk, PPM Benchmarks</a:t>
            </a:r>
          </a:p>
          <a:p>
            <a:pPr marL="742950" lvl="1" indent="-285750">
              <a:lnSpc>
                <a:spcPct val="200000"/>
              </a:lnSpc>
              <a:buFont typeface="Arial" panose="020B0604020202020204" pitchFamily="34" charset="0"/>
              <a:buChar char="•"/>
            </a:pPr>
            <a:r>
              <a:rPr lang="en-US" sz="1200">
                <a:solidFill>
                  <a:schemeClr val="accent1"/>
                </a:solidFill>
              </a:rPr>
              <a:t>Medicare and commercial clients having 2.4M rows and 21 columns.</a:t>
            </a:r>
          </a:p>
          <a:p>
            <a:pPr marL="285750" indent="-285750" algn="l">
              <a:lnSpc>
                <a:spcPct val="200000"/>
              </a:lnSpc>
              <a:buFont typeface="Arial" panose="020B0604020202020204" pitchFamily="34" charset="0"/>
              <a:buChar char="•"/>
            </a:pPr>
            <a:r>
              <a:rPr lang="en-US" sz="1200">
                <a:solidFill>
                  <a:schemeClr val="accent1"/>
                </a:solidFill>
              </a:rPr>
              <a:t>Performed data processing as below resulting in data of shape 180k rows and 16 columns.</a:t>
            </a:r>
          </a:p>
          <a:p>
            <a:pPr marL="742950" lvl="1" indent="-285750">
              <a:lnSpc>
                <a:spcPct val="200000"/>
              </a:lnSpc>
              <a:buFont typeface="Arial" panose="020B0604020202020204" pitchFamily="34" charset="0"/>
              <a:buChar char="•"/>
            </a:pPr>
            <a:r>
              <a:rPr lang="en-US" sz="1200">
                <a:solidFill>
                  <a:schemeClr val="accent1"/>
                </a:solidFill>
              </a:rPr>
              <a:t>Treating missing values in </a:t>
            </a:r>
            <a:r>
              <a:rPr lang="en-US" sz="1200" err="1">
                <a:solidFill>
                  <a:schemeClr val="accent1"/>
                </a:solidFill>
              </a:rPr>
              <a:t>funding_type</a:t>
            </a:r>
            <a:r>
              <a:rPr lang="en-US" sz="1200">
                <a:solidFill>
                  <a:schemeClr val="accent1"/>
                </a:solidFill>
              </a:rPr>
              <a:t> column</a:t>
            </a:r>
          </a:p>
          <a:p>
            <a:pPr marL="742950" lvl="1" indent="-285750">
              <a:lnSpc>
                <a:spcPct val="200000"/>
              </a:lnSpc>
              <a:buFont typeface="Arial" panose="020B0604020202020204" pitchFamily="34" charset="0"/>
              <a:buChar char="•"/>
            </a:pPr>
            <a:r>
              <a:rPr lang="en-US" sz="1200">
                <a:solidFill>
                  <a:schemeClr val="accent1"/>
                </a:solidFill>
              </a:rPr>
              <a:t>Treating missing values in specialty codes</a:t>
            </a:r>
          </a:p>
          <a:p>
            <a:pPr marL="742950" lvl="1" indent="-285750">
              <a:lnSpc>
                <a:spcPct val="200000"/>
              </a:lnSpc>
              <a:buFont typeface="Arial" panose="020B0604020202020204" pitchFamily="34" charset="0"/>
              <a:buChar char="•"/>
            </a:pPr>
            <a:r>
              <a:rPr lang="en-US" sz="1200">
                <a:solidFill>
                  <a:schemeClr val="accent1"/>
                </a:solidFill>
              </a:rPr>
              <a:t>Dropping description columns : </a:t>
            </a:r>
            <a:r>
              <a:rPr lang="en-US" sz="1200" err="1">
                <a:solidFill>
                  <a:schemeClr val="accent1"/>
                </a:solidFill>
              </a:rPr>
              <a:t>pos_desc</a:t>
            </a:r>
            <a:r>
              <a:rPr lang="en-US" sz="1200">
                <a:solidFill>
                  <a:schemeClr val="accent1"/>
                </a:solidFill>
              </a:rPr>
              <a:t>, </a:t>
            </a:r>
            <a:r>
              <a:rPr lang="en-US" sz="1200" err="1">
                <a:solidFill>
                  <a:schemeClr val="accent1"/>
                </a:solidFill>
              </a:rPr>
              <a:t>insurance_desc</a:t>
            </a:r>
            <a:r>
              <a:rPr lang="en-US" sz="1200">
                <a:solidFill>
                  <a:schemeClr val="accent1"/>
                </a:solidFill>
              </a:rPr>
              <a:t>, </a:t>
            </a:r>
            <a:r>
              <a:rPr lang="en-US" sz="1200" err="1">
                <a:solidFill>
                  <a:schemeClr val="accent1"/>
                </a:solidFill>
              </a:rPr>
              <a:t>claim_type_desc</a:t>
            </a:r>
            <a:endParaRPr lang="en-US" sz="1200">
              <a:solidFill>
                <a:schemeClr val="accent1"/>
              </a:solidFill>
            </a:endParaRPr>
          </a:p>
          <a:p>
            <a:pPr marL="285750" indent="-285750">
              <a:lnSpc>
                <a:spcPct val="200000"/>
              </a:lnSpc>
              <a:buFont typeface="Arial" panose="020B0604020202020204" pitchFamily="34" charset="0"/>
              <a:buChar char="•"/>
            </a:pPr>
            <a:r>
              <a:rPr lang="en-US" sz="1200">
                <a:solidFill>
                  <a:schemeClr val="accent1"/>
                </a:solidFill>
              </a:rPr>
              <a:t>Created a </a:t>
            </a:r>
            <a:r>
              <a:rPr lang="en-US" sz="1200" err="1">
                <a:solidFill>
                  <a:schemeClr val="accent1"/>
                </a:solidFill>
              </a:rPr>
              <a:t>dp</a:t>
            </a:r>
            <a:r>
              <a:rPr lang="en-US" sz="1200">
                <a:solidFill>
                  <a:schemeClr val="accent1"/>
                </a:solidFill>
              </a:rPr>
              <a:t> key dataset from processed data.</a:t>
            </a:r>
          </a:p>
        </p:txBody>
      </p:sp>
      <p:grpSp>
        <p:nvGrpSpPr>
          <p:cNvPr id="22" name="Group 21">
            <a:extLst>
              <a:ext uri="{FF2B5EF4-FFF2-40B4-BE49-F238E27FC236}">
                <a16:creationId xmlns:a16="http://schemas.microsoft.com/office/drawing/2014/main" id="{730832CC-5F45-5CB0-F2FF-35EE4AFA7437}"/>
              </a:ext>
            </a:extLst>
          </p:cNvPr>
          <p:cNvGrpSpPr/>
          <p:nvPr/>
        </p:nvGrpSpPr>
        <p:grpSpPr>
          <a:xfrm>
            <a:off x="686556" y="5298073"/>
            <a:ext cx="914400" cy="914400"/>
            <a:chOff x="5276662" y="2356164"/>
            <a:chExt cx="2426329" cy="2423160"/>
          </a:xfrm>
        </p:grpSpPr>
        <p:sp>
          <p:nvSpPr>
            <p:cNvPr id="23" name="Circle: Hollow 22">
              <a:extLst>
                <a:ext uri="{FF2B5EF4-FFF2-40B4-BE49-F238E27FC236}">
                  <a16:creationId xmlns:a16="http://schemas.microsoft.com/office/drawing/2014/main" id="{1A8D3202-F06B-A099-B6FF-FA090A6776B6}"/>
                </a:ext>
              </a:extLst>
            </p:cNvPr>
            <p:cNvSpPr/>
            <p:nvPr/>
          </p:nvSpPr>
          <p:spPr>
            <a:xfrm>
              <a:off x="5276662" y="2356164"/>
              <a:ext cx="2426329" cy="2423160"/>
            </a:xfrm>
            <a:prstGeom prst="donut">
              <a:avLst>
                <a:gd name="adj" fmla="val 8545"/>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a:p>
              <a:pPr algn="ctr"/>
              <a:endParaRPr lang="en-US">
                <a:solidFill>
                  <a:schemeClr val="tx1"/>
                </a:solidFill>
              </a:endParaRPr>
            </a:p>
          </p:txBody>
        </p:sp>
        <p:sp>
          <p:nvSpPr>
            <p:cNvPr id="24" name="Freeform: Shape 23">
              <a:extLst>
                <a:ext uri="{FF2B5EF4-FFF2-40B4-BE49-F238E27FC236}">
                  <a16:creationId xmlns:a16="http://schemas.microsoft.com/office/drawing/2014/main" id="{0AA9D7D1-581C-D741-9EB5-36175CF03E92}"/>
                </a:ext>
              </a:extLst>
            </p:cNvPr>
            <p:cNvSpPr/>
            <p:nvPr/>
          </p:nvSpPr>
          <p:spPr>
            <a:xfrm>
              <a:off x="5276917" y="2356164"/>
              <a:ext cx="1224033" cy="2423160"/>
            </a:xfrm>
            <a:custGeom>
              <a:avLst/>
              <a:gdLst>
                <a:gd name="connsiteX0" fmla="*/ 1213165 w 1224033"/>
                <a:gd name="connsiteY0" fmla="*/ 0 h 2423160"/>
                <a:gd name="connsiteX1" fmla="*/ 1213165 w 1224033"/>
                <a:gd name="connsiteY1" fmla="*/ 207059 h 2423160"/>
                <a:gd name="connsiteX2" fmla="*/ 1213164 w 1224033"/>
                <a:gd name="connsiteY2" fmla="*/ 207059 h 2423160"/>
                <a:gd name="connsiteX3" fmla="*/ 207059 w 1224033"/>
                <a:gd name="connsiteY3" fmla="*/ 1211580 h 2423160"/>
                <a:gd name="connsiteX4" fmla="*/ 1213164 w 1224033"/>
                <a:gd name="connsiteY4" fmla="*/ 2216101 h 2423160"/>
                <a:gd name="connsiteX5" fmla="*/ 1222176 w 1224033"/>
                <a:gd name="connsiteY5" fmla="*/ 2215647 h 2423160"/>
                <a:gd name="connsiteX6" fmla="*/ 1224033 w 1224033"/>
                <a:gd name="connsiteY6" fmla="*/ 2422612 h 2423160"/>
                <a:gd name="connsiteX7" fmla="*/ 1213165 w 1224033"/>
                <a:gd name="connsiteY7" fmla="*/ 2423160 h 2423160"/>
                <a:gd name="connsiteX8" fmla="*/ 0 w 1224033"/>
                <a:gd name="connsiteY8" fmla="*/ 1211580 h 2423160"/>
                <a:gd name="connsiteX9" fmla="*/ 1213165 w 1224033"/>
                <a:gd name="connsiteY9" fmla="*/ 0 h 242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4033" h="2423160">
                  <a:moveTo>
                    <a:pt x="1213165" y="0"/>
                  </a:moveTo>
                  <a:lnTo>
                    <a:pt x="1213165" y="207059"/>
                  </a:lnTo>
                  <a:lnTo>
                    <a:pt x="1213164" y="207059"/>
                  </a:lnTo>
                  <a:cubicBezTo>
                    <a:pt x="657508" y="207059"/>
                    <a:pt x="207059" y="656798"/>
                    <a:pt x="207059" y="1211580"/>
                  </a:cubicBezTo>
                  <a:cubicBezTo>
                    <a:pt x="207059" y="1766362"/>
                    <a:pt x="657508" y="2216101"/>
                    <a:pt x="1213164" y="2216101"/>
                  </a:cubicBezTo>
                  <a:lnTo>
                    <a:pt x="1222176" y="2215647"/>
                  </a:lnTo>
                  <a:lnTo>
                    <a:pt x="1224033" y="2422612"/>
                  </a:lnTo>
                  <a:lnTo>
                    <a:pt x="1213165" y="2423160"/>
                  </a:lnTo>
                  <a:cubicBezTo>
                    <a:pt x="543152" y="2423160"/>
                    <a:pt x="0" y="1880717"/>
                    <a:pt x="0" y="1211580"/>
                  </a:cubicBezTo>
                  <a:cubicBezTo>
                    <a:pt x="0" y="542443"/>
                    <a:pt x="543152" y="0"/>
                    <a:pt x="1213165"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a:p>
              <a:pPr algn="ctr"/>
              <a:endParaRPr lang="en-US">
                <a:solidFill>
                  <a:schemeClr val="tx1"/>
                </a:solidFill>
              </a:endParaRPr>
            </a:p>
          </p:txBody>
        </p:sp>
      </p:grpSp>
      <p:sp>
        <p:nvSpPr>
          <p:cNvPr id="28" name="TextBox 27">
            <a:extLst>
              <a:ext uri="{FF2B5EF4-FFF2-40B4-BE49-F238E27FC236}">
                <a16:creationId xmlns:a16="http://schemas.microsoft.com/office/drawing/2014/main" id="{71482940-92C8-9FB0-B7EC-F640F681421D}"/>
              </a:ext>
            </a:extLst>
          </p:cNvPr>
          <p:cNvSpPr txBox="1"/>
          <p:nvPr/>
        </p:nvSpPr>
        <p:spPr>
          <a:xfrm>
            <a:off x="854799" y="5602575"/>
            <a:ext cx="577914" cy="362139"/>
          </a:xfrm>
          <a:prstGeom prst="rect">
            <a:avLst/>
          </a:prstGeom>
          <a:noFill/>
        </p:spPr>
        <p:txBody>
          <a:bodyPr wrap="square" rtlCol="0">
            <a:noAutofit/>
          </a:bodyPr>
          <a:lstStyle/>
          <a:p>
            <a:pPr algn="l"/>
            <a:r>
              <a:rPr lang="en-US" sz="1100" b="1">
                <a:solidFill>
                  <a:schemeClr val="accent1"/>
                </a:solidFill>
              </a:rPr>
              <a:t>&gt;50%</a:t>
            </a:r>
          </a:p>
        </p:txBody>
      </p:sp>
      <p:grpSp>
        <p:nvGrpSpPr>
          <p:cNvPr id="34" name="Group 33">
            <a:extLst>
              <a:ext uri="{FF2B5EF4-FFF2-40B4-BE49-F238E27FC236}">
                <a16:creationId xmlns:a16="http://schemas.microsoft.com/office/drawing/2014/main" id="{82B92BA7-9A1B-8D68-40A5-9FCC8B4FDBCB}"/>
              </a:ext>
            </a:extLst>
          </p:cNvPr>
          <p:cNvGrpSpPr/>
          <p:nvPr/>
        </p:nvGrpSpPr>
        <p:grpSpPr>
          <a:xfrm>
            <a:off x="4344394" y="5298072"/>
            <a:ext cx="914400" cy="914400"/>
            <a:chOff x="4905709" y="5298073"/>
            <a:chExt cx="914400" cy="914400"/>
          </a:xfrm>
        </p:grpSpPr>
        <p:grpSp>
          <p:nvGrpSpPr>
            <p:cNvPr id="19" name="Group 18">
              <a:extLst>
                <a:ext uri="{FF2B5EF4-FFF2-40B4-BE49-F238E27FC236}">
                  <a16:creationId xmlns:a16="http://schemas.microsoft.com/office/drawing/2014/main" id="{A80D69F4-232F-F3AD-BD84-33192470A441}"/>
                </a:ext>
              </a:extLst>
            </p:cNvPr>
            <p:cNvGrpSpPr/>
            <p:nvPr/>
          </p:nvGrpSpPr>
          <p:grpSpPr>
            <a:xfrm>
              <a:off x="4905709" y="5298073"/>
              <a:ext cx="914400" cy="914400"/>
              <a:chOff x="3602675" y="1144584"/>
              <a:chExt cx="2426330" cy="2423160"/>
            </a:xfrm>
          </p:grpSpPr>
          <p:sp>
            <p:nvSpPr>
              <p:cNvPr id="20" name="Circle: Hollow 19">
                <a:extLst>
                  <a:ext uri="{FF2B5EF4-FFF2-40B4-BE49-F238E27FC236}">
                    <a16:creationId xmlns:a16="http://schemas.microsoft.com/office/drawing/2014/main" id="{403BBE14-4A67-0751-E22C-3FF7F014DE7A}"/>
                  </a:ext>
                </a:extLst>
              </p:cNvPr>
              <p:cNvSpPr/>
              <p:nvPr/>
            </p:nvSpPr>
            <p:spPr>
              <a:xfrm>
                <a:off x="3602675" y="1144584"/>
                <a:ext cx="2426329" cy="2423160"/>
              </a:xfrm>
              <a:prstGeom prst="donut">
                <a:avLst>
                  <a:gd name="adj" fmla="val 8545"/>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a:p>
                <a:pPr algn="ctr"/>
                <a:endParaRPr lang="en-US">
                  <a:solidFill>
                    <a:schemeClr val="tx1"/>
                  </a:solidFill>
                </a:endParaRPr>
              </a:p>
            </p:txBody>
          </p:sp>
          <p:sp>
            <p:nvSpPr>
              <p:cNvPr id="21" name="Freeform: Shape 20">
                <a:extLst>
                  <a:ext uri="{FF2B5EF4-FFF2-40B4-BE49-F238E27FC236}">
                    <a16:creationId xmlns:a16="http://schemas.microsoft.com/office/drawing/2014/main" id="{349A6963-F098-C8C6-0FA3-1BEBE72923BB}"/>
                  </a:ext>
                </a:extLst>
              </p:cNvPr>
              <p:cNvSpPr/>
              <p:nvPr/>
            </p:nvSpPr>
            <p:spPr>
              <a:xfrm>
                <a:off x="3602675" y="1144584"/>
                <a:ext cx="2426330" cy="2423160"/>
              </a:xfrm>
              <a:custGeom>
                <a:avLst/>
                <a:gdLst>
                  <a:gd name="connsiteX0" fmla="*/ 1213165 w 2426330"/>
                  <a:gd name="connsiteY0" fmla="*/ 0 h 2423160"/>
                  <a:gd name="connsiteX1" fmla="*/ 1213165 w 2426330"/>
                  <a:gd name="connsiteY1" fmla="*/ 0 h 2423160"/>
                  <a:gd name="connsiteX2" fmla="*/ 1213165 w 2426330"/>
                  <a:gd name="connsiteY2" fmla="*/ 207059 h 2423160"/>
                  <a:gd name="connsiteX3" fmla="*/ 1213164 w 2426330"/>
                  <a:gd name="connsiteY3" fmla="*/ 207059 h 2423160"/>
                  <a:gd name="connsiteX4" fmla="*/ 207059 w 2426330"/>
                  <a:gd name="connsiteY4" fmla="*/ 1211580 h 2423160"/>
                  <a:gd name="connsiteX5" fmla="*/ 1213164 w 2426330"/>
                  <a:gd name="connsiteY5" fmla="*/ 2216101 h 2423160"/>
                  <a:gd name="connsiteX6" fmla="*/ 2219269 w 2426330"/>
                  <a:gd name="connsiteY6" fmla="*/ 1211580 h 2423160"/>
                  <a:gd name="connsiteX7" fmla="*/ 1853140 w 2426330"/>
                  <a:gd name="connsiteY7" fmla="*/ 436443 h 2423160"/>
                  <a:gd name="connsiteX8" fmla="*/ 1832531 w 2426330"/>
                  <a:gd name="connsiteY8" fmla="*/ 421056 h 2423160"/>
                  <a:gd name="connsiteX9" fmla="*/ 1960125 w 2426330"/>
                  <a:gd name="connsiteY9" fmla="*/ 258201 h 2423160"/>
                  <a:gd name="connsiteX10" fmla="*/ 1984851 w 2426330"/>
                  <a:gd name="connsiteY10" fmla="*/ 276666 h 2423160"/>
                  <a:gd name="connsiteX11" fmla="*/ 2426330 w 2426330"/>
                  <a:gd name="connsiteY11" fmla="*/ 1211580 h 2423160"/>
                  <a:gd name="connsiteX12" fmla="*/ 1213165 w 2426330"/>
                  <a:gd name="connsiteY12" fmla="*/ 2423160 h 2423160"/>
                  <a:gd name="connsiteX13" fmla="*/ 0 w 2426330"/>
                  <a:gd name="connsiteY13" fmla="*/ 1211580 h 2423160"/>
                  <a:gd name="connsiteX14" fmla="*/ 1213165 w 2426330"/>
                  <a:gd name="connsiteY14" fmla="*/ 0 h 242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26330" h="2423160">
                    <a:moveTo>
                      <a:pt x="1213165" y="0"/>
                    </a:moveTo>
                    <a:lnTo>
                      <a:pt x="1213165" y="0"/>
                    </a:lnTo>
                    <a:lnTo>
                      <a:pt x="1213165" y="207059"/>
                    </a:lnTo>
                    <a:lnTo>
                      <a:pt x="1213164" y="207059"/>
                    </a:lnTo>
                    <a:cubicBezTo>
                      <a:pt x="657508" y="207059"/>
                      <a:pt x="207059" y="656798"/>
                      <a:pt x="207059" y="1211580"/>
                    </a:cubicBezTo>
                    <a:cubicBezTo>
                      <a:pt x="207059" y="1766362"/>
                      <a:pt x="657508" y="2216101"/>
                      <a:pt x="1213164" y="2216101"/>
                    </a:cubicBezTo>
                    <a:cubicBezTo>
                      <a:pt x="1768820" y="2216101"/>
                      <a:pt x="2219269" y="1766362"/>
                      <a:pt x="2219269" y="1211580"/>
                    </a:cubicBezTo>
                    <a:cubicBezTo>
                      <a:pt x="2219269" y="899515"/>
                      <a:pt x="2076744" y="620687"/>
                      <a:pt x="1853140" y="436443"/>
                    </a:cubicBezTo>
                    <a:lnTo>
                      <a:pt x="1832531" y="421056"/>
                    </a:lnTo>
                    <a:lnTo>
                      <a:pt x="1960125" y="258201"/>
                    </a:lnTo>
                    <a:lnTo>
                      <a:pt x="1984851" y="276666"/>
                    </a:lnTo>
                    <a:cubicBezTo>
                      <a:pt x="2254474" y="498888"/>
                      <a:pt x="2426330" y="835191"/>
                      <a:pt x="2426330" y="1211580"/>
                    </a:cubicBezTo>
                    <a:cubicBezTo>
                      <a:pt x="2426330" y="1880717"/>
                      <a:pt x="1883178" y="2423160"/>
                      <a:pt x="1213165" y="2423160"/>
                    </a:cubicBezTo>
                    <a:cubicBezTo>
                      <a:pt x="543152" y="2423160"/>
                      <a:pt x="0" y="1880717"/>
                      <a:pt x="0" y="1211580"/>
                    </a:cubicBezTo>
                    <a:cubicBezTo>
                      <a:pt x="0" y="542443"/>
                      <a:pt x="543152" y="0"/>
                      <a:pt x="1213165"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a:p>
                <a:pPr algn="ctr"/>
                <a:endParaRPr lang="en-US">
                  <a:solidFill>
                    <a:schemeClr val="tx1"/>
                  </a:solidFill>
                </a:endParaRPr>
              </a:p>
            </p:txBody>
          </p:sp>
        </p:grpSp>
        <p:sp>
          <p:nvSpPr>
            <p:cNvPr id="29" name="TextBox 28">
              <a:extLst>
                <a:ext uri="{FF2B5EF4-FFF2-40B4-BE49-F238E27FC236}">
                  <a16:creationId xmlns:a16="http://schemas.microsoft.com/office/drawing/2014/main" id="{BD3004FA-75B2-C45A-F695-A73D3CED0CAF}"/>
                </a:ext>
              </a:extLst>
            </p:cNvPr>
            <p:cNvSpPr txBox="1"/>
            <p:nvPr/>
          </p:nvSpPr>
          <p:spPr>
            <a:xfrm>
              <a:off x="5073952" y="5602575"/>
              <a:ext cx="577914" cy="362139"/>
            </a:xfrm>
            <a:prstGeom prst="rect">
              <a:avLst/>
            </a:prstGeom>
            <a:noFill/>
          </p:spPr>
          <p:txBody>
            <a:bodyPr wrap="square" rtlCol="0">
              <a:noAutofit/>
            </a:bodyPr>
            <a:lstStyle/>
            <a:p>
              <a:pPr algn="l"/>
              <a:r>
                <a:rPr lang="en-US" sz="1100" b="1">
                  <a:solidFill>
                    <a:schemeClr val="accent1"/>
                  </a:solidFill>
                </a:rPr>
                <a:t>~90%</a:t>
              </a:r>
            </a:p>
          </p:txBody>
        </p:sp>
      </p:grpSp>
      <p:grpSp>
        <p:nvGrpSpPr>
          <p:cNvPr id="35" name="Group 34">
            <a:extLst>
              <a:ext uri="{FF2B5EF4-FFF2-40B4-BE49-F238E27FC236}">
                <a16:creationId xmlns:a16="http://schemas.microsoft.com/office/drawing/2014/main" id="{E25AEB84-94BA-4EA1-C003-55A2F934D49A}"/>
              </a:ext>
            </a:extLst>
          </p:cNvPr>
          <p:cNvGrpSpPr/>
          <p:nvPr/>
        </p:nvGrpSpPr>
        <p:grpSpPr>
          <a:xfrm>
            <a:off x="7977850" y="5298072"/>
            <a:ext cx="914400" cy="914400"/>
            <a:chOff x="8237624" y="5326445"/>
            <a:chExt cx="914400" cy="914400"/>
          </a:xfrm>
        </p:grpSpPr>
        <p:grpSp>
          <p:nvGrpSpPr>
            <p:cNvPr id="25" name="Group 24">
              <a:extLst>
                <a:ext uri="{FF2B5EF4-FFF2-40B4-BE49-F238E27FC236}">
                  <a16:creationId xmlns:a16="http://schemas.microsoft.com/office/drawing/2014/main" id="{5F28E503-8F78-C40A-EDD6-FF2143639A77}"/>
                </a:ext>
              </a:extLst>
            </p:cNvPr>
            <p:cNvGrpSpPr/>
            <p:nvPr/>
          </p:nvGrpSpPr>
          <p:grpSpPr>
            <a:xfrm>
              <a:off x="8237624" y="5326445"/>
              <a:ext cx="914400" cy="914400"/>
              <a:chOff x="441508" y="1144584"/>
              <a:chExt cx="2426330" cy="2423160"/>
            </a:xfrm>
          </p:grpSpPr>
          <p:sp>
            <p:nvSpPr>
              <p:cNvPr id="26" name="Circle: Hollow 25">
                <a:extLst>
                  <a:ext uri="{FF2B5EF4-FFF2-40B4-BE49-F238E27FC236}">
                    <a16:creationId xmlns:a16="http://schemas.microsoft.com/office/drawing/2014/main" id="{16082594-2BA5-6338-EF85-51FF1E6AF4DE}"/>
                  </a:ext>
                </a:extLst>
              </p:cNvPr>
              <p:cNvSpPr/>
              <p:nvPr/>
            </p:nvSpPr>
            <p:spPr>
              <a:xfrm>
                <a:off x="441508" y="1144584"/>
                <a:ext cx="2426329" cy="2423160"/>
              </a:xfrm>
              <a:prstGeom prst="donut">
                <a:avLst>
                  <a:gd name="adj" fmla="val 8545"/>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a:p>
                <a:pPr algn="ctr"/>
                <a:endParaRPr lang="en-US">
                  <a:solidFill>
                    <a:schemeClr val="tx1"/>
                  </a:solidFill>
                </a:endParaRPr>
              </a:p>
            </p:txBody>
          </p:sp>
          <p:sp>
            <p:nvSpPr>
              <p:cNvPr id="27" name="Freeform: Shape 26">
                <a:extLst>
                  <a:ext uri="{FF2B5EF4-FFF2-40B4-BE49-F238E27FC236}">
                    <a16:creationId xmlns:a16="http://schemas.microsoft.com/office/drawing/2014/main" id="{AF3C0DD8-36E5-8342-C819-592A4210E4CB}"/>
                  </a:ext>
                </a:extLst>
              </p:cNvPr>
              <p:cNvSpPr/>
              <p:nvPr/>
            </p:nvSpPr>
            <p:spPr>
              <a:xfrm>
                <a:off x="441508" y="1144980"/>
                <a:ext cx="2426330" cy="2422764"/>
              </a:xfrm>
              <a:custGeom>
                <a:avLst/>
                <a:gdLst>
                  <a:gd name="connsiteX0" fmla="*/ 1205318 w 2426330"/>
                  <a:gd name="connsiteY0" fmla="*/ 0 h 2422764"/>
                  <a:gd name="connsiteX1" fmla="*/ 1205318 w 2426330"/>
                  <a:gd name="connsiteY1" fmla="*/ 207059 h 2422764"/>
                  <a:gd name="connsiteX2" fmla="*/ 1110296 w 2426330"/>
                  <a:gd name="connsiteY2" fmla="*/ 211849 h 2422764"/>
                  <a:gd name="connsiteX3" fmla="*/ 207059 w 2426330"/>
                  <a:gd name="connsiteY3" fmla="*/ 1211184 h 2422764"/>
                  <a:gd name="connsiteX4" fmla="*/ 1213164 w 2426330"/>
                  <a:gd name="connsiteY4" fmla="*/ 2215705 h 2422764"/>
                  <a:gd name="connsiteX5" fmla="*/ 2219269 w 2426330"/>
                  <a:gd name="connsiteY5" fmla="*/ 1211184 h 2422764"/>
                  <a:gd name="connsiteX6" fmla="*/ 2219075 w 2426330"/>
                  <a:gd name="connsiteY6" fmla="*/ 1207337 h 2422764"/>
                  <a:gd name="connsiteX7" fmla="*/ 2426136 w 2426330"/>
                  <a:gd name="connsiteY7" fmla="*/ 1207337 h 2422764"/>
                  <a:gd name="connsiteX8" fmla="*/ 2426330 w 2426330"/>
                  <a:gd name="connsiteY8" fmla="*/ 1211184 h 2422764"/>
                  <a:gd name="connsiteX9" fmla="*/ 1213165 w 2426330"/>
                  <a:gd name="connsiteY9" fmla="*/ 2422764 h 2422764"/>
                  <a:gd name="connsiteX10" fmla="*/ 0 w 2426330"/>
                  <a:gd name="connsiteY10" fmla="*/ 1211184 h 2422764"/>
                  <a:gd name="connsiteX11" fmla="*/ 1089126 w 2426330"/>
                  <a:gd name="connsiteY11" fmla="*/ 5859 h 2422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30" h="2422764">
                    <a:moveTo>
                      <a:pt x="1205318" y="0"/>
                    </a:moveTo>
                    <a:lnTo>
                      <a:pt x="1205318" y="207059"/>
                    </a:lnTo>
                    <a:lnTo>
                      <a:pt x="1110296" y="211849"/>
                    </a:lnTo>
                    <a:cubicBezTo>
                      <a:pt x="602962" y="263291"/>
                      <a:pt x="207059" y="691076"/>
                      <a:pt x="207059" y="1211184"/>
                    </a:cubicBezTo>
                    <a:cubicBezTo>
                      <a:pt x="207059" y="1765966"/>
                      <a:pt x="657508" y="2215705"/>
                      <a:pt x="1213164" y="2215705"/>
                    </a:cubicBezTo>
                    <a:cubicBezTo>
                      <a:pt x="1768820" y="2215705"/>
                      <a:pt x="2219269" y="1765966"/>
                      <a:pt x="2219269" y="1211184"/>
                    </a:cubicBezTo>
                    <a:lnTo>
                      <a:pt x="2219075" y="1207337"/>
                    </a:lnTo>
                    <a:lnTo>
                      <a:pt x="2426136" y="1207337"/>
                    </a:lnTo>
                    <a:lnTo>
                      <a:pt x="2426330" y="1211184"/>
                    </a:lnTo>
                    <a:cubicBezTo>
                      <a:pt x="2426330" y="1880321"/>
                      <a:pt x="1883178" y="2422764"/>
                      <a:pt x="1213165" y="2422764"/>
                    </a:cubicBezTo>
                    <a:cubicBezTo>
                      <a:pt x="543152" y="2422764"/>
                      <a:pt x="0" y="1880321"/>
                      <a:pt x="0" y="1211184"/>
                    </a:cubicBezTo>
                    <a:cubicBezTo>
                      <a:pt x="0" y="583868"/>
                      <a:pt x="477380" y="67904"/>
                      <a:pt x="1089126" y="585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sp>
          <p:nvSpPr>
            <p:cNvPr id="30" name="TextBox 29">
              <a:extLst>
                <a:ext uri="{FF2B5EF4-FFF2-40B4-BE49-F238E27FC236}">
                  <a16:creationId xmlns:a16="http://schemas.microsoft.com/office/drawing/2014/main" id="{693D7E15-5CFC-FE57-7204-2D5EF3A5F68F}"/>
                </a:ext>
              </a:extLst>
            </p:cNvPr>
            <p:cNvSpPr txBox="1"/>
            <p:nvPr/>
          </p:nvSpPr>
          <p:spPr>
            <a:xfrm>
              <a:off x="8401675" y="5625685"/>
              <a:ext cx="577914" cy="362139"/>
            </a:xfrm>
            <a:prstGeom prst="rect">
              <a:avLst/>
            </a:prstGeom>
            <a:noFill/>
          </p:spPr>
          <p:txBody>
            <a:bodyPr wrap="square" rtlCol="0">
              <a:noAutofit/>
            </a:bodyPr>
            <a:lstStyle/>
            <a:p>
              <a:pPr algn="l"/>
              <a:r>
                <a:rPr lang="en-US" sz="1100" b="1">
                  <a:solidFill>
                    <a:schemeClr val="accent1"/>
                  </a:solidFill>
                </a:rPr>
                <a:t>~75%</a:t>
              </a:r>
            </a:p>
          </p:txBody>
        </p:sp>
      </p:grpSp>
      <p:sp>
        <p:nvSpPr>
          <p:cNvPr id="31" name="TextBox 30">
            <a:extLst>
              <a:ext uri="{FF2B5EF4-FFF2-40B4-BE49-F238E27FC236}">
                <a16:creationId xmlns:a16="http://schemas.microsoft.com/office/drawing/2014/main" id="{27D57919-1921-2307-793F-D2A4A25D2D87}"/>
              </a:ext>
            </a:extLst>
          </p:cNvPr>
          <p:cNvSpPr txBox="1"/>
          <p:nvPr/>
        </p:nvSpPr>
        <p:spPr>
          <a:xfrm>
            <a:off x="1743426" y="5574203"/>
            <a:ext cx="2117243" cy="362139"/>
          </a:xfrm>
          <a:prstGeom prst="rect">
            <a:avLst/>
          </a:prstGeom>
          <a:noFill/>
        </p:spPr>
        <p:txBody>
          <a:bodyPr wrap="square" rtlCol="0">
            <a:noAutofit/>
          </a:bodyPr>
          <a:lstStyle/>
          <a:p>
            <a:pPr algn="l"/>
            <a:r>
              <a:rPr lang="en-US" sz="1600">
                <a:solidFill>
                  <a:schemeClr val="accent1"/>
                </a:solidFill>
              </a:rPr>
              <a:t>National Clients</a:t>
            </a:r>
          </a:p>
        </p:txBody>
      </p:sp>
      <p:sp>
        <p:nvSpPr>
          <p:cNvPr id="32" name="TextBox 31">
            <a:extLst>
              <a:ext uri="{FF2B5EF4-FFF2-40B4-BE49-F238E27FC236}">
                <a16:creationId xmlns:a16="http://schemas.microsoft.com/office/drawing/2014/main" id="{925798C9-19C9-5992-BDC3-84389DA47F64}"/>
              </a:ext>
            </a:extLst>
          </p:cNvPr>
          <p:cNvSpPr txBox="1"/>
          <p:nvPr/>
        </p:nvSpPr>
        <p:spPr>
          <a:xfrm>
            <a:off x="9057105" y="5494681"/>
            <a:ext cx="2493510" cy="362139"/>
          </a:xfrm>
          <a:prstGeom prst="rect">
            <a:avLst/>
          </a:prstGeom>
          <a:noFill/>
        </p:spPr>
        <p:txBody>
          <a:bodyPr wrap="square" rtlCol="0">
            <a:noAutofit/>
          </a:bodyPr>
          <a:lstStyle/>
          <a:p>
            <a:pPr algn="l"/>
            <a:r>
              <a:rPr lang="en-US" sz="1600">
                <a:solidFill>
                  <a:schemeClr val="accent1"/>
                </a:solidFill>
              </a:rPr>
              <a:t>Clients with Cotiviti as 2</a:t>
            </a:r>
            <a:r>
              <a:rPr lang="en-US" sz="1600" baseline="30000">
                <a:solidFill>
                  <a:schemeClr val="accent1"/>
                </a:solidFill>
              </a:rPr>
              <a:t>nd</a:t>
            </a:r>
            <a:r>
              <a:rPr lang="en-US" sz="1600">
                <a:solidFill>
                  <a:schemeClr val="accent1"/>
                </a:solidFill>
              </a:rPr>
              <a:t> editor</a:t>
            </a:r>
          </a:p>
        </p:txBody>
      </p:sp>
      <p:sp>
        <p:nvSpPr>
          <p:cNvPr id="33" name="TextBox 32">
            <a:extLst>
              <a:ext uri="{FF2B5EF4-FFF2-40B4-BE49-F238E27FC236}">
                <a16:creationId xmlns:a16="http://schemas.microsoft.com/office/drawing/2014/main" id="{DD448935-E591-3A33-F04F-DDB6B51ECE44}"/>
              </a:ext>
            </a:extLst>
          </p:cNvPr>
          <p:cNvSpPr txBox="1"/>
          <p:nvPr/>
        </p:nvSpPr>
        <p:spPr>
          <a:xfrm>
            <a:off x="5422845" y="5494682"/>
            <a:ext cx="2117243" cy="362139"/>
          </a:xfrm>
          <a:prstGeom prst="rect">
            <a:avLst/>
          </a:prstGeom>
          <a:noFill/>
        </p:spPr>
        <p:txBody>
          <a:bodyPr wrap="square" rtlCol="0">
            <a:noAutofit/>
          </a:bodyPr>
          <a:lstStyle/>
          <a:p>
            <a:pPr algn="l"/>
            <a:r>
              <a:rPr lang="en-US" sz="1600">
                <a:solidFill>
                  <a:schemeClr val="accent1"/>
                </a:solidFill>
              </a:rPr>
              <a:t>Payers in single state</a:t>
            </a:r>
          </a:p>
        </p:txBody>
      </p:sp>
      <p:sp>
        <p:nvSpPr>
          <p:cNvPr id="3" name="TextBox 2">
            <a:extLst>
              <a:ext uri="{FF2B5EF4-FFF2-40B4-BE49-F238E27FC236}">
                <a16:creationId xmlns:a16="http://schemas.microsoft.com/office/drawing/2014/main" id="{297991E4-A5DC-F316-45E3-F91C26F488C9}"/>
              </a:ext>
            </a:extLst>
          </p:cNvPr>
          <p:cNvSpPr txBox="1"/>
          <p:nvPr/>
        </p:nvSpPr>
        <p:spPr>
          <a:xfrm>
            <a:off x="6784259" y="549044"/>
            <a:ext cx="4950542" cy="3832513"/>
          </a:xfrm>
          <a:prstGeom prst="rect">
            <a:avLst/>
          </a:prstGeom>
          <a:noFill/>
          <a:ln w="3175">
            <a:solidFill>
              <a:schemeClr val="tx1"/>
            </a:solidFill>
          </a:ln>
        </p:spPr>
        <p:txBody>
          <a:bodyPr wrap="square" rtlCol="0">
            <a:noAutofit/>
          </a:bodyPr>
          <a:lstStyle/>
          <a:p>
            <a:pPr algn="l">
              <a:lnSpc>
                <a:spcPct val="200000"/>
              </a:lnSpc>
            </a:pPr>
            <a:r>
              <a:rPr lang="en-US" sz="1400" b="1">
                <a:solidFill>
                  <a:schemeClr val="accent1"/>
                </a:solidFill>
              </a:rPr>
              <a:t>Feature Details</a:t>
            </a:r>
          </a:p>
          <a:p>
            <a:pPr marL="285750" indent="-285750" algn="l">
              <a:lnSpc>
                <a:spcPct val="200000"/>
              </a:lnSpc>
              <a:buFont typeface="Arial" panose="020B0604020202020204" pitchFamily="34" charset="0"/>
              <a:buChar char="•"/>
            </a:pPr>
            <a:r>
              <a:rPr lang="en-US" sz="1200">
                <a:solidFill>
                  <a:schemeClr val="accent1"/>
                </a:solidFill>
              </a:rPr>
              <a:t>Rolled up the </a:t>
            </a:r>
            <a:r>
              <a:rPr lang="en-US" sz="1200" i="1" err="1">
                <a:solidFill>
                  <a:schemeClr val="accent1"/>
                </a:solidFill>
              </a:rPr>
              <a:t>final_state</a:t>
            </a:r>
            <a:r>
              <a:rPr lang="en-US" sz="1200" i="1">
                <a:solidFill>
                  <a:schemeClr val="accent1"/>
                </a:solidFill>
              </a:rPr>
              <a:t> </a:t>
            </a:r>
            <a:r>
              <a:rPr lang="en-US" sz="1200">
                <a:solidFill>
                  <a:schemeClr val="accent1"/>
                </a:solidFill>
              </a:rPr>
              <a:t>to </a:t>
            </a:r>
            <a:r>
              <a:rPr lang="en-US" sz="1200" b="1">
                <a:solidFill>
                  <a:schemeClr val="accent1"/>
                </a:solidFill>
              </a:rPr>
              <a:t>Region </a:t>
            </a:r>
            <a:r>
              <a:rPr lang="en-US" sz="1200">
                <a:solidFill>
                  <a:schemeClr val="accent1"/>
                </a:solidFill>
              </a:rPr>
              <a:t>&amp; </a:t>
            </a:r>
            <a:r>
              <a:rPr lang="en-US" sz="1200" b="1" err="1">
                <a:solidFill>
                  <a:schemeClr val="accent1"/>
                </a:solidFill>
              </a:rPr>
              <a:t>pos_category</a:t>
            </a:r>
            <a:r>
              <a:rPr lang="en-US" sz="1200">
                <a:solidFill>
                  <a:schemeClr val="accent1"/>
                </a:solidFill>
              </a:rPr>
              <a:t>.</a:t>
            </a:r>
          </a:p>
          <a:p>
            <a:pPr marL="285750" indent="-285750">
              <a:lnSpc>
                <a:spcPct val="200000"/>
              </a:lnSpc>
              <a:buFont typeface="Arial" panose="020B0604020202020204" pitchFamily="34" charset="0"/>
              <a:buChar char="•"/>
            </a:pPr>
            <a:r>
              <a:rPr lang="en-US" sz="1200">
                <a:solidFill>
                  <a:schemeClr val="accent1"/>
                </a:solidFill>
              </a:rPr>
              <a:t>Created additional features such as </a:t>
            </a:r>
            <a:r>
              <a:rPr lang="en-US" sz="1200" b="1" err="1">
                <a:solidFill>
                  <a:schemeClr val="accent1"/>
                </a:solidFill>
              </a:rPr>
              <a:t>multi_state_flag</a:t>
            </a:r>
            <a:r>
              <a:rPr lang="en-US" sz="1200" b="1">
                <a:solidFill>
                  <a:schemeClr val="accent1"/>
                </a:solidFill>
              </a:rPr>
              <a:t> </a:t>
            </a:r>
            <a:r>
              <a:rPr lang="en-US" sz="1200">
                <a:solidFill>
                  <a:schemeClr val="accent1"/>
                </a:solidFill>
              </a:rPr>
              <a:t>&amp; </a:t>
            </a:r>
            <a:r>
              <a:rPr lang="en-US" sz="1200" b="1">
                <a:solidFill>
                  <a:schemeClr val="accent1"/>
                </a:solidFill>
              </a:rPr>
              <a:t>Provider Sponsored Plan</a:t>
            </a:r>
            <a:r>
              <a:rPr lang="en-US" sz="1200">
                <a:solidFill>
                  <a:schemeClr val="accent1"/>
                </a:solidFill>
              </a:rPr>
              <a:t> flag.</a:t>
            </a:r>
          </a:p>
          <a:p>
            <a:pPr marL="285750" indent="-285750" algn="l">
              <a:lnSpc>
                <a:spcPct val="200000"/>
              </a:lnSpc>
              <a:buFont typeface="Arial" panose="020B0604020202020204" pitchFamily="34" charset="0"/>
              <a:buChar char="•"/>
            </a:pPr>
            <a:r>
              <a:rPr lang="en-US" sz="1200">
                <a:solidFill>
                  <a:schemeClr val="accent1"/>
                </a:solidFill>
              </a:rPr>
              <a:t>Dropped the </a:t>
            </a:r>
            <a:r>
              <a:rPr lang="en-US" sz="1200" i="1" err="1">
                <a:solidFill>
                  <a:schemeClr val="accent1"/>
                </a:solidFill>
              </a:rPr>
              <a:t>par_yn</a:t>
            </a:r>
            <a:r>
              <a:rPr lang="en-US" sz="1200" i="1">
                <a:solidFill>
                  <a:schemeClr val="accent1"/>
                </a:solidFill>
              </a:rPr>
              <a:t> </a:t>
            </a:r>
            <a:r>
              <a:rPr lang="en-US" sz="1200">
                <a:solidFill>
                  <a:schemeClr val="accent1"/>
                </a:solidFill>
              </a:rPr>
              <a:t>variable as there is no significant variance.</a:t>
            </a:r>
          </a:p>
          <a:p>
            <a:pPr marL="285750" indent="-285750">
              <a:lnSpc>
                <a:spcPct val="200000"/>
              </a:lnSpc>
              <a:buFont typeface="Arial" panose="020B0604020202020204" pitchFamily="34" charset="0"/>
              <a:buChar char="•"/>
            </a:pPr>
            <a:r>
              <a:rPr lang="en-US" sz="1200">
                <a:solidFill>
                  <a:schemeClr val="accent1"/>
                </a:solidFill>
              </a:rPr>
              <a:t>Dropped identifier columns (</a:t>
            </a:r>
            <a:r>
              <a:rPr lang="en-US" sz="1200" i="1">
                <a:solidFill>
                  <a:schemeClr val="accent1"/>
                </a:solidFill>
              </a:rPr>
              <a:t>customer, payer_short</a:t>
            </a:r>
            <a:r>
              <a:rPr lang="en-US" sz="1200">
                <a:solidFill>
                  <a:schemeClr val="accent1"/>
                </a:solidFill>
              </a:rPr>
              <a:t>) to get unique profiles data of shape 86k rows and 14 columns.</a:t>
            </a:r>
          </a:p>
          <a:p>
            <a:pPr marL="285750" indent="-285750" algn="l">
              <a:lnSpc>
                <a:spcPct val="200000"/>
              </a:lnSpc>
              <a:buFont typeface="Arial" panose="020B0604020202020204" pitchFamily="34" charset="0"/>
              <a:buChar char="•"/>
            </a:pPr>
            <a:endParaRPr lang="en-US" sz="1200">
              <a:solidFill>
                <a:schemeClr val="accent1"/>
              </a:solidFill>
            </a:endParaRPr>
          </a:p>
          <a:p>
            <a:pPr marL="285750" indent="-285750" algn="l">
              <a:buFont typeface="Arial" panose="020B0604020202020204" pitchFamily="34" charset="0"/>
              <a:buChar char="•"/>
            </a:pPr>
            <a:endParaRPr lang="en-US" sz="1200"/>
          </a:p>
        </p:txBody>
      </p:sp>
      <p:sp>
        <p:nvSpPr>
          <p:cNvPr id="6" name="TextBox 5">
            <a:extLst>
              <a:ext uri="{FF2B5EF4-FFF2-40B4-BE49-F238E27FC236}">
                <a16:creationId xmlns:a16="http://schemas.microsoft.com/office/drawing/2014/main" id="{DC4BF4EA-542F-C6F8-E05C-763DD27F3C85}"/>
              </a:ext>
            </a:extLst>
          </p:cNvPr>
          <p:cNvSpPr txBox="1"/>
          <p:nvPr/>
        </p:nvSpPr>
        <p:spPr>
          <a:xfrm>
            <a:off x="400699" y="4581519"/>
            <a:ext cx="11334102" cy="1838945"/>
          </a:xfrm>
          <a:prstGeom prst="rect">
            <a:avLst/>
          </a:prstGeom>
          <a:noFill/>
          <a:ln w="3175">
            <a:solidFill>
              <a:schemeClr val="tx1"/>
            </a:solidFill>
          </a:ln>
        </p:spPr>
        <p:txBody>
          <a:bodyPr wrap="square" rtlCol="0">
            <a:noAutofit/>
          </a:bodyPr>
          <a:lstStyle/>
          <a:p>
            <a:pPr algn="l">
              <a:lnSpc>
                <a:spcPct val="200000"/>
              </a:lnSpc>
            </a:pPr>
            <a:r>
              <a:rPr lang="en-US" sz="1400" b="1">
                <a:solidFill>
                  <a:schemeClr val="accent1"/>
                </a:solidFill>
              </a:rPr>
              <a:t>Findings Overview</a:t>
            </a:r>
          </a:p>
          <a:p>
            <a:pPr algn="l">
              <a:lnSpc>
                <a:spcPct val="200000"/>
              </a:lnSpc>
            </a:pPr>
            <a:endParaRPr lang="en-US" sz="1200">
              <a:solidFill>
                <a:schemeClr val="accent1"/>
              </a:solidFill>
            </a:endParaRPr>
          </a:p>
          <a:p>
            <a:pPr marL="285750" indent="-285750" algn="l">
              <a:buFont typeface="Arial" panose="020B0604020202020204" pitchFamily="34" charset="0"/>
              <a:buChar char="•"/>
            </a:pPr>
            <a:endParaRPr lang="en-US" sz="1200"/>
          </a:p>
        </p:txBody>
      </p:sp>
    </p:spTree>
    <p:extLst>
      <p:ext uri="{BB962C8B-B14F-4D97-AF65-F5344CB8AC3E}">
        <p14:creationId xmlns:p14="http://schemas.microsoft.com/office/powerpoint/2010/main" val="1575579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3167724A-FC89-CCC9-D994-AE5CAC4A9FA3}"/>
              </a:ext>
            </a:extLst>
          </p:cNvPr>
          <p:cNvSpPr/>
          <p:nvPr/>
        </p:nvSpPr>
        <p:spPr>
          <a:xfrm>
            <a:off x="1596265" y="2105943"/>
            <a:ext cx="1915654" cy="3302287"/>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3" name="Rectangle: Rounded Corners 22">
            <a:extLst>
              <a:ext uri="{FF2B5EF4-FFF2-40B4-BE49-F238E27FC236}">
                <a16:creationId xmlns:a16="http://schemas.microsoft.com/office/drawing/2014/main" id="{AA791D04-0732-EC2E-CA08-4440D3D2045A}"/>
              </a:ext>
            </a:extLst>
          </p:cNvPr>
          <p:cNvSpPr/>
          <p:nvPr/>
        </p:nvSpPr>
        <p:spPr>
          <a:xfrm>
            <a:off x="-10119" y="3600449"/>
            <a:ext cx="1119084" cy="51932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rPr>
              <a:t>Raw Data</a:t>
            </a:r>
            <a:br>
              <a:rPr lang="en-US" sz="1100">
                <a:solidFill>
                  <a:schemeClr val="tx1"/>
                </a:solidFill>
              </a:rPr>
            </a:br>
            <a:r>
              <a:rPr lang="en-US" sz="1100">
                <a:solidFill>
                  <a:schemeClr val="tx1"/>
                </a:solidFill>
              </a:rPr>
              <a:t>2.4M, 21</a:t>
            </a:r>
          </a:p>
        </p:txBody>
      </p:sp>
      <p:sp>
        <p:nvSpPr>
          <p:cNvPr id="2" name="Slide Number Placeholder 1">
            <a:extLst>
              <a:ext uri="{FF2B5EF4-FFF2-40B4-BE49-F238E27FC236}">
                <a16:creationId xmlns:a16="http://schemas.microsoft.com/office/drawing/2014/main" id="{7028EFE0-F7E7-055B-76FC-472F91CF7148}"/>
              </a:ext>
            </a:extLst>
          </p:cNvPr>
          <p:cNvSpPr>
            <a:spLocks noGrp="1"/>
          </p:cNvSpPr>
          <p:nvPr>
            <p:ph type="sldNum" sz="quarter" idx="12"/>
          </p:nvPr>
        </p:nvSpPr>
        <p:spPr/>
        <p:txBody>
          <a:bodyPr/>
          <a:lstStyle/>
          <a:p>
            <a:fld id="{8BC64C03-9EC0-4B7E-8FE4-24DBF62E63E5}" type="slidenum">
              <a:rPr lang="en-US" smtClean="0"/>
              <a:t>11</a:t>
            </a:fld>
            <a:endParaRPr lang="en-US"/>
          </a:p>
        </p:txBody>
      </p:sp>
      <p:sp>
        <p:nvSpPr>
          <p:cNvPr id="4" name="TextBox 3">
            <a:extLst>
              <a:ext uri="{FF2B5EF4-FFF2-40B4-BE49-F238E27FC236}">
                <a16:creationId xmlns:a16="http://schemas.microsoft.com/office/drawing/2014/main" id="{5163EF0E-F4F0-7E6B-135F-BF020B9DA20F}"/>
              </a:ext>
            </a:extLst>
          </p:cNvPr>
          <p:cNvSpPr txBox="1"/>
          <p:nvPr/>
        </p:nvSpPr>
        <p:spPr>
          <a:xfrm>
            <a:off x="1462567" y="1631224"/>
            <a:ext cx="2149650" cy="377982"/>
          </a:xfrm>
          <a:prstGeom prst="rect">
            <a:avLst/>
          </a:prstGeom>
          <a:noFill/>
        </p:spPr>
        <p:txBody>
          <a:bodyPr wrap="square" rtlCol="0">
            <a:noAutofit/>
          </a:bodyPr>
          <a:lstStyle/>
          <a:p>
            <a:pPr algn="l"/>
            <a:r>
              <a:rPr lang="en-US" sz="1400" b="1">
                <a:solidFill>
                  <a:schemeClr val="accent1"/>
                </a:solidFill>
              </a:rPr>
              <a:t>Data Pre-processing</a:t>
            </a:r>
          </a:p>
        </p:txBody>
      </p:sp>
      <p:pic>
        <p:nvPicPr>
          <p:cNvPr id="12" name="Graphic 11" descr="Chevron arrows outline">
            <a:extLst>
              <a:ext uri="{FF2B5EF4-FFF2-40B4-BE49-F238E27FC236}">
                <a16:creationId xmlns:a16="http://schemas.microsoft.com/office/drawing/2014/main" id="{839B3022-D7F1-3342-8491-B7D5DB3108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8829" y="3152194"/>
            <a:ext cx="640582" cy="440207"/>
          </a:xfrm>
          <a:prstGeom prst="rect">
            <a:avLst/>
          </a:prstGeom>
        </p:spPr>
      </p:pic>
      <p:sp>
        <p:nvSpPr>
          <p:cNvPr id="13" name="TextBox 12">
            <a:extLst>
              <a:ext uri="{FF2B5EF4-FFF2-40B4-BE49-F238E27FC236}">
                <a16:creationId xmlns:a16="http://schemas.microsoft.com/office/drawing/2014/main" id="{F3AA007E-E08F-FF65-E9B9-A4C8269000D7}"/>
              </a:ext>
            </a:extLst>
          </p:cNvPr>
          <p:cNvSpPr txBox="1"/>
          <p:nvPr/>
        </p:nvSpPr>
        <p:spPr>
          <a:xfrm>
            <a:off x="1746211" y="4098681"/>
            <a:ext cx="1582363" cy="899226"/>
          </a:xfrm>
          <a:prstGeom prst="rect">
            <a:avLst/>
          </a:prstGeom>
          <a:noFill/>
        </p:spPr>
        <p:txBody>
          <a:bodyPr wrap="square" rtlCol="0">
            <a:noAutofit/>
          </a:bodyPr>
          <a:lstStyle/>
          <a:p>
            <a:pPr algn="l"/>
            <a:r>
              <a:rPr lang="en-US" sz="1100"/>
              <a:t>Calculated Fields:</a:t>
            </a:r>
            <a:br>
              <a:rPr lang="en-US" sz="1100"/>
            </a:br>
            <a:endParaRPr lang="en-US" sz="1100"/>
          </a:p>
          <a:p>
            <a:pPr marL="171450" indent="-171450" algn="l">
              <a:buFont typeface="Arial" panose="020B0604020202020204" pitchFamily="34" charset="0"/>
              <a:buChar char="•"/>
            </a:pPr>
            <a:r>
              <a:rPr lang="en-US" sz="1100"/>
              <a:t>Multi State Flag</a:t>
            </a:r>
          </a:p>
          <a:p>
            <a:pPr marL="171450" indent="-171450" algn="l">
              <a:buFont typeface="Arial" panose="020B0604020202020204" pitchFamily="34" charset="0"/>
              <a:buChar char="•"/>
            </a:pPr>
            <a:r>
              <a:rPr lang="en-US" sz="1100"/>
              <a:t>Region</a:t>
            </a:r>
          </a:p>
          <a:p>
            <a:pPr marL="171450" indent="-171450" algn="l">
              <a:buFont typeface="Arial" panose="020B0604020202020204" pitchFamily="34" charset="0"/>
              <a:buChar char="•"/>
            </a:pPr>
            <a:r>
              <a:rPr lang="en-US" sz="1100"/>
              <a:t>POS Category</a:t>
            </a:r>
          </a:p>
        </p:txBody>
      </p:sp>
      <p:sp>
        <p:nvSpPr>
          <p:cNvPr id="14" name="TextBox 13">
            <a:extLst>
              <a:ext uri="{FF2B5EF4-FFF2-40B4-BE49-F238E27FC236}">
                <a16:creationId xmlns:a16="http://schemas.microsoft.com/office/drawing/2014/main" id="{27E5DAEE-9F7C-7F84-9140-8B0DD99DFA60}"/>
              </a:ext>
            </a:extLst>
          </p:cNvPr>
          <p:cNvSpPr txBox="1"/>
          <p:nvPr/>
        </p:nvSpPr>
        <p:spPr>
          <a:xfrm>
            <a:off x="1757813" y="2236717"/>
            <a:ext cx="1589517" cy="1192283"/>
          </a:xfrm>
          <a:prstGeom prst="rect">
            <a:avLst/>
          </a:prstGeom>
          <a:noFill/>
        </p:spPr>
        <p:txBody>
          <a:bodyPr wrap="square" rtlCol="0">
            <a:noAutofit/>
          </a:bodyPr>
          <a:lstStyle/>
          <a:p>
            <a:pPr algn="l"/>
            <a:r>
              <a:rPr lang="en-US" sz="1100"/>
              <a:t>Treating Missing values:</a:t>
            </a:r>
          </a:p>
          <a:p>
            <a:pPr algn="l"/>
            <a:endParaRPr lang="en-US" sz="1100">
              <a:sym typeface="Wingdings" panose="05000000000000000000" pitchFamily="2" charset="2"/>
            </a:endParaRPr>
          </a:p>
          <a:p>
            <a:pPr marL="171450" indent="-171450" algn="l">
              <a:buFont typeface="Arial" panose="020B0604020202020204" pitchFamily="34" charset="0"/>
              <a:buChar char="•"/>
            </a:pPr>
            <a:r>
              <a:rPr lang="en-US" sz="1100">
                <a:sym typeface="Wingdings" panose="05000000000000000000" pitchFamily="2" charset="2"/>
              </a:rPr>
              <a:t>Nan  Default</a:t>
            </a:r>
          </a:p>
          <a:p>
            <a:pPr marL="171450" indent="-171450" algn="l">
              <a:buFont typeface="Arial" panose="020B0604020202020204" pitchFamily="34" charset="0"/>
              <a:buChar char="•"/>
            </a:pPr>
            <a:r>
              <a:rPr lang="en-US" sz="1100">
                <a:sym typeface="Wingdings" panose="05000000000000000000" pitchFamily="2" charset="2"/>
              </a:rPr>
              <a:t>Nan  Unknown</a:t>
            </a:r>
            <a:endParaRPr lang="en-US" sz="1100"/>
          </a:p>
        </p:txBody>
      </p:sp>
      <p:sp>
        <p:nvSpPr>
          <p:cNvPr id="15" name="TextBox 14">
            <a:extLst>
              <a:ext uri="{FF2B5EF4-FFF2-40B4-BE49-F238E27FC236}">
                <a16:creationId xmlns:a16="http://schemas.microsoft.com/office/drawing/2014/main" id="{BACF3F3A-D657-B16C-6410-C6134758DB97}"/>
              </a:ext>
            </a:extLst>
          </p:cNvPr>
          <p:cNvSpPr txBox="1"/>
          <p:nvPr/>
        </p:nvSpPr>
        <p:spPr>
          <a:xfrm>
            <a:off x="1678785" y="3622474"/>
            <a:ext cx="1784219" cy="368241"/>
          </a:xfrm>
          <a:prstGeom prst="rect">
            <a:avLst/>
          </a:prstGeom>
          <a:noFill/>
        </p:spPr>
        <p:txBody>
          <a:bodyPr wrap="square" rtlCol="0">
            <a:noAutofit/>
          </a:bodyPr>
          <a:lstStyle/>
          <a:p>
            <a:pPr algn="l"/>
            <a:r>
              <a:rPr lang="en-US" sz="1100"/>
              <a:t>Data type conversion</a:t>
            </a:r>
          </a:p>
        </p:txBody>
      </p:sp>
      <p:cxnSp>
        <p:nvCxnSpPr>
          <p:cNvPr id="18" name="Connector: Elbow 17">
            <a:extLst>
              <a:ext uri="{FF2B5EF4-FFF2-40B4-BE49-F238E27FC236}">
                <a16:creationId xmlns:a16="http://schemas.microsoft.com/office/drawing/2014/main" id="{D2FBF2B0-46CF-D082-9DB9-CF7F66459E8A}"/>
              </a:ext>
            </a:extLst>
          </p:cNvPr>
          <p:cNvCxnSpPr>
            <a:cxnSpLocks/>
            <a:stCxn id="104" idx="3"/>
            <a:endCxn id="24" idx="1"/>
          </p:cNvCxnSpPr>
          <p:nvPr/>
        </p:nvCxnSpPr>
        <p:spPr>
          <a:xfrm flipV="1">
            <a:off x="4804354" y="2086102"/>
            <a:ext cx="1576612" cy="128343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BE03C85D-5DDB-80B5-45BC-B48B5F1BFCDF}"/>
              </a:ext>
            </a:extLst>
          </p:cNvPr>
          <p:cNvSpPr/>
          <p:nvPr/>
        </p:nvSpPr>
        <p:spPr>
          <a:xfrm>
            <a:off x="6380966" y="1865542"/>
            <a:ext cx="1293325" cy="4411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b="1"/>
              <a:t>Profile Data</a:t>
            </a:r>
          </a:p>
        </p:txBody>
      </p:sp>
      <p:sp>
        <p:nvSpPr>
          <p:cNvPr id="25" name="Rectangle: Rounded Corners 24">
            <a:extLst>
              <a:ext uri="{FF2B5EF4-FFF2-40B4-BE49-F238E27FC236}">
                <a16:creationId xmlns:a16="http://schemas.microsoft.com/office/drawing/2014/main" id="{CACF1C2C-EB8A-8C31-7C2D-5FCA4AD318C1}"/>
              </a:ext>
            </a:extLst>
          </p:cNvPr>
          <p:cNvSpPr/>
          <p:nvPr/>
        </p:nvSpPr>
        <p:spPr>
          <a:xfrm>
            <a:off x="6669731" y="4918840"/>
            <a:ext cx="1136018" cy="44112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t>DP Data</a:t>
            </a:r>
          </a:p>
        </p:txBody>
      </p:sp>
      <p:cxnSp>
        <p:nvCxnSpPr>
          <p:cNvPr id="26" name="Connector: Elbow 25">
            <a:extLst>
              <a:ext uri="{FF2B5EF4-FFF2-40B4-BE49-F238E27FC236}">
                <a16:creationId xmlns:a16="http://schemas.microsoft.com/office/drawing/2014/main" id="{A560852C-7A09-6FCC-AEEF-8188A8C17100}"/>
              </a:ext>
            </a:extLst>
          </p:cNvPr>
          <p:cNvCxnSpPr>
            <a:cxnSpLocks/>
            <a:stCxn id="104" idx="3"/>
            <a:endCxn id="25" idx="1"/>
          </p:cNvCxnSpPr>
          <p:nvPr/>
        </p:nvCxnSpPr>
        <p:spPr>
          <a:xfrm>
            <a:off x="4804354" y="3369541"/>
            <a:ext cx="1865377" cy="1769859"/>
          </a:xfrm>
          <a:prstGeom prst="bentConnector3">
            <a:avLst>
              <a:gd name="adj1" fmla="val 4262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4C7EB518-D2F7-D17B-A152-CC3ADD7DA03E}"/>
              </a:ext>
            </a:extLst>
          </p:cNvPr>
          <p:cNvSpPr/>
          <p:nvPr/>
        </p:nvSpPr>
        <p:spPr>
          <a:xfrm>
            <a:off x="3775054" y="3539905"/>
            <a:ext cx="1602242" cy="67901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accent1"/>
                </a:solidFill>
              </a:rPr>
              <a:t>Processed Data</a:t>
            </a:r>
            <a:br>
              <a:rPr lang="en-US" sz="1100" b="1">
                <a:solidFill>
                  <a:schemeClr val="tx1"/>
                </a:solidFill>
              </a:rPr>
            </a:br>
            <a:r>
              <a:rPr lang="en-US" sz="1100">
                <a:solidFill>
                  <a:schemeClr val="tx1"/>
                </a:solidFill>
              </a:rPr>
              <a:t>180k, 16</a:t>
            </a:r>
          </a:p>
        </p:txBody>
      </p:sp>
      <p:sp>
        <p:nvSpPr>
          <p:cNvPr id="42" name="TextBox 41">
            <a:extLst>
              <a:ext uri="{FF2B5EF4-FFF2-40B4-BE49-F238E27FC236}">
                <a16:creationId xmlns:a16="http://schemas.microsoft.com/office/drawing/2014/main" id="{465B85F0-15A2-355C-17AD-32E1BFD48ADB}"/>
              </a:ext>
            </a:extLst>
          </p:cNvPr>
          <p:cNvSpPr txBox="1"/>
          <p:nvPr/>
        </p:nvSpPr>
        <p:spPr>
          <a:xfrm>
            <a:off x="0" y="157947"/>
            <a:ext cx="12294606" cy="519321"/>
          </a:xfrm>
          <a:prstGeom prst="rect">
            <a:avLst/>
          </a:prstGeom>
          <a:noFill/>
        </p:spPr>
        <p:txBody>
          <a:bodyPr wrap="square" rtlCol="0">
            <a:noAutofit/>
          </a:bodyPr>
          <a:lstStyle/>
          <a:p>
            <a:pPr algn="l"/>
            <a:r>
              <a:rPr lang="en-US" sz="2000">
                <a:solidFill>
                  <a:schemeClr val="accent3"/>
                </a:solidFill>
              </a:rPr>
              <a:t>Data to Insights: </a:t>
            </a:r>
            <a:r>
              <a:rPr lang="en-US" sz="2000">
                <a:solidFill>
                  <a:schemeClr val="accent1"/>
                </a:solidFill>
              </a:rPr>
              <a:t>The Journey of Our AI-Powered New Health Plan Recommender System</a:t>
            </a:r>
          </a:p>
        </p:txBody>
      </p:sp>
      <p:sp>
        <p:nvSpPr>
          <p:cNvPr id="57" name="Rectangle: Rounded Corners 56">
            <a:extLst>
              <a:ext uri="{FF2B5EF4-FFF2-40B4-BE49-F238E27FC236}">
                <a16:creationId xmlns:a16="http://schemas.microsoft.com/office/drawing/2014/main" id="{1E6DF1C1-BF01-625C-0AB4-70BA7D6E19E4}"/>
              </a:ext>
            </a:extLst>
          </p:cNvPr>
          <p:cNvSpPr/>
          <p:nvPr/>
        </p:nvSpPr>
        <p:spPr>
          <a:xfrm>
            <a:off x="8106299" y="3368513"/>
            <a:ext cx="1276038" cy="365122"/>
          </a:xfrm>
          <a:prstGeom prst="roundRect">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accent1"/>
                </a:solidFill>
              </a:rPr>
              <a:t>Model output</a:t>
            </a:r>
          </a:p>
        </p:txBody>
      </p:sp>
      <p:cxnSp>
        <p:nvCxnSpPr>
          <p:cNvPr id="69" name="Connector: Elbow 68">
            <a:extLst>
              <a:ext uri="{FF2B5EF4-FFF2-40B4-BE49-F238E27FC236}">
                <a16:creationId xmlns:a16="http://schemas.microsoft.com/office/drawing/2014/main" id="{20A78096-5580-7544-9B44-60D07CC18E81}"/>
              </a:ext>
            </a:extLst>
          </p:cNvPr>
          <p:cNvCxnSpPr>
            <a:cxnSpLocks/>
            <a:stCxn id="25" idx="3"/>
          </p:cNvCxnSpPr>
          <p:nvPr/>
        </p:nvCxnSpPr>
        <p:spPr>
          <a:xfrm flipV="1">
            <a:off x="7805749" y="3589645"/>
            <a:ext cx="1865377" cy="1549755"/>
          </a:xfrm>
          <a:prstGeom prst="bentConnector3">
            <a:avLst>
              <a:gd name="adj1" fmla="val 99547"/>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Rounded Corners 69">
            <a:extLst>
              <a:ext uri="{FF2B5EF4-FFF2-40B4-BE49-F238E27FC236}">
                <a16:creationId xmlns:a16="http://schemas.microsoft.com/office/drawing/2014/main" id="{7000E0DD-D248-A5A9-1543-A61A9C3E84C3}"/>
              </a:ext>
            </a:extLst>
          </p:cNvPr>
          <p:cNvSpPr/>
          <p:nvPr/>
        </p:nvSpPr>
        <p:spPr>
          <a:xfrm>
            <a:off x="9671126" y="5272770"/>
            <a:ext cx="1703779" cy="387652"/>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t>PPM Benchmarks</a:t>
            </a:r>
          </a:p>
        </p:txBody>
      </p:sp>
      <p:cxnSp>
        <p:nvCxnSpPr>
          <p:cNvPr id="78" name="Straight Arrow Connector 77">
            <a:extLst>
              <a:ext uri="{FF2B5EF4-FFF2-40B4-BE49-F238E27FC236}">
                <a16:creationId xmlns:a16="http://schemas.microsoft.com/office/drawing/2014/main" id="{72F71878-A4D1-1789-22DA-E84BD23F124E}"/>
              </a:ext>
            </a:extLst>
          </p:cNvPr>
          <p:cNvCxnSpPr>
            <a:cxnSpLocks/>
            <a:stCxn id="24" idx="3"/>
          </p:cNvCxnSpPr>
          <p:nvPr/>
        </p:nvCxnSpPr>
        <p:spPr>
          <a:xfrm>
            <a:off x="7674291" y="2086102"/>
            <a:ext cx="6893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Rectangle: Rounded Corners 82">
            <a:extLst>
              <a:ext uri="{FF2B5EF4-FFF2-40B4-BE49-F238E27FC236}">
                <a16:creationId xmlns:a16="http://schemas.microsoft.com/office/drawing/2014/main" id="{06C119F7-1E3A-3D2E-7FD3-18438B7C3A34}"/>
              </a:ext>
            </a:extLst>
          </p:cNvPr>
          <p:cNvSpPr/>
          <p:nvPr/>
        </p:nvSpPr>
        <p:spPr>
          <a:xfrm>
            <a:off x="10734085" y="3369434"/>
            <a:ext cx="1202285" cy="387652"/>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accent1"/>
                </a:solidFill>
              </a:rPr>
              <a:t>Final result</a:t>
            </a:r>
          </a:p>
        </p:txBody>
      </p:sp>
      <p:cxnSp>
        <p:nvCxnSpPr>
          <p:cNvPr id="87" name="Straight Arrow Connector 86">
            <a:extLst>
              <a:ext uri="{FF2B5EF4-FFF2-40B4-BE49-F238E27FC236}">
                <a16:creationId xmlns:a16="http://schemas.microsoft.com/office/drawing/2014/main" id="{2B4997E4-1BB6-2E46-A54C-2C632EAB1066}"/>
              </a:ext>
            </a:extLst>
          </p:cNvPr>
          <p:cNvCxnSpPr>
            <a:cxnSpLocks/>
            <a:stCxn id="57" idx="3"/>
            <a:endCxn id="83" idx="1"/>
          </p:cNvCxnSpPr>
          <p:nvPr/>
        </p:nvCxnSpPr>
        <p:spPr>
          <a:xfrm>
            <a:off x="9382337" y="3551074"/>
            <a:ext cx="1351748" cy="12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706A71CC-A35F-D7CA-2251-9A7469928B70}"/>
              </a:ext>
            </a:extLst>
          </p:cNvPr>
          <p:cNvCxnSpPr>
            <a:cxnSpLocks/>
            <a:stCxn id="5139" idx="2"/>
            <a:endCxn id="57" idx="0"/>
          </p:cNvCxnSpPr>
          <p:nvPr/>
        </p:nvCxnSpPr>
        <p:spPr>
          <a:xfrm flipH="1">
            <a:off x="8744318" y="2632788"/>
            <a:ext cx="6868" cy="735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E811E0F6-3111-0A7E-907F-33E2B152890C}"/>
              </a:ext>
            </a:extLst>
          </p:cNvPr>
          <p:cNvCxnSpPr>
            <a:cxnSpLocks/>
            <a:stCxn id="70" idx="0"/>
          </p:cNvCxnSpPr>
          <p:nvPr/>
        </p:nvCxnSpPr>
        <p:spPr>
          <a:xfrm flipV="1">
            <a:off x="10523016" y="3600449"/>
            <a:ext cx="0" cy="1672321"/>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5122" name="Picture 2" descr="Icon&#10;&#10;Description automatically generated">
            <a:extLst>
              <a:ext uri="{FF2B5EF4-FFF2-40B4-BE49-F238E27FC236}">
                <a16:creationId xmlns:a16="http://schemas.microsoft.com/office/drawing/2014/main" id="{9367FFC9-123F-A3E4-5564-097D6DFC40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948" y="3098974"/>
            <a:ext cx="509693" cy="509693"/>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 descr="Icon&#10;&#10;Description automatically generated">
            <a:extLst>
              <a:ext uri="{FF2B5EF4-FFF2-40B4-BE49-F238E27FC236}">
                <a16:creationId xmlns:a16="http://schemas.microsoft.com/office/drawing/2014/main" id="{FAAA75E4-FB3A-6218-77E7-CFCA332C9E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4661" y="3114694"/>
            <a:ext cx="509693" cy="509693"/>
          </a:xfrm>
          <a:prstGeom prst="rect">
            <a:avLst/>
          </a:prstGeom>
          <a:noFill/>
          <a:extLst>
            <a:ext uri="{909E8E84-426E-40DD-AFC4-6F175D3DCCD1}">
              <a14:hiddenFill xmlns:a14="http://schemas.microsoft.com/office/drawing/2010/main">
                <a:solidFill>
                  <a:srgbClr val="FFFFFF"/>
                </a:solidFill>
              </a14:hiddenFill>
            </a:ext>
          </a:extLst>
        </p:spPr>
      </p:pic>
      <p:pic>
        <p:nvPicPr>
          <p:cNvPr id="115" name="Graphic 114" descr="Chevron arrows outline">
            <a:extLst>
              <a:ext uri="{FF2B5EF4-FFF2-40B4-BE49-F238E27FC236}">
                <a16:creationId xmlns:a16="http://schemas.microsoft.com/office/drawing/2014/main" id="{0DF14D33-8AB5-94F9-A634-A09DE038C8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25452" y="3149438"/>
            <a:ext cx="640582" cy="440207"/>
          </a:xfrm>
          <a:prstGeom prst="rect">
            <a:avLst/>
          </a:prstGeom>
        </p:spPr>
      </p:pic>
      <p:pic>
        <p:nvPicPr>
          <p:cNvPr id="5136" name="Picture 10" descr="Icon&#10;&#10;Description automatically generated">
            <a:extLst>
              <a:ext uri="{FF2B5EF4-FFF2-40B4-BE49-F238E27FC236}">
                <a16:creationId xmlns:a16="http://schemas.microsoft.com/office/drawing/2014/main" id="{88FCBB74-83FD-0894-01B3-056B46E17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97463" y="1727128"/>
            <a:ext cx="693710" cy="693710"/>
          </a:xfrm>
          <a:prstGeom prst="rect">
            <a:avLst/>
          </a:prstGeom>
          <a:noFill/>
          <a:extLst>
            <a:ext uri="{909E8E84-426E-40DD-AFC4-6F175D3DCCD1}">
              <a14:hiddenFill xmlns:a14="http://schemas.microsoft.com/office/drawing/2010/main">
                <a:solidFill>
                  <a:srgbClr val="FFFFFF"/>
                </a:solidFill>
              </a14:hiddenFill>
            </a:ext>
          </a:extLst>
        </p:spPr>
      </p:pic>
      <p:sp>
        <p:nvSpPr>
          <p:cNvPr id="5139" name="TextBox 5138">
            <a:extLst>
              <a:ext uri="{FF2B5EF4-FFF2-40B4-BE49-F238E27FC236}">
                <a16:creationId xmlns:a16="http://schemas.microsoft.com/office/drawing/2014/main" id="{C02D735C-7367-FE33-9C5C-0350A4EC8E6F}"/>
              </a:ext>
            </a:extLst>
          </p:cNvPr>
          <p:cNvSpPr txBox="1"/>
          <p:nvPr/>
        </p:nvSpPr>
        <p:spPr>
          <a:xfrm>
            <a:off x="8452421" y="2377486"/>
            <a:ext cx="597529" cy="255302"/>
          </a:xfrm>
          <a:prstGeom prst="rect">
            <a:avLst/>
          </a:prstGeom>
          <a:noFill/>
        </p:spPr>
        <p:txBody>
          <a:bodyPr wrap="none" rtlCol="0">
            <a:noAutofit/>
          </a:bodyPr>
          <a:lstStyle/>
          <a:p>
            <a:pPr algn="l"/>
            <a:r>
              <a:rPr lang="en-US" sz="1100" b="1">
                <a:solidFill>
                  <a:schemeClr val="accent2"/>
                </a:solidFill>
              </a:rPr>
              <a:t>Model</a:t>
            </a:r>
          </a:p>
        </p:txBody>
      </p:sp>
      <p:sp>
        <p:nvSpPr>
          <p:cNvPr id="3" name="TextBox 2">
            <a:extLst>
              <a:ext uri="{FF2B5EF4-FFF2-40B4-BE49-F238E27FC236}">
                <a16:creationId xmlns:a16="http://schemas.microsoft.com/office/drawing/2014/main" id="{8D98080F-5F68-F3E7-D696-E748B37C82A3}"/>
              </a:ext>
            </a:extLst>
          </p:cNvPr>
          <p:cNvSpPr txBox="1"/>
          <p:nvPr/>
        </p:nvSpPr>
        <p:spPr>
          <a:xfrm>
            <a:off x="9569442" y="6274051"/>
            <a:ext cx="2622558" cy="163015"/>
          </a:xfrm>
          <a:prstGeom prst="rect">
            <a:avLst/>
          </a:prstGeom>
          <a:noFill/>
        </p:spPr>
        <p:txBody>
          <a:bodyPr wrap="square" rtlCol="0">
            <a:noAutofit/>
          </a:bodyPr>
          <a:lstStyle/>
          <a:p>
            <a:pPr algn="l"/>
            <a:r>
              <a:rPr lang="en-US" sz="800"/>
              <a:t>*DP Data excludes custom medical policies</a:t>
            </a:r>
          </a:p>
        </p:txBody>
      </p:sp>
    </p:spTree>
    <p:extLst>
      <p:ext uri="{BB962C8B-B14F-4D97-AF65-F5344CB8AC3E}">
        <p14:creationId xmlns:p14="http://schemas.microsoft.com/office/powerpoint/2010/main" val="215094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1117E-560E-53EC-E48C-CEB7A7AE218D}"/>
              </a:ext>
            </a:extLst>
          </p:cNvPr>
          <p:cNvSpPr>
            <a:spLocks noGrp="1"/>
          </p:cNvSpPr>
          <p:nvPr>
            <p:ph type="title"/>
          </p:nvPr>
        </p:nvSpPr>
        <p:spPr/>
        <p:txBody>
          <a:bodyPr/>
          <a:lstStyle/>
          <a:p>
            <a:r>
              <a:rPr lang="en-US"/>
              <a:t>Model Development</a:t>
            </a:r>
          </a:p>
        </p:txBody>
      </p:sp>
      <p:sp>
        <p:nvSpPr>
          <p:cNvPr id="3" name="Text Placeholder 2">
            <a:extLst>
              <a:ext uri="{FF2B5EF4-FFF2-40B4-BE49-F238E27FC236}">
                <a16:creationId xmlns:a16="http://schemas.microsoft.com/office/drawing/2014/main" id="{C921FABB-78EF-F049-C7E1-24A05F8067D2}"/>
              </a:ext>
            </a:extLst>
          </p:cNvPr>
          <p:cNvSpPr>
            <a:spLocks noGrp="1"/>
          </p:cNvSpPr>
          <p:nvPr>
            <p:ph type="body" idx="1"/>
          </p:nvPr>
        </p:nvSpPr>
        <p:spPr/>
        <p:txBody>
          <a:bodyPr/>
          <a:lstStyle/>
          <a:p>
            <a:r>
              <a:rPr lang="en-US">
                <a:solidFill>
                  <a:schemeClr val="accent3"/>
                </a:solidFill>
              </a:rPr>
              <a:t>Collaborative Filtering</a:t>
            </a:r>
          </a:p>
        </p:txBody>
      </p:sp>
    </p:spTree>
    <p:extLst>
      <p:ext uri="{BB962C8B-B14F-4D97-AF65-F5344CB8AC3E}">
        <p14:creationId xmlns:p14="http://schemas.microsoft.com/office/powerpoint/2010/main" val="2753776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61EDDA-3213-09D9-3BDD-4B815A4E4E5F}"/>
              </a:ext>
            </a:extLst>
          </p:cNvPr>
          <p:cNvSpPr>
            <a:spLocks noGrp="1"/>
          </p:cNvSpPr>
          <p:nvPr>
            <p:ph type="sldNum" sz="quarter" idx="12"/>
          </p:nvPr>
        </p:nvSpPr>
        <p:spPr/>
        <p:txBody>
          <a:bodyPr/>
          <a:lstStyle/>
          <a:p>
            <a:fld id="{8BC64C03-9EC0-4B7E-8FE4-24DBF62E63E5}" type="slidenum">
              <a:rPr lang="en-US" smtClean="0"/>
              <a:t>13</a:t>
            </a:fld>
            <a:endParaRPr lang="en-US"/>
          </a:p>
        </p:txBody>
      </p:sp>
      <p:sp>
        <p:nvSpPr>
          <p:cNvPr id="3" name="TextBox 2">
            <a:extLst>
              <a:ext uri="{FF2B5EF4-FFF2-40B4-BE49-F238E27FC236}">
                <a16:creationId xmlns:a16="http://schemas.microsoft.com/office/drawing/2014/main" id="{38F59F52-DACC-1157-D8F3-B0D4A3A2DCA1}"/>
              </a:ext>
            </a:extLst>
          </p:cNvPr>
          <p:cNvSpPr txBox="1"/>
          <p:nvPr/>
        </p:nvSpPr>
        <p:spPr>
          <a:xfrm>
            <a:off x="181070" y="117695"/>
            <a:ext cx="4801501" cy="389299"/>
          </a:xfrm>
          <a:prstGeom prst="rect">
            <a:avLst/>
          </a:prstGeom>
          <a:noFill/>
        </p:spPr>
        <p:txBody>
          <a:bodyPr wrap="square" rtlCol="0">
            <a:noAutofit/>
          </a:bodyPr>
          <a:lstStyle/>
          <a:p>
            <a:pPr algn="l"/>
            <a:r>
              <a:rPr lang="en-US" sz="2400" b="1">
                <a:solidFill>
                  <a:schemeClr val="accent1"/>
                </a:solidFill>
              </a:rPr>
              <a:t>C</a:t>
            </a:r>
            <a:r>
              <a:rPr lang="en-US" sz="2400" b="1">
                <a:solidFill>
                  <a:schemeClr val="accent1">
                    <a:lumMod val="20000"/>
                    <a:lumOff val="80000"/>
                  </a:schemeClr>
                </a:solidFill>
              </a:rPr>
              <a:t>O</a:t>
            </a:r>
            <a:r>
              <a:rPr lang="en-US" sz="2400" b="1">
                <a:solidFill>
                  <a:schemeClr val="accent1"/>
                </a:solidFill>
              </a:rPr>
              <a:t>LLABORAT</a:t>
            </a:r>
            <a:r>
              <a:rPr lang="en-US" sz="2400" b="1">
                <a:solidFill>
                  <a:schemeClr val="accent3"/>
                </a:solidFill>
              </a:rPr>
              <a:t>I</a:t>
            </a:r>
            <a:r>
              <a:rPr lang="en-US" sz="2400" b="1">
                <a:solidFill>
                  <a:schemeClr val="accent1"/>
                </a:solidFill>
              </a:rPr>
              <a:t>VE FILTERING</a:t>
            </a:r>
          </a:p>
        </p:txBody>
      </p:sp>
      <p:pic>
        <p:nvPicPr>
          <p:cNvPr id="1028" name="Picture 4">
            <a:extLst>
              <a:ext uri="{FF2B5EF4-FFF2-40B4-BE49-F238E27FC236}">
                <a16:creationId xmlns:a16="http://schemas.microsoft.com/office/drawing/2014/main" id="{8C8BF340-DADE-70B6-8CD6-4998CA35D2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4583" y="2792463"/>
            <a:ext cx="973883" cy="1269331"/>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Male profile outline">
            <a:extLst>
              <a:ext uri="{FF2B5EF4-FFF2-40B4-BE49-F238E27FC236}">
                <a16:creationId xmlns:a16="http://schemas.microsoft.com/office/drawing/2014/main" id="{5904020C-4661-67D9-FA19-B4D8CF1041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2571" y="4597866"/>
            <a:ext cx="914400" cy="914400"/>
          </a:xfrm>
          <a:prstGeom prst="rect">
            <a:avLst/>
          </a:prstGeom>
        </p:spPr>
      </p:pic>
      <p:pic>
        <p:nvPicPr>
          <p:cNvPr id="1040" name="Picture 16">
            <a:extLst>
              <a:ext uri="{FF2B5EF4-FFF2-40B4-BE49-F238E27FC236}">
                <a16:creationId xmlns:a16="http://schemas.microsoft.com/office/drawing/2014/main" id="{01207DBF-1620-99EB-D1B3-F443B50477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5798" y="2507689"/>
            <a:ext cx="1005055" cy="100505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C9C1D925-9598-5E71-C233-4663B69CA9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5798" y="3592026"/>
            <a:ext cx="1005840" cy="100584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D873106-706A-3030-EF37-40C7C96268A4}"/>
              </a:ext>
            </a:extLst>
          </p:cNvPr>
          <p:cNvSpPr txBox="1"/>
          <p:nvPr/>
        </p:nvSpPr>
        <p:spPr>
          <a:xfrm>
            <a:off x="4753298" y="3427129"/>
            <a:ext cx="1576503" cy="251297"/>
          </a:xfrm>
          <a:prstGeom prst="rect">
            <a:avLst/>
          </a:prstGeom>
          <a:noFill/>
        </p:spPr>
        <p:txBody>
          <a:bodyPr wrap="square" rtlCol="0">
            <a:noAutofit/>
          </a:bodyPr>
          <a:lstStyle/>
          <a:p>
            <a:pPr algn="l"/>
            <a:r>
              <a:rPr lang="en-US" sz="1400" b="1">
                <a:solidFill>
                  <a:schemeClr val="accent4"/>
                </a:solidFill>
              </a:rPr>
              <a:t>Similar payers</a:t>
            </a:r>
          </a:p>
        </p:txBody>
      </p:sp>
      <p:sp>
        <p:nvSpPr>
          <p:cNvPr id="12" name="TextBox 11">
            <a:extLst>
              <a:ext uri="{FF2B5EF4-FFF2-40B4-BE49-F238E27FC236}">
                <a16:creationId xmlns:a16="http://schemas.microsoft.com/office/drawing/2014/main" id="{912180BB-6038-6ADE-638E-6CA5EE1F1CF8}"/>
              </a:ext>
            </a:extLst>
          </p:cNvPr>
          <p:cNvSpPr txBox="1"/>
          <p:nvPr/>
        </p:nvSpPr>
        <p:spPr>
          <a:xfrm>
            <a:off x="1235804" y="2089476"/>
            <a:ext cx="2222620" cy="251297"/>
          </a:xfrm>
          <a:prstGeom prst="rect">
            <a:avLst/>
          </a:prstGeom>
          <a:noFill/>
        </p:spPr>
        <p:txBody>
          <a:bodyPr wrap="square" rtlCol="0">
            <a:noAutofit/>
          </a:bodyPr>
          <a:lstStyle/>
          <a:p>
            <a:pPr algn="l"/>
            <a:r>
              <a:rPr lang="en-US" sz="1400" b="1">
                <a:solidFill>
                  <a:schemeClr val="accent4"/>
                </a:solidFill>
              </a:rPr>
              <a:t>Payer Characteristics</a:t>
            </a:r>
          </a:p>
        </p:txBody>
      </p:sp>
      <p:cxnSp>
        <p:nvCxnSpPr>
          <p:cNvPr id="16" name="Straight Arrow Connector 15">
            <a:extLst>
              <a:ext uri="{FF2B5EF4-FFF2-40B4-BE49-F238E27FC236}">
                <a16:creationId xmlns:a16="http://schemas.microsoft.com/office/drawing/2014/main" id="{FF7E6EEE-A42F-24F5-E7DF-B62BB6CBA0CE}"/>
              </a:ext>
            </a:extLst>
          </p:cNvPr>
          <p:cNvCxnSpPr>
            <a:cxnSpLocks/>
          </p:cNvCxnSpPr>
          <p:nvPr/>
        </p:nvCxnSpPr>
        <p:spPr>
          <a:xfrm flipV="1">
            <a:off x="5414015" y="2580237"/>
            <a:ext cx="0" cy="846892"/>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3817CE4-1C7E-91E5-5104-0C46818D73B7}"/>
              </a:ext>
            </a:extLst>
          </p:cNvPr>
          <p:cNvCxnSpPr>
            <a:cxnSpLocks/>
          </p:cNvCxnSpPr>
          <p:nvPr/>
        </p:nvCxnSpPr>
        <p:spPr>
          <a:xfrm>
            <a:off x="5414015" y="3775295"/>
            <a:ext cx="0" cy="851947"/>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F06FAF0-4277-FB4F-5F6A-83FCA100501D}"/>
              </a:ext>
            </a:extLst>
          </p:cNvPr>
          <p:cNvCxnSpPr>
            <a:endCxn id="1040" idx="3"/>
          </p:cNvCxnSpPr>
          <p:nvPr/>
        </p:nvCxnSpPr>
        <p:spPr>
          <a:xfrm flipH="1">
            <a:off x="2620853" y="2089476"/>
            <a:ext cx="1967787" cy="9207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3F28382-4AF5-9524-E61E-70F9BA08FF18}"/>
              </a:ext>
            </a:extLst>
          </p:cNvPr>
          <p:cNvCxnSpPr>
            <a:cxnSpLocks/>
          </p:cNvCxnSpPr>
          <p:nvPr/>
        </p:nvCxnSpPr>
        <p:spPr>
          <a:xfrm flipH="1" flipV="1">
            <a:off x="2640052" y="4094946"/>
            <a:ext cx="2291008" cy="9601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55C61DE-0DB3-34F4-D248-ADD27851D283}"/>
              </a:ext>
            </a:extLst>
          </p:cNvPr>
          <p:cNvCxnSpPr>
            <a:cxnSpLocks/>
          </p:cNvCxnSpPr>
          <p:nvPr/>
        </p:nvCxnSpPr>
        <p:spPr>
          <a:xfrm>
            <a:off x="6329802" y="2089265"/>
            <a:ext cx="1844011" cy="914418"/>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F556D05-AEE3-6C55-BA70-0DE58EB9B967}"/>
              </a:ext>
            </a:extLst>
          </p:cNvPr>
          <p:cNvCxnSpPr>
            <a:cxnSpLocks/>
          </p:cNvCxnSpPr>
          <p:nvPr/>
        </p:nvCxnSpPr>
        <p:spPr>
          <a:xfrm rot="10800000" flipV="1">
            <a:off x="5948482" y="4094946"/>
            <a:ext cx="2225331" cy="960120"/>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3536D177-3DA9-65A1-3539-D8E747B58CFE}"/>
              </a:ext>
            </a:extLst>
          </p:cNvPr>
          <p:cNvSpPr txBox="1"/>
          <p:nvPr/>
        </p:nvSpPr>
        <p:spPr>
          <a:xfrm>
            <a:off x="9469236" y="3048995"/>
            <a:ext cx="2265565" cy="1086062"/>
          </a:xfrm>
          <a:prstGeom prst="rect">
            <a:avLst/>
          </a:prstGeom>
          <a:noFill/>
        </p:spPr>
        <p:txBody>
          <a:bodyPr wrap="square" rtlCol="0">
            <a:noAutofit/>
          </a:bodyPr>
          <a:lstStyle/>
          <a:p>
            <a:pPr algn="l"/>
            <a:r>
              <a:rPr lang="en-US" sz="1400" b="1">
                <a:solidFill>
                  <a:schemeClr val="accent1"/>
                </a:solidFill>
              </a:rPr>
              <a:t>Recommend DPs adopted by similar customers to new payer</a:t>
            </a:r>
          </a:p>
        </p:txBody>
      </p:sp>
      <p:sp>
        <p:nvSpPr>
          <p:cNvPr id="52" name="TextBox 51">
            <a:extLst>
              <a:ext uri="{FF2B5EF4-FFF2-40B4-BE49-F238E27FC236}">
                <a16:creationId xmlns:a16="http://schemas.microsoft.com/office/drawing/2014/main" id="{728A3BD5-FFB8-1D92-A60D-5D0BE95B5AA0}"/>
              </a:ext>
            </a:extLst>
          </p:cNvPr>
          <p:cNvSpPr txBox="1"/>
          <p:nvPr/>
        </p:nvSpPr>
        <p:spPr>
          <a:xfrm>
            <a:off x="4889205" y="5421033"/>
            <a:ext cx="1206793" cy="251297"/>
          </a:xfrm>
          <a:prstGeom prst="rect">
            <a:avLst/>
          </a:prstGeom>
          <a:noFill/>
        </p:spPr>
        <p:txBody>
          <a:bodyPr wrap="square" rtlCol="0">
            <a:noAutofit/>
          </a:bodyPr>
          <a:lstStyle/>
          <a:p>
            <a:pPr algn="l"/>
            <a:r>
              <a:rPr lang="en-US" sz="1400" b="1">
                <a:solidFill>
                  <a:schemeClr val="accent4"/>
                </a:solidFill>
              </a:rPr>
              <a:t>New payer</a:t>
            </a:r>
          </a:p>
        </p:txBody>
      </p:sp>
      <p:pic>
        <p:nvPicPr>
          <p:cNvPr id="1044" name="Picture 20">
            <a:extLst>
              <a:ext uri="{FF2B5EF4-FFF2-40B4-BE49-F238E27FC236}">
                <a16:creationId xmlns:a16="http://schemas.microsoft.com/office/drawing/2014/main" id="{6DF23A34-8E09-8D0E-185A-A022392253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69441" y="1257326"/>
            <a:ext cx="1289148" cy="1289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8625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C1BFBF3-F8D6-7C5B-850C-0E375FA71E89}"/>
              </a:ext>
            </a:extLst>
          </p:cNvPr>
          <p:cNvSpPr>
            <a:spLocks noGrp="1"/>
          </p:cNvSpPr>
          <p:nvPr>
            <p:ph type="sldNum" sz="quarter" idx="12"/>
          </p:nvPr>
        </p:nvSpPr>
        <p:spPr/>
        <p:txBody>
          <a:bodyPr/>
          <a:lstStyle/>
          <a:p>
            <a:fld id="{8BC64C03-9EC0-4B7E-8FE4-24DBF62E63E5}" type="slidenum">
              <a:rPr lang="en-US" smtClean="0"/>
              <a:t>14</a:t>
            </a:fld>
            <a:endParaRPr lang="en-US"/>
          </a:p>
        </p:txBody>
      </p:sp>
      <p:sp>
        <p:nvSpPr>
          <p:cNvPr id="3" name="TextBox 2">
            <a:extLst>
              <a:ext uri="{FF2B5EF4-FFF2-40B4-BE49-F238E27FC236}">
                <a16:creationId xmlns:a16="http://schemas.microsoft.com/office/drawing/2014/main" id="{E4F1AF44-9FA9-417F-AA5B-D91299281EBB}"/>
              </a:ext>
            </a:extLst>
          </p:cNvPr>
          <p:cNvSpPr txBox="1"/>
          <p:nvPr/>
        </p:nvSpPr>
        <p:spPr>
          <a:xfrm>
            <a:off x="1206375" y="1751748"/>
            <a:ext cx="887239" cy="425513"/>
          </a:xfrm>
          <a:prstGeom prst="rect">
            <a:avLst/>
          </a:prstGeom>
          <a:noFill/>
        </p:spPr>
        <p:txBody>
          <a:bodyPr wrap="none" rtlCol="0">
            <a:noAutofit/>
          </a:bodyPr>
          <a:lstStyle/>
          <a:p>
            <a:pPr algn="l"/>
            <a:r>
              <a:rPr lang="en-US" b="1">
                <a:solidFill>
                  <a:schemeClr val="accent1"/>
                </a:solidFill>
              </a:rPr>
              <a:t>Input</a:t>
            </a:r>
          </a:p>
        </p:txBody>
      </p:sp>
      <p:sp>
        <p:nvSpPr>
          <p:cNvPr id="4" name="TextBox 3">
            <a:extLst>
              <a:ext uri="{FF2B5EF4-FFF2-40B4-BE49-F238E27FC236}">
                <a16:creationId xmlns:a16="http://schemas.microsoft.com/office/drawing/2014/main" id="{125F51BC-721E-E285-6BB9-C93B27A5B626}"/>
              </a:ext>
            </a:extLst>
          </p:cNvPr>
          <p:cNvSpPr txBox="1"/>
          <p:nvPr/>
        </p:nvSpPr>
        <p:spPr>
          <a:xfrm>
            <a:off x="8918525" y="1755244"/>
            <a:ext cx="1205140" cy="418517"/>
          </a:xfrm>
          <a:prstGeom prst="rect">
            <a:avLst/>
          </a:prstGeom>
          <a:noFill/>
        </p:spPr>
        <p:txBody>
          <a:bodyPr wrap="none" rtlCol="0">
            <a:noAutofit/>
          </a:bodyPr>
          <a:lstStyle/>
          <a:p>
            <a:pPr algn="l"/>
            <a:r>
              <a:rPr lang="en-US" b="1">
                <a:solidFill>
                  <a:schemeClr val="accent1"/>
                </a:solidFill>
              </a:rPr>
              <a:t>Output</a:t>
            </a:r>
          </a:p>
        </p:txBody>
      </p:sp>
      <p:sp>
        <p:nvSpPr>
          <p:cNvPr id="5" name="TextBox 4">
            <a:extLst>
              <a:ext uri="{FF2B5EF4-FFF2-40B4-BE49-F238E27FC236}">
                <a16:creationId xmlns:a16="http://schemas.microsoft.com/office/drawing/2014/main" id="{AD430129-3DDD-658C-0905-9F2E254D51FB}"/>
              </a:ext>
            </a:extLst>
          </p:cNvPr>
          <p:cNvSpPr txBox="1"/>
          <p:nvPr/>
        </p:nvSpPr>
        <p:spPr>
          <a:xfrm>
            <a:off x="5024775" y="1755245"/>
            <a:ext cx="1071225" cy="418517"/>
          </a:xfrm>
          <a:prstGeom prst="rect">
            <a:avLst/>
          </a:prstGeom>
          <a:noFill/>
        </p:spPr>
        <p:txBody>
          <a:bodyPr wrap="none" rtlCol="0">
            <a:noAutofit/>
          </a:bodyPr>
          <a:lstStyle/>
          <a:p>
            <a:pPr algn="l"/>
            <a:r>
              <a:rPr lang="en-US" b="1">
                <a:solidFill>
                  <a:schemeClr val="accent1"/>
                </a:solidFill>
              </a:rPr>
              <a:t>Model</a:t>
            </a:r>
          </a:p>
        </p:txBody>
      </p:sp>
      <p:pic>
        <p:nvPicPr>
          <p:cNvPr id="9" name="Graphic 8" descr="Ui Ux with solid fill">
            <a:extLst>
              <a:ext uri="{FF2B5EF4-FFF2-40B4-BE49-F238E27FC236}">
                <a16:creationId xmlns:a16="http://schemas.microsoft.com/office/drawing/2014/main" id="{717BBEDF-AA32-F801-03FB-9D30F12111B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56360" y="2897341"/>
            <a:ext cx="914400" cy="914400"/>
          </a:xfrm>
          <a:prstGeom prst="rect">
            <a:avLst/>
          </a:prstGeom>
        </p:spPr>
      </p:pic>
      <p:pic>
        <p:nvPicPr>
          <p:cNvPr id="11" name="Graphic 10" descr="Follow outline">
            <a:extLst>
              <a:ext uri="{FF2B5EF4-FFF2-40B4-BE49-F238E27FC236}">
                <a16:creationId xmlns:a16="http://schemas.microsoft.com/office/drawing/2014/main" id="{B0137E25-3269-83ED-039D-8D894A95A4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92795" y="2882629"/>
            <a:ext cx="914400" cy="914400"/>
          </a:xfrm>
          <a:prstGeom prst="rect">
            <a:avLst/>
          </a:prstGeom>
        </p:spPr>
      </p:pic>
      <p:pic>
        <p:nvPicPr>
          <p:cNvPr id="2052" name="Picture 4">
            <a:extLst>
              <a:ext uri="{FF2B5EF4-FFF2-40B4-BE49-F238E27FC236}">
                <a16:creationId xmlns:a16="http://schemas.microsoft.com/office/drawing/2014/main" id="{8B1D4F87-513B-F241-F064-32860BBEC8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V="1">
            <a:off x="8799973" y="3401024"/>
            <a:ext cx="1065291" cy="106529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E41663A-6FFA-7B35-99F7-98B7D89158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43154" y="2299872"/>
            <a:ext cx="978930" cy="978930"/>
          </a:xfrm>
          <a:prstGeom prst="rect">
            <a:avLst/>
          </a:prstGeom>
          <a:noFill/>
          <a:extLst>
            <a:ext uri="{909E8E84-426E-40DD-AFC4-6F175D3DCCD1}">
              <a14:hiddenFill xmlns:a14="http://schemas.microsoft.com/office/drawing/2010/main">
                <a:solidFill>
                  <a:srgbClr val="FFFFFF"/>
                </a:solidFill>
              </a14:hiddenFill>
            </a:ext>
          </a:extLst>
        </p:spPr>
      </p:pic>
      <p:pic>
        <p:nvPicPr>
          <p:cNvPr id="16" name="Graphic 15" descr="Chevron arrows with solid fill">
            <a:extLst>
              <a:ext uri="{FF2B5EF4-FFF2-40B4-BE49-F238E27FC236}">
                <a16:creationId xmlns:a16="http://schemas.microsoft.com/office/drawing/2014/main" id="{BEFB52C0-EA50-BD19-CFA5-A0228A3870E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62527" y="2882629"/>
            <a:ext cx="914400" cy="914400"/>
          </a:xfrm>
          <a:prstGeom prst="rect">
            <a:avLst/>
          </a:prstGeom>
        </p:spPr>
      </p:pic>
      <p:pic>
        <p:nvPicPr>
          <p:cNvPr id="17" name="Graphic 16" descr="Chevron arrows with solid fill">
            <a:extLst>
              <a:ext uri="{FF2B5EF4-FFF2-40B4-BE49-F238E27FC236}">
                <a16:creationId xmlns:a16="http://schemas.microsoft.com/office/drawing/2014/main" id="{47C1A246-F71F-2EBE-8F51-30603528781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10278" y="2897341"/>
            <a:ext cx="914400" cy="914400"/>
          </a:xfrm>
          <a:prstGeom prst="rect">
            <a:avLst/>
          </a:prstGeom>
        </p:spPr>
      </p:pic>
      <p:sp>
        <p:nvSpPr>
          <p:cNvPr id="18" name="TextBox 17">
            <a:extLst>
              <a:ext uri="{FF2B5EF4-FFF2-40B4-BE49-F238E27FC236}">
                <a16:creationId xmlns:a16="http://schemas.microsoft.com/office/drawing/2014/main" id="{A909305E-AE41-34E7-CE0F-A0A1E6808835}"/>
              </a:ext>
            </a:extLst>
          </p:cNvPr>
          <p:cNvSpPr txBox="1"/>
          <p:nvPr/>
        </p:nvSpPr>
        <p:spPr>
          <a:xfrm>
            <a:off x="518313" y="3919638"/>
            <a:ext cx="2263361" cy="251297"/>
          </a:xfrm>
          <a:prstGeom prst="rect">
            <a:avLst/>
          </a:prstGeom>
          <a:noFill/>
        </p:spPr>
        <p:txBody>
          <a:bodyPr wrap="square" rtlCol="0">
            <a:noAutofit/>
          </a:bodyPr>
          <a:lstStyle/>
          <a:p>
            <a:pPr algn="l"/>
            <a:r>
              <a:rPr lang="en-US" sz="1400" b="1">
                <a:solidFill>
                  <a:schemeClr val="accent1"/>
                </a:solidFill>
              </a:rPr>
              <a:t>Payer Characteristics</a:t>
            </a:r>
          </a:p>
        </p:txBody>
      </p:sp>
      <p:sp>
        <p:nvSpPr>
          <p:cNvPr id="19" name="TextBox 18">
            <a:extLst>
              <a:ext uri="{FF2B5EF4-FFF2-40B4-BE49-F238E27FC236}">
                <a16:creationId xmlns:a16="http://schemas.microsoft.com/office/drawing/2014/main" id="{1E7450A5-D1E6-BE5A-5061-2C798B1288C3}"/>
              </a:ext>
            </a:extLst>
          </p:cNvPr>
          <p:cNvSpPr txBox="1"/>
          <p:nvPr/>
        </p:nvSpPr>
        <p:spPr>
          <a:xfrm>
            <a:off x="4740962" y="3919639"/>
            <a:ext cx="1840907" cy="251297"/>
          </a:xfrm>
          <a:prstGeom prst="rect">
            <a:avLst/>
          </a:prstGeom>
          <a:noFill/>
        </p:spPr>
        <p:txBody>
          <a:bodyPr wrap="square" rtlCol="0">
            <a:noAutofit/>
          </a:bodyPr>
          <a:lstStyle/>
          <a:p>
            <a:pPr algn="l"/>
            <a:r>
              <a:rPr lang="en-US" sz="1400" b="1">
                <a:solidFill>
                  <a:schemeClr val="accent2"/>
                </a:solidFill>
              </a:rPr>
              <a:t>ML Algorithm</a:t>
            </a:r>
          </a:p>
        </p:txBody>
      </p:sp>
      <p:sp>
        <p:nvSpPr>
          <p:cNvPr id="21" name="TextBox 20">
            <a:extLst>
              <a:ext uri="{FF2B5EF4-FFF2-40B4-BE49-F238E27FC236}">
                <a16:creationId xmlns:a16="http://schemas.microsoft.com/office/drawing/2014/main" id="{3258B2DF-7F7C-96A9-6695-330B9C98008D}"/>
              </a:ext>
            </a:extLst>
          </p:cNvPr>
          <p:cNvSpPr txBox="1"/>
          <p:nvPr/>
        </p:nvSpPr>
        <p:spPr>
          <a:xfrm>
            <a:off x="9865264" y="2663688"/>
            <a:ext cx="1840907" cy="251297"/>
          </a:xfrm>
          <a:prstGeom prst="rect">
            <a:avLst/>
          </a:prstGeom>
          <a:noFill/>
        </p:spPr>
        <p:txBody>
          <a:bodyPr wrap="square" rtlCol="0">
            <a:noAutofit/>
          </a:bodyPr>
          <a:lstStyle/>
          <a:p>
            <a:pPr algn="l"/>
            <a:r>
              <a:rPr lang="en-US" sz="1400" b="1">
                <a:solidFill>
                  <a:schemeClr val="accent3"/>
                </a:solidFill>
              </a:rPr>
              <a:t>Similar Payers</a:t>
            </a:r>
          </a:p>
        </p:txBody>
      </p:sp>
      <p:sp>
        <p:nvSpPr>
          <p:cNvPr id="22" name="TextBox 21">
            <a:extLst>
              <a:ext uri="{FF2B5EF4-FFF2-40B4-BE49-F238E27FC236}">
                <a16:creationId xmlns:a16="http://schemas.microsoft.com/office/drawing/2014/main" id="{4262AB1E-2B50-198D-527A-AD3628524108}"/>
              </a:ext>
            </a:extLst>
          </p:cNvPr>
          <p:cNvSpPr txBox="1"/>
          <p:nvPr/>
        </p:nvSpPr>
        <p:spPr>
          <a:xfrm>
            <a:off x="9872839" y="3640940"/>
            <a:ext cx="2430820" cy="713777"/>
          </a:xfrm>
          <a:prstGeom prst="rect">
            <a:avLst/>
          </a:prstGeom>
          <a:noFill/>
        </p:spPr>
        <p:txBody>
          <a:bodyPr wrap="square" rtlCol="0">
            <a:noAutofit/>
          </a:bodyPr>
          <a:lstStyle/>
          <a:p>
            <a:pPr algn="l"/>
            <a:r>
              <a:rPr lang="en-US" sz="1400" b="1">
                <a:solidFill>
                  <a:schemeClr val="accent3"/>
                </a:solidFill>
              </a:rPr>
              <a:t>DP Recommendations &amp; Benchmarks</a:t>
            </a:r>
          </a:p>
        </p:txBody>
      </p:sp>
      <p:sp>
        <p:nvSpPr>
          <p:cNvPr id="6" name="Title 1" descr="Title Block">
            <a:extLst>
              <a:ext uri="{FF2B5EF4-FFF2-40B4-BE49-F238E27FC236}">
                <a16:creationId xmlns:a16="http://schemas.microsoft.com/office/drawing/2014/main" id="{96B2AFB8-036B-8276-6A1D-6EFD716538FC}"/>
              </a:ext>
            </a:extLst>
          </p:cNvPr>
          <p:cNvSpPr txBox="1">
            <a:spLocks/>
          </p:cNvSpPr>
          <p:nvPr/>
        </p:nvSpPr>
        <p:spPr>
          <a:xfrm>
            <a:off x="230863" y="137682"/>
            <a:ext cx="11277600" cy="444471"/>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mn-lt"/>
                <a:ea typeface="+mj-ea"/>
                <a:cs typeface="+mj-cs"/>
              </a:defRPr>
            </a:lvl1pPr>
          </a:lstStyle>
          <a:p>
            <a:r>
              <a:rPr lang="en-US" sz="2400">
                <a:latin typeface="+mj-lt"/>
              </a:rPr>
              <a:t>Process Flow</a:t>
            </a:r>
          </a:p>
        </p:txBody>
      </p:sp>
      <p:graphicFrame>
        <p:nvGraphicFramePr>
          <p:cNvPr id="7" name="Table 6">
            <a:extLst>
              <a:ext uri="{FF2B5EF4-FFF2-40B4-BE49-F238E27FC236}">
                <a16:creationId xmlns:a16="http://schemas.microsoft.com/office/drawing/2014/main" id="{59107ACA-D165-71EB-0500-E1EF7B6B1E44}"/>
              </a:ext>
            </a:extLst>
          </p:cNvPr>
          <p:cNvGraphicFramePr>
            <a:graphicFrameLocks noGrp="1"/>
          </p:cNvGraphicFramePr>
          <p:nvPr>
            <p:extLst>
              <p:ext uri="{D42A27DB-BD31-4B8C-83A1-F6EECF244321}">
                <p14:modId xmlns:p14="http://schemas.microsoft.com/office/powerpoint/2010/main" val="2039046652"/>
              </p:ext>
            </p:extLst>
          </p:nvPr>
        </p:nvGraphicFramePr>
        <p:xfrm>
          <a:off x="300241" y="5419043"/>
          <a:ext cx="11591518" cy="443833"/>
        </p:xfrm>
        <a:graphic>
          <a:graphicData uri="http://schemas.openxmlformats.org/drawingml/2006/table">
            <a:tbl>
              <a:tblPr firstRow="1" firstCol="1" bandRow="1">
                <a:tableStyleId>{5C22544A-7EE6-4342-B048-85BDC9FD1C3A}</a:tableStyleId>
              </a:tblPr>
              <a:tblGrid>
                <a:gridCol w="1330892">
                  <a:extLst>
                    <a:ext uri="{9D8B030D-6E8A-4147-A177-3AD203B41FA5}">
                      <a16:colId xmlns:a16="http://schemas.microsoft.com/office/drawing/2014/main" val="3917343441"/>
                    </a:ext>
                  </a:extLst>
                </a:gridCol>
                <a:gridCol w="1411876">
                  <a:extLst>
                    <a:ext uri="{9D8B030D-6E8A-4147-A177-3AD203B41FA5}">
                      <a16:colId xmlns:a16="http://schemas.microsoft.com/office/drawing/2014/main" val="1458209269"/>
                    </a:ext>
                  </a:extLst>
                </a:gridCol>
                <a:gridCol w="1073211">
                  <a:extLst>
                    <a:ext uri="{9D8B030D-6E8A-4147-A177-3AD203B41FA5}">
                      <a16:colId xmlns:a16="http://schemas.microsoft.com/office/drawing/2014/main" val="3488641071"/>
                    </a:ext>
                  </a:extLst>
                </a:gridCol>
                <a:gridCol w="1000370">
                  <a:extLst>
                    <a:ext uri="{9D8B030D-6E8A-4147-A177-3AD203B41FA5}">
                      <a16:colId xmlns:a16="http://schemas.microsoft.com/office/drawing/2014/main" val="1079363266"/>
                    </a:ext>
                  </a:extLst>
                </a:gridCol>
                <a:gridCol w="991987">
                  <a:extLst>
                    <a:ext uri="{9D8B030D-6E8A-4147-A177-3AD203B41FA5}">
                      <a16:colId xmlns:a16="http://schemas.microsoft.com/office/drawing/2014/main" val="2595948480"/>
                    </a:ext>
                  </a:extLst>
                </a:gridCol>
                <a:gridCol w="1110417">
                  <a:extLst>
                    <a:ext uri="{9D8B030D-6E8A-4147-A177-3AD203B41FA5}">
                      <a16:colId xmlns:a16="http://schemas.microsoft.com/office/drawing/2014/main" val="207378204"/>
                    </a:ext>
                  </a:extLst>
                </a:gridCol>
                <a:gridCol w="1188625">
                  <a:extLst>
                    <a:ext uri="{9D8B030D-6E8A-4147-A177-3AD203B41FA5}">
                      <a16:colId xmlns:a16="http://schemas.microsoft.com/office/drawing/2014/main" val="3350558253"/>
                    </a:ext>
                  </a:extLst>
                </a:gridCol>
                <a:gridCol w="2163778">
                  <a:extLst>
                    <a:ext uri="{9D8B030D-6E8A-4147-A177-3AD203B41FA5}">
                      <a16:colId xmlns:a16="http://schemas.microsoft.com/office/drawing/2014/main" val="243239219"/>
                    </a:ext>
                  </a:extLst>
                </a:gridCol>
                <a:gridCol w="1320362">
                  <a:extLst>
                    <a:ext uri="{9D8B030D-6E8A-4147-A177-3AD203B41FA5}">
                      <a16:colId xmlns:a16="http://schemas.microsoft.com/office/drawing/2014/main" val="4046130914"/>
                    </a:ext>
                  </a:extLst>
                </a:gridCol>
              </a:tblGrid>
              <a:tr h="275587">
                <a:tc>
                  <a:txBody>
                    <a:bodyPr/>
                    <a:lstStyle/>
                    <a:p>
                      <a:pPr marL="0" marR="0" algn="ctr">
                        <a:spcBef>
                          <a:spcPts val="0"/>
                        </a:spcBef>
                        <a:spcAft>
                          <a:spcPts val="0"/>
                        </a:spcAft>
                      </a:pPr>
                      <a:r>
                        <a:rPr lang="en-US" sz="900" b="0">
                          <a:effectLst/>
                          <a:highlight>
                            <a:srgbClr val="31006F"/>
                          </a:highlight>
                        </a:rPr>
                        <a:t>Customer Segment</a:t>
                      </a:r>
                      <a:endParaRPr lang="en-US" sz="900" b="0">
                        <a:effectLst/>
                        <a:highlight>
                          <a:srgbClr val="31006F"/>
                        </a:highlight>
                        <a:latin typeface="Aptos" panose="020B0004020202020204" pitchFamily="34" charset="0"/>
                        <a:ea typeface="Aptos" panose="020B0004020202020204" pitchFamily="34" charset="0"/>
                        <a:cs typeface="Aptos" panose="020B0004020202020204" pitchFamily="34" charset="0"/>
                      </a:endParaRPr>
                    </a:p>
                  </a:txBody>
                  <a:tcPr marL="7648" marR="7648" marT="7648" marB="7648"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900" b="0">
                          <a:effectLst/>
                          <a:highlight>
                            <a:srgbClr val="31006F"/>
                          </a:highlight>
                        </a:rPr>
                        <a:t>Cotiviti Edit Position</a:t>
                      </a:r>
                      <a:endParaRPr lang="en-US" sz="900" b="0">
                        <a:effectLst/>
                        <a:highlight>
                          <a:srgbClr val="31006F"/>
                        </a:highlight>
                        <a:latin typeface="Aptos" panose="020B0004020202020204" pitchFamily="34" charset="0"/>
                        <a:ea typeface="Aptos" panose="020B0004020202020204" pitchFamily="34" charset="0"/>
                        <a:cs typeface="Aptos" panose="020B0004020202020204" pitchFamily="34" charset="0"/>
                      </a:endParaRPr>
                    </a:p>
                  </a:txBody>
                  <a:tcPr marL="7648" marR="7648" marT="7648" marB="764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900" b="0">
                          <a:effectLst/>
                          <a:highlight>
                            <a:srgbClr val="31006F"/>
                          </a:highlight>
                        </a:rPr>
                        <a:t>Blues Indicator</a:t>
                      </a:r>
                      <a:endParaRPr lang="en-US" sz="900" b="0">
                        <a:effectLst/>
                        <a:highlight>
                          <a:srgbClr val="31006F"/>
                        </a:highlight>
                        <a:latin typeface="Aptos" panose="020B0004020202020204" pitchFamily="34" charset="0"/>
                        <a:ea typeface="Aptos" panose="020B0004020202020204" pitchFamily="34" charset="0"/>
                        <a:cs typeface="Aptos" panose="020B0004020202020204" pitchFamily="34" charset="0"/>
                      </a:endParaRPr>
                    </a:p>
                  </a:txBody>
                  <a:tcPr marL="7648" marR="7648" marT="7648" marB="764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900" b="0">
                          <a:effectLst/>
                          <a:highlight>
                            <a:srgbClr val="31006F"/>
                          </a:highlight>
                          <a:latin typeface="Aptos" panose="020B0004020202020204" pitchFamily="34" charset="0"/>
                          <a:ea typeface="Aptos" panose="020B0004020202020204" pitchFamily="34" charset="0"/>
                          <a:cs typeface="Aptos" panose="020B0004020202020204" pitchFamily="34" charset="0"/>
                        </a:rPr>
                        <a:t>Line of Business</a:t>
                      </a:r>
                    </a:p>
                  </a:txBody>
                  <a:tcPr marL="7648" marR="7648" marT="7648" marB="764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900" b="0">
                          <a:effectLst/>
                          <a:highlight>
                            <a:srgbClr val="31006F"/>
                          </a:highlight>
                        </a:rPr>
                        <a:t>Funding Type</a:t>
                      </a:r>
                      <a:endParaRPr lang="en-US" sz="900" b="0">
                        <a:effectLst/>
                        <a:highlight>
                          <a:srgbClr val="31006F"/>
                        </a:highlight>
                        <a:latin typeface="Aptos" panose="020B0004020202020204" pitchFamily="34" charset="0"/>
                        <a:ea typeface="Aptos" panose="020B0004020202020204" pitchFamily="34" charset="0"/>
                        <a:cs typeface="Aptos" panose="020B0004020202020204" pitchFamily="34" charset="0"/>
                      </a:endParaRPr>
                    </a:p>
                  </a:txBody>
                  <a:tcPr marL="7648" marR="7648" marT="7648" marB="764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900" b="0">
                          <a:effectLst/>
                          <a:highlight>
                            <a:srgbClr val="31006F"/>
                          </a:highlight>
                        </a:rPr>
                        <a:t>Home Host Flag</a:t>
                      </a:r>
                      <a:endParaRPr lang="en-US" sz="900" b="0">
                        <a:effectLst/>
                        <a:highlight>
                          <a:srgbClr val="31006F"/>
                        </a:highlight>
                        <a:latin typeface="Aptos" panose="020B0004020202020204" pitchFamily="34" charset="0"/>
                        <a:ea typeface="Aptos" panose="020B0004020202020204" pitchFamily="34" charset="0"/>
                        <a:cs typeface="Aptos" panose="020B0004020202020204" pitchFamily="34" charset="0"/>
                      </a:endParaRPr>
                    </a:p>
                  </a:txBody>
                  <a:tcPr marL="7648" marR="7648" marT="7648" marB="764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900" b="0">
                          <a:effectLst/>
                          <a:highlight>
                            <a:srgbClr val="31006F"/>
                          </a:highlight>
                        </a:rPr>
                        <a:t>Customer Region</a:t>
                      </a:r>
                      <a:endParaRPr lang="en-US" sz="900" b="0">
                        <a:effectLst/>
                        <a:highlight>
                          <a:srgbClr val="31006F"/>
                        </a:highlight>
                        <a:latin typeface="Aptos" panose="020B0004020202020204" pitchFamily="34" charset="0"/>
                        <a:ea typeface="Aptos" panose="020B0004020202020204" pitchFamily="34" charset="0"/>
                        <a:cs typeface="Aptos" panose="020B0004020202020204" pitchFamily="34" charset="0"/>
                      </a:endParaRPr>
                    </a:p>
                  </a:txBody>
                  <a:tcPr marL="7648" marR="7648" marT="7648" marB="764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900" b="0">
                          <a:effectLst/>
                          <a:highlight>
                            <a:srgbClr val="31006F"/>
                          </a:highlight>
                        </a:rPr>
                        <a:t>Provider Sponsored Plan</a:t>
                      </a:r>
                      <a:endParaRPr lang="en-US" sz="900" b="0">
                        <a:effectLst/>
                        <a:highlight>
                          <a:srgbClr val="31006F"/>
                        </a:highlight>
                        <a:latin typeface="Aptos" panose="020B0004020202020204" pitchFamily="34" charset="0"/>
                        <a:ea typeface="Aptos" panose="020B0004020202020204" pitchFamily="34" charset="0"/>
                        <a:cs typeface="Aptos" panose="020B0004020202020204" pitchFamily="34" charset="0"/>
                      </a:endParaRPr>
                    </a:p>
                  </a:txBody>
                  <a:tcPr marL="7648" marR="7648" marT="7648" marB="764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900" b="0">
                          <a:effectLst/>
                          <a:highlight>
                            <a:srgbClr val="31006F"/>
                          </a:highlight>
                        </a:rPr>
                        <a:t>Multi State Flag</a:t>
                      </a:r>
                      <a:endParaRPr lang="en-US" sz="900" b="0">
                        <a:effectLst/>
                        <a:highlight>
                          <a:srgbClr val="31006F"/>
                        </a:highlight>
                        <a:latin typeface="Aptos" panose="020B0004020202020204" pitchFamily="34" charset="0"/>
                        <a:ea typeface="Aptos" panose="020B0004020202020204" pitchFamily="34" charset="0"/>
                        <a:cs typeface="Aptos" panose="020B0004020202020204" pitchFamily="34" charset="0"/>
                      </a:endParaRPr>
                    </a:p>
                  </a:txBody>
                  <a:tcPr marL="7648" marR="7648" marT="7648" marB="7648"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7913912"/>
                  </a:ext>
                </a:extLst>
              </a:tr>
              <a:tr h="168246">
                <a:tc>
                  <a:txBody>
                    <a:bodyPr/>
                    <a:lstStyle/>
                    <a:p>
                      <a:pPr marL="0" marR="0" algn="ctr">
                        <a:spcBef>
                          <a:spcPts val="0"/>
                        </a:spcBef>
                        <a:spcAft>
                          <a:spcPts val="0"/>
                        </a:spcAft>
                      </a:pPr>
                      <a:r>
                        <a:rPr lang="en-US" sz="900" b="0">
                          <a:solidFill>
                            <a:schemeClr val="tx1"/>
                          </a:solidFill>
                          <a:effectLst/>
                        </a:rPr>
                        <a:t>Regional</a:t>
                      </a:r>
                      <a:endParaRPr lang="en-US" sz="900" b="0">
                        <a:solidFill>
                          <a:schemeClr val="tx1"/>
                        </a:solidFill>
                        <a:effectLst/>
                        <a:latin typeface="Aptos" panose="020B0004020202020204" pitchFamily="34" charset="0"/>
                        <a:ea typeface="Aptos" panose="020B0004020202020204" pitchFamily="34" charset="0"/>
                        <a:cs typeface="Aptos" panose="020B0004020202020204" pitchFamily="34" charset="0"/>
                      </a:endParaRPr>
                    </a:p>
                  </a:txBody>
                  <a:tcPr marL="7648" marR="7648" marT="7648" marB="7648">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900" b="0">
                          <a:solidFill>
                            <a:schemeClr val="tx1"/>
                          </a:solidFill>
                          <a:effectLst/>
                        </a:rPr>
                        <a:t>2</a:t>
                      </a:r>
                      <a:endParaRPr lang="en-US" sz="900" b="0">
                        <a:solidFill>
                          <a:schemeClr val="tx1"/>
                        </a:solidFill>
                        <a:effectLst/>
                        <a:latin typeface="Aptos" panose="020B0004020202020204" pitchFamily="34" charset="0"/>
                        <a:ea typeface="Aptos" panose="020B0004020202020204" pitchFamily="34" charset="0"/>
                        <a:cs typeface="Aptos" panose="020B0004020202020204" pitchFamily="34" charset="0"/>
                      </a:endParaRPr>
                    </a:p>
                  </a:txBody>
                  <a:tcPr marL="7648" marR="7648" marT="7648" marB="764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900" b="0">
                          <a:solidFill>
                            <a:schemeClr val="tx1"/>
                          </a:solidFill>
                          <a:effectLst/>
                        </a:rPr>
                        <a:t>Y</a:t>
                      </a:r>
                      <a:endParaRPr lang="en-US" sz="900" b="0">
                        <a:solidFill>
                          <a:schemeClr val="tx1"/>
                        </a:solidFill>
                        <a:effectLst/>
                        <a:latin typeface="Aptos" panose="020B0004020202020204" pitchFamily="34" charset="0"/>
                        <a:ea typeface="Aptos" panose="020B0004020202020204" pitchFamily="34" charset="0"/>
                        <a:cs typeface="Aptos" panose="020B0004020202020204" pitchFamily="34" charset="0"/>
                      </a:endParaRPr>
                    </a:p>
                  </a:txBody>
                  <a:tcPr marL="7648" marR="7648" marT="7648" marB="764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900" b="0">
                          <a:solidFill>
                            <a:schemeClr val="tx1"/>
                          </a:solidFill>
                          <a:effectLst/>
                          <a:latin typeface="Aptos" panose="020B0004020202020204" pitchFamily="34" charset="0"/>
                          <a:ea typeface="Aptos" panose="020B0004020202020204" pitchFamily="34" charset="0"/>
                          <a:cs typeface="Aptos" panose="020B0004020202020204" pitchFamily="34" charset="0"/>
                        </a:rPr>
                        <a:t>Medicare</a:t>
                      </a:r>
                    </a:p>
                  </a:txBody>
                  <a:tcPr marL="7648" marR="7648" marT="7648" marB="764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900" b="0">
                          <a:solidFill>
                            <a:schemeClr val="tx1"/>
                          </a:solidFill>
                          <a:effectLst/>
                        </a:rPr>
                        <a:t>ASO</a:t>
                      </a:r>
                      <a:endParaRPr lang="en-US" sz="900" b="0">
                        <a:solidFill>
                          <a:schemeClr val="tx1"/>
                        </a:solidFill>
                        <a:effectLst/>
                        <a:latin typeface="Aptos" panose="020B0004020202020204" pitchFamily="34" charset="0"/>
                        <a:ea typeface="Aptos" panose="020B0004020202020204" pitchFamily="34" charset="0"/>
                        <a:cs typeface="Aptos" panose="020B0004020202020204" pitchFamily="34" charset="0"/>
                      </a:endParaRPr>
                    </a:p>
                  </a:txBody>
                  <a:tcPr marL="7648" marR="7648" marT="7648" marB="764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900" b="0">
                          <a:solidFill>
                            <a:schemeClr val="tx1"/>
                          </a:solidFill>
                          <a:effectLst/>
                        </a:rPr>
                        <a:t>Host</a:t>
                      </a:r>
                      <a:endParaRPr lang="en-US" sz="900" b="0">
                        <a:solidFill>
                          <a:schemeClr val="tx1"/>
                        </a:solidFill>
                        <a:effectLst/>
                        <a:latin typeface="Aptos" panose="020B0004020202020204" pitchFamily="34" charset="0"/>
                        <a:ea typeface="Aptos" panose="020B0004020202020204" pitchFamily="34" charset="0"/>
                        <a:cs typeface="Aptos" panose="020B0004020202020204" pitchFamily="34" charset="0"/>
                      </a:endParaRPr>
                    </a:p>
                  </a:txBody>
                  <a:tcPr marL="7648" marR="7648" marT="7648" marB="764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900" b="0">
                          <a:solidFill>
                            <a:schemeClr val="tx1"/>
                          </a:solidFill>
                          <a:effectLst/>
                        </a:rPr>
                        <a:t>Northeast</a:t>
                      </a:r>
                      <a:endParaRPr lang="en-US" sz="900" b="0">
                        <a:solidFill>
                          <a:schemeClr val="tx1"/>
                        </a:solidFill>
                        <a:effectLst/>
                        <a:latin typeface="Aptos" panose="020B0004020202020204" pitchFamily="34" charset="0"/>
                        <a:ea typeface="Aptos" panose="020B0004020202020204" pitchFamily="34" charset="0"/>
                        <a:cs typeface="Aptos" panose="020B0004020202020204" pitchFamily="34" charset="0"/>
                      </a:endParaRPr>
                    </a:p>
                  </a:txBody>
                  <a:tcPr marL="7648" marR="7648" marT="7648" marB="764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900" b="0">
                          <a:solidFill>
                            <a:schemeClr val="tx1"/>
                          </a:solidFill>
                          <a:effectLst/>
                        </a:rPr>
                        <a:t>Y</a:t>
                      </a:r>
                      <a:endParaRPr lang="en-US" sz="900" b="0">
                        <a:solidFill>
                          <a:schemeClr val="tx1"/>
                        </a:solidFill>
                        <a:effectLst/>
                        <a:latin typeface="Aptos" panose="020B0004020202020204" pitchFamily="34" charset="0"/>
                        <a:ea typeface="Aptos" panose="020B0004020202020204" pitchFamily="34" charset="0"/>
                        <a:cs typeface="Aptos" panose="020B0004020202020204" pitchFamily="34" charset="0"/>
                      </a:endParaRPr>
                    </a:p>
                  </a:txBody>
                  <a:tcPr marL="7648" marR="7648" marT="7648" marB="764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900" b="0">
                          <a:solidFill>
                            <a:schemeClr val="tx1"/>
                          </a:solidFill>
                          <a:effectLst/>
                          <a:latin typeface="Aptos" panose="020B0004020202020204" pitchFamily="34" charset="0"/>
                          <a:ea typeface="Aptos" panose="020B0004020202020204" pitchFamily="34" charset="0"/>
                          <a:cs typeface="Aptos" panose="020B0004020202020204" pitchFamily="34" charset="0"/>
                        </a:rPr>
                        <a:t>Y</a:t>
                      </a:r>
                    </a:p>
                  </a:txBody>
                  <a:tcPr marL="7648" marR="7648" marT="7648" marB="7648">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5099660"/>
                  </a:ext>
                </a:extLst>
              </a:tr>
            </a:tbl>
          </a:graphicData>
        </a:graphic>
      </p:graphicFrame>
    </p:spTree>
    <p:extLst>
      <p:ext uri="{BB962C8B-B14F-4D97-AF65-F5344CB8AC3E}">
        <p14:creationId xmlns:p14="http://schemas.microsoft.com/office/powerpoint/2010/main" val="3995921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1117E-560E-53EC-E48C-CEB7A7AE218D}"/>
              </a:ext>
            </a:extLst>
          </p:cNvPr>
          <p:cNvSpPr>
            <a:spLocks noGrp="1"/>
          </p:cNvSpPr>
          <p:nvPr>
            <p:ph type="title"/>
          </p:nvPr>
        </p:nvSpPr>
        <p:spPr/>
        <p:txBody>
          <a:bodyPr/>
          <a:lstStyle/>
          <a:p>
            <a:r>
              <a:rPr lang="en-US"/>
              <a:t>Model Validation</a:t>
            </a:r>
          </a:p>
        </p:txBody>
      </p:sp>
      <p:sp>
        <p:nvSpPr>
          <p:cNvPr id="3" name="Text Placeholder 2">
            <a:extLst>
              <a:ext uri="{FF2B5EF4-FFF2-40B4-BE49-F238E27FC236}">
                <a16:creationId xmlns:a16="http://schemas.microsoft.com/office/drawing/2014/main" id="{C921FABB-78EF-F049-C7E1-24A05F8067D2}"/>
              </a:ext>
            </a:extLst>
          </p:cNvPr>
          <p:cNvSpPr>
            <a:spLocks noGrp="1"/>
          </p:cNvSpPr>
          <p:nvPr>
            <p:ph type="body" idx="1"/>
          </p:nvPr>
        </p:nvSpPr>
        <p:spPr/>
        <p:txBody>
          <a:bodyPr/>
          <a:lstStyle/>
          <a:p>
            <a:r>
              <a:rPr lang="en-US">
                <a:solidFill>
                  <a:schemeClr val="accent3"/>
                </a:solidFill>
              </a:rPr>
              <a:t>CPW &amp; PPM Production</a:t>
            </a:r>
          </a:p>
        </p:txBody>
      </p:sp>
    </p:spTree>
    <p:extLst>
      <p:ext uri="{BB962C8B-B14F-4D97-AF65-F5344CB8AC3E}">
        <p14:creationId xmlns:p14="http://schemas.microsoft.com/office/powerpoint/2010/main" val="672794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ADAC65-5AA5-A982-2DB4-E7FAFAA62BDD}"/>
              </a:ext>
            </a:extLst>
          </p:cNvPr>
          <p:cNvSpPr>
            <a:spLocks noGrp="1"/>
          </p:cNvSpPr>
          <p:nvPr>
            <p:ph type="sldNum" sz="quarter" idx="12"/>
          </p:nvPr>
        </p:nvSpPr>
        <p:spPr/>
        <p:txBody>
          <a:bodyPr/>
          <a:lstStyle/>
          <a:p>
            <a:fld id="{8BC64C03-9EC0-4B7E-8FE4-24DBF62E63E5}" type="slidenum">
              <a:rPr lang="en-US" smtClean="0"/>
              <a:t>16</a:t>
            </a:fld>
            <a:endParaRPr lang="en-US"/>
          </a:p>
        </p:txBody>
      </p:sp>
      <p:sp>
        <p:nvSpPr>
          <p:cNvPr id="8" name="Title 1" descr="Title Block">
            <a:extLst>
              <a:ext uri="{FF2B5EF4-FFF2-40B4-BE49-F238E27FC236}">
                <a16:creationId xmlns:a16="http://schemas.microsoft.com/office/drawing/2014/main" id="{6D4D90BF-5667-87E7-4965-78A17BD5FF1C}"/>
              </a:ext>
            </a:extLst>
          </p:cNvPr>
          <p:cNvSpPr txBox="1">
            <a:spLocks/>
          </p:cNvSpPr>
          <p:nvPr/>
        </p:nvSpPr>
        <p:spPr>
          <a:xfrm>
            <a:off x="230863" y="137682"/>
            <a:ext cx="11277600" cy="444471"/>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mn-lt"/>
                <a:ea typeface="+mj-ea"/>
                <a:cs typeface="+mj-cs"/>
              </a:defRPr>
            </a:lvl1pPr>
          </a:lstStyle>
          <a:p>
            <a:r>
              <a:rPr lang="en-US" sz="2400">
                <a:latin typeface="+mj-lt"/>
              </a:rPr>
              <a:t>Model Validation: </a:t>
            </a:r>
            <a:r>
              <a:rPr lang="en-US" sz="2400">
                <a:solidFill>
                  <a:schemeClr val="accent3"/>
                </a:solidFill>
              </a:rPr>
              <a:t>Summary</a:t>
            </a:r>
          </a:p>
        </p:txBody>
      </p:sp>
      <p:graphicFrame>
        <p:nvGraphicFramePr>
          <p:cNvPr id="11" name="Table 10">
            <a:extLst>
              <a:ext uri="{FF2B5EF4-FFF2-40B4-BE49-F238E27FC236}">
                <a16:creationId xmlns:a16="http://schemas.microsoft.com/office/drawing/2014/main" id="{DE528CBD-674D-EEED-8FCF-8F742167CC8E}"/>
              </a:ext>
            </a:extLst>
          </p:cNvPr>
          <p:cNvGraphicFramePr>
            <a:graphicFrameLocks noGrp="1"/>
          </p:cNvGraphicFramePr>
          <p:nvPr>
            <p:extLst>
              <p:ext uri="{D42A27DB-BD31-4B8C-83A1-F6EECF244321}">
                <p14:modId xmlns:p14="http://schemas.microsoft.com/office/powerpoint/2010/main" val="2481947607"/>
              </p:ext>
            </p:extLst>
          </p:nvPr>
        </p:nvGraphicFramePr>
        <p:xfrm>
          <a:off x="495046" y="4389861"/>
          <a:ext cx="4174131" cy="850714"/>
        </p:xfrm>
        <a:graphic>
          <a:graphicData uri="http://schemas.openxmlformats.org/drawingml/2006/table">
            <a:tbl>
              <a:tblPr firstRow="1" bandRow="1">
                <a:tableStyleId>{B301B821-A1FF-4177-AEE7-76D212191A09}</a:tableStyleId>
              </a:tblPr>
              <a:tblGrid>
                <a:gridCol w="1813483">
                  <a:extLst>
                    <a:ext uri="{9D8B030D-6E8A-4147-A177-3AD203B41FA5}">
                      <a16:colId xmlns:a16="http://schemas.microsoft.com/office/drawing/2014/main" val="397576699"/>
                    </a:ext>
                  </a:extLst>
                </a:gridCol>
                <a:gridCol w="1314926">
                  <a:extLst>
                    <a:ext uri="{9D8B030D-6E8A-4147-A177-3AD203B41FA5}">
                      <a16:colId xmlns:a16="http://schemas.microsoft.com/office/drawing/2014/main" val="3028198999"/>
                    </a:ext>
                  </a:extLst>
                </a:gridCol>
                <a:gridCol w="1045722">
                  <a:extLst>
                    <a:ext uri="{9D8B030D-6E8A-4147-A177-3AD203B41FA5}">
                      <a16:colId xmlns:a16="http://schemas.microsoft.com/office/drawing/2014/main" val="3661397713"/>
                    </a:ext>
                  </a:extLst>
                </a:gridCol>
              </a:tblGrid>
              <a:tr h="276940">
                <a:tc>
                  <a:txBody>
                    <a:bodyPr/>
                    <a:lstStyle/>
                    <a:p>
                      <a:pPr>
                        <a:lnSpc>
                          <a:spcPct val="150000"/>
                        </a:lnSpc>
                      </a:pPr>
                      <a:r>
                        <a:rPr lang="en-US" sz="900" b="0"/>
                        <a:t>Average Hit Rate</a:t>
                      </a:r>
                    </a:p>
                  </a:txBody>
                  <a:tcPr>
                    <a:lnL w="12700" cmpd="sng">
                      <a:noFill/>
                    </a:lnL>
                    <a:lnR>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nSpc>
                          <a:spcPct val="150000"/>
                        </a:lnSpc>
                      </a:pPr>
                      <a:r>
                        <a:rPr lang="en-US" sz="900" b="0"/>
                        <a:t>Other Status DP’s</a:t>
                      </a:r>
                    </a:p>
                  </a:txBody>
                  <a:tcPr>
                    <a:lnL>
                      <a:noFill/>
                    </a:lnL>
                    <a:lnR>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nSpc>
                          <a:spcPct val="150000"/>
                        </a:lnSpc>
                      </a:pPr>
                      <a:r>
                        <a:rPr lang="en-US" sz="900" b="0"/>
                        <a:t>Approved DP’s </a:t>
                      </a:r>
                    </a:p>
                  </a:txBody>
                  <a:tcPr>
                    <a:lnL>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2384805172"/>
                  </a:ext>
                </a:extLst>
              </a:tr>
              <a:tr h="286887">
                <a:tc>
                  <a:txBody>
                    <a:bodyPr/>
                    <a:lstStyle/>
                    <a:p>
                      <a:pPr marL="0" algn="l" defTabSz="685800" rtl="0" eaLnBrk="1" fontAlgn="b" latinLnBrk="0" hangingPunct="1">
                        <a:lnSpc>
                          <a:spcPct val="100000"/>
                        </a:lnSpc>
                      </a:pPr>
                      <a:r>
                        <a:rPr lang="en-US" sz="900" u="none" strike="noStrike" kern="1200">
                          <a:solidFill>
                            <a:schemeClr val="dk1"/>
                          </a:solidFill>
                          <a:effectLst/>
                          <a:latin typeface="+mn-lt"/>
                          <a:ea typeface="+mn-ea"/>
                          <a:cs typeface="+mn-cs"/>
                        </a:rPr>
                        <a:t>Recommended by Model</a:t>
                      </a: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lnSpc>
                          <a:spcPct val="150000"/>
                        </a:lnSpc>
                      </a:pPr>
                      <a:r>
                        <a:rPr lang="en-US" sz="900" u="none" strike="noStrike" kern="1200">
                          <a:solidFill>
                            <a:schemeClr val="dk1"/>
                          </a:solidFill>
                          <a:effectLst/>
                          <a:latin typeface="+mn-lt"/>
                          <a:ea typeface="+mn-ea"/>
                          <a:cs typeface="+mn-cs"/>
                        </a:rPr>
                        <a:t>12%</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lnSpc>
                          <a:spcPct val="150000"/>
                        </a:lnSpc>
                      </a:pPr>
                      <a:r>
                        <a:rPr lang="en-US" sz="900" b="1" u="none" strike="noStrike" kern="1200">
                          <a:solidFill>
                            <a:schemeClr val="dk1"/>
                          </a:solidFill>
                          <a:effectLst/>
                          <a:latin typeface="+mn-lt"/>
                          <a:ea typeface="+mn-ea"/>
                          <a:cs typeface="+mn-cs"/>
                        </a:rPr>
                        <a:t>93%</a:t>
                      </a: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5118604"/>
                  </a:ext>
                </a:extLst>
              </a:tr>
              <a:tr h="286887">
                <a:tc>
                  <a:txBody>
                    <a:bodyPr/>
                    <a:lstStyle/>
                    <a:p>
                      <a:pPr marL="0" algn="l" defTabSz="685800" rtl="0" eaLnBrk="1" fontAlgn="b" latinLnBrk="0" hangingPunct="1">
                        <a:lnSpc>
                          <a:spcPct val="100000"/>
                        </a:lnSpc>
                      </a:pPr>
                      <a:r>
                        <a:rPr lang="en-US" sz="900" u="none" strike="noStrike" kern="1200">
                          <a:solidFill>
                            <a:schemeClr val="dk1"/>
                          </a:solidFill>
                          <a:effectLst/>
                          <a:latin typeface="+mn-lt"/>
                          <a:ea typeface="+mn-ea"/>
                          <a:cs typeface="+mn-cs"/>
                        </a:rPr>
                        <a:t>Not Recommended by Model</a:t>
                      </a: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solidFill>
                      <a:srgbClr val="E8E7EB"/>
                    </a:solidFill>
                  </a:tcPr>
                </a:tc>
                <a:tc>
                  <a:txBody>
                    <a:bodyPr/>
                    <a:lstStyle/>
                    <a:p>
                      <a:pPr marL="0" algn="ctr" defTabSz="685800" rtl="0" eaLnBrk="1" fontAlgn="b" latinLnBrk="0" hangingPunct="1">
                        <a:lnSpc>
                          <a:spcPct val="150000"/>
                        </a:lnSpc>
                      </a:pPr>
                      <a:r>
                        <a:rPr lang="en-US" sz="900" b="1" u="none" strike="noStrike" kern="1200">
                          <a:solidFill>
                            <a:schemeClr val="dk1"/>
                          </a:solidFill>
                          <a:effectLst/>
                          <a:latin typeface="+mn-lt"/>
                          <a:ea typeface="+mn-ea"/>
                          <a:cs typeface="+mn-cs"/>
                        </a:rPr>
                        <a:t>88%</a:t>
                      </a:r>
                    </a:p>
                  </a:txBody>
                  <a:tcPr anchor="ctr">
                    <a:lnL>
                      <a:noFill/>
                    </a:lnL>
                    <a:lnR>
                      <a:noFill/>
                    </a:lnR>
                    <a:lnT w="12700" cmpd="sng">
                      <a:noFill/>
                    </a:lnT>
                    <a:lnB w="12700" cmpd="sng">
                      <a:noFill/>
                    </a:lnB>
                    <a:lnTlToBr w="12700" cmpd="sng">
                      <a:noFill/>
                      <a:prstDash val="solid"/>
                    </a:lnTlToBr>
                    <a:lnBlToTr w="12700" cmpd="sng">
                      <a:noFill/>
                      <a:prstDash val="solid"/>
                    </a:lnBlToTr>
                    <a:solidFill>
                      <a:srgbClr val="E8E7EB"/>
                    </a:solidFill>
                  </a:tcPr>
                </a:tc>
                <a:tc>
                  <a:txBody>
                    <a:bodyPr/>
                    <a:lstStyle/>
                    <a:p>
                      <a:pPr marL="0" algn="ctr" defTabSz="685800" rtl="0" eaLnBrk="1" fontAlgn="b" latinLnBrk="0" hangingPunct="1">
                        <a:lnSpc>
                          <a:spcPct val="150000"/>
                        </a:lnSpc>
                      </a:pPr>
                      <a:r>
                        <a:rPr lang="en-US" sz="900" u="none" strike="noStrike" kern="1200">
                          <a:solidFill>
                            <a:schemeClr val="dk1"/>
                          </a:solidFill>
                          <a:effectLst/>
                          <a:latin typeface="+mn-lt"/>
                          <a:ea typeface="+mn-ea"/>
                          <a:cs typeface="+mn-cs"/>
                        </a:rPr>
                        <a:t>7%</a:t>
                      </a: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E8E7EB"/>
                    </a:solidFill>
                  </a:tcPr>
                </a:tc>
                <a:extLst>
                  <a:ext uri="{0D108BD9-81ED-4DB2-BD59-A6C34878D82A}">
                    <a16:rowId xmlns:a16="http://schemas.microsoft.com/office/drawing/2014/main" val="3881185309"/>
                  </a:ext>
                </a:extLst>
              </a:tr>
            </a:tbl>
          </a:graphicData>
        </a:graphic>
      </p:graphicFrame>
      <p:grpSp>
        <p:nvGrpSpPr>
          <p:cNvPr id="14" name="Group 13">
            <a:extLst>
              <a:ext uri="{FF2B5EF4-FFF2-40B4-BE49-F238E27FC236}">
                <a16:creationId xmlns:a16="http://schemas.microsoft.com/office/drawing/2014/main" id="{8BE2944B-01E8-EFFD-F8B4-15BE9494A4FA}"/>
              </a:ext>
            </a:extLst>
          </p:cNvPr>
          <p:cNvGrpSpPr/>
          <p:nvPr/>
        </p:nvGrpSpPr>
        <p:grpSpPr>
          <a:xfrm>
            <a:off x="4811864" y="1395650"/>
            <a:ext cx="2390115" cy="1124348"/>
            <a:chOff x="4811864" y="1395650"/>
            <a:chExt cx="2390115" cy="1124348"/>
          </a:xfrm>
        </p:grpSpPr>
        <p:sp>
          <p:nvSpPr>
            <p:cNvPr id="7" name="Rectangle: Rounded Corners 6">
              <a:extLst>
                <a:ext uri="{FF2B5EF4-FFF2-40B4-BE49-F238E27FC236}">
                  <a16:creationId xmlns:a16="http://schemas.microsoft.com/office/drawing/2014/main" id="{3AA5AB3C-D066-EE1F-70D3-A7D34EE9EB30}"/>
                </a:ext>
              </a:extLst>
            </p:cNvPr>
            <p:cNvSpPr/>
            <p:nvPr/>
          </p:nvSpPr>
          <p:spPr>
            <a:xfrm>
              <a:off x="4811864" y="1395650"/>
              <a:ext cx="2390115" cy="1124348"/>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chemeClr val="tx1"/>
                </a:solidFill>
              </a:endParaRPr>
            </a:p>
            <a:p>
              <a:pPr algn="ctr"/>
              <a:endParaRPr lang="en-US" sz="1400" b="1">
                <a:solidFill>
                  <a:schemeClr val="tx1"/>
                </a:solidFill>
              </a:endParaRPr>
            </a:p>
            <a:p>
              <a:pPr algn="ctr"/>
              <a:endParaRPr lang="en-US" sz="1400" b="1">
                <a:solidFill>
                  <a:schemeClr val="tx1"/>
                </a:solidFill>
              </a:endParaRPr>
            </a:p>
            <a:p>
              <a:pPr algn="ctr"/>
              <a:r>
                <a:rPr lang="en-US" sz="1400" b="1">
                  <a:solidFill>
                    <a:schemeClr val="tx1"/>
                  </a:solidFill>
                </a:rPr>
                <a:t>Model output:</a:t>
              </a:r>
            </a:p>
          </p:txBody>
        </p:sp>
        <p:pic>
          <p:nvPicPr>
            <p:cNvPr id="2052" name="Picture 4">
              <a:extLst>
                <a:ext uri="{FF2B5EF4-FFF2-40B4-BE49-F238E27FC236}">
                  <a16:creationId xmlns:a16="http://schemas.microsoft.com/office/drawing/2014/main" id="{CB656B36-A9B1-B8BD-326E-9E0CB13A25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9880" y="1479335"/>
              <a:ext cx="734085" cy="7340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B8A96BAE-3CE2-4765-36E0-6C094B004A7D}"/>
              </a:ext>
            </a:extLst>
          </p:cNvPr>
          <p:cNvGrpSpPr/>
          <p:nvPr/>
        </p:nvGrpSpPr>
        <p:grpSpPr>
          <a:xfrm>
            <a:off x="495046" y="735808"/>
            <a:ext cx="3434158" cy="2165827"/>
            <a:chOff x="495046" y="735808"/>
            <a:chExt cx="3434158" cy="2165827"/>
          </a:xfrm>
        </p:grpSpPr>
        <p:sp>
          <p:nvSpPr>
            <p:cNvPr id="10" name="Rectangle: Rounded Corners 9">
              <a:extLst>
                <a:ext uri="{FF2B5EF4-FFF2-40B4-BE49-F238E27FC236}">
                  <a16:creationId xmlns:a16="http://schemas.microsoft.com/office/drawing/2014/main" id="{5190A5E0-A30C-D0E7-CCCB-9C5E6322FB90}"/>
                </a:ext>
              </a:extLst>
            </p:cNvPr>
            <p:cNvSpPr/>
            <p:nvPr/>
          </p:nvSpPr>
          <p:spPr>
            <a:xfrm>
              <a:off x="495046" y="1112265"/>
              <a:ext cx="3434158" cy="1789370"/>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a:solidFill>
                    <a:schemeClr val="tx1"/>
                  </a:solidFill>
                </a:rPr>
                <a:t>CPW data:</a:t>
              </a:r>
            </a:p>
            <a:p>
              <a:r>
                <a:rPr lang="en-US" sz="1200">
                  <a:solidFill>
                    <a:schemeClr val="tx1"/>
                  </a:solidFill>
                </a:rPr>
                <a:t>Table: cpw_disposition_review_table</a:t>
              </a:r>
            </a:p>
            <a:p>
              <a:r>
                <a:rPr lang="en-US" sz="1200">
                  <a:solidFill>
                    <a:schemeClr val="tx1"/>
                  </a:solidFill>
                </a:rPr>
                <a:t>Filters:  </a:t>
              </a:r>
              <a:r>
                <a:rPr lang="en-US" sz="1200" err="1">
                  <a:solidFill>
                    <a:schemeClr val="tx1"/>
                  </a:solidFill>
                </a:rPr>
                <a:t>ppm_cv_ind</a:t>
              </a:r>
              <a:r>
                <a:rPr lang="en-US" sz="1200">
                  <a:solidFill>
                    <a:schemeClr val="tx1"/>
                  </a:solidFill>
                </a:rPr>
                <a:t>, lob ,  </a:t>
              </a:r>
              <a:r>
                <a:rPr lang="en-US" sz="1200" err="1">
                  <a:solidFill>
                    <a:schemeClr val="tx1"/>
                  </a:solidFill>
                </a:rPr>
                <a:t>customer_segment</a:t>
              </a:r>
              <a:r>
                <a:rPr lang="en-US" sz="1200">
                  <a:solidFill>
                    <a:schemeClr val="tx1"/>
                  </a:solidFill>
                </a:rPr>
                <a:t>, </a:t>
              </a:r>
              <a:r>
                <a:rPr lang="en-US" sz="1200" err="1">
                  <a:solidFill>
                    <a:schemeClr val="tx1"/>
                  </a:solidFill>
                </a:rPr>
                <a:t>blues_indicator</a:t>
              </a:r>
              <a:endParaRPr lang="en-US" sz="1200">
                <a:solidFill>
                  <a:schemeClr val="tx1"/>
                </a:solidFill>
              </a:endParaRPr>
            </a:p>
          </p:txBody>
        </p:sp>
        <p:pic>
          <p:nvPicPr>
            <p:cNvPr id="2054" name="Picture 6">
              <a:extLst>
                <a:ext uri="{FF2B5EF4-FFF2-40B4-BE49-F238E27FC236}">
                  <a16:creationId xmlns:a16="http://schemas.microsoft.com/office/drawing/2014/main" id="{830BE626-F15D-B348-BF72-B22F7D2E6F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662" y="735808"/>
              <a:ext cx="1016925" cy="10169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F9229183-B09A-F327-536C-C5E14CC74919}"/>
              </a:ext>
            </a:extLst>
          </p:cNvPr>
          <p:cNvGrpSpPr/>
          <p:nvPr/>
        </p:nvGrpSpPr>
        <p:grpSpPr>
          <a:xfrm>
            <a:off x="8155663" y="673335"/>
            <a:ext cx="3438144" cy="2231154"/>
            <a:chOff x="8155663" y="673335"/>
            <a:chExt cx="3438144" cy="2231154"/>
          </a:xfrm>
        </p:grpSpPr>
        <p:sp>
          <p:nvSpPr>
            <p:cNvPr id="9" name="Rectangle: Rounded Corners 8">
              <a:extLst>
                <a:ext uri="{FF2B5EF4-FFF2-40B4-BE49-F238E27FC236}">
                  <a16:creationId xmlns:a16="http://schemas.microsoft.com/office/drawing/2014/main" id="{A8237823-312A-8AC9-A250-2389DAD6734C}"/>
                </a:ext>
              </a:extLst>
            </p:cNvPr>
            <p:cNvSpPr/>
            <p:nvPr/>
          </p:nvSpPr>
          <p:spPr>
            <a:xfrm>
              <a:off x="8155663" y="1112265"/>
              <a:ext cx="3438144" cy="179222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a:solidFill>
                    <a:schemeClr val="tx1"/>
                  </a:solidFill>
                </a:rPr>
                <a:t>Production data:</a:t>
              </a:r>
            </a:p>
            <a:p>
              <a:r>
                <a:rPr lang="en-US" sz="1200">
                  <a:solidFill>
                    <a:schemeClr val="tx1"/>
                  </a:solidFill>
                </a:rPr>
                <a:t>Table: </a:t>
              </a:r>
              <a:r>
                <a:rPr lang="en-US" sz="1200" err="1">
                  <a:solidFill>
                    <a:schemeClr val="tx1"/>
                  </a:solidFill>
                </a:rPr>
                <a:t>fl_finance_switches_agg_month</a:t>
              </a:r>
              <a:endParaRPr lang="en-US" sz="1200">
                <a:solidFill>
                  <a:schemeClr val="tx1"/>
                </a:solidFill>
              </a:endParaRPr>
            </a:p>
            <a:p>
              <a:r>
                <a:rPr lang="en-US" sz="1200">
                  <a:solidFill>
                    <a:schemeClr val="tx1"/>
                  </a:solidFill>
                </a:rPr>
                <a:t>Filters:  </a:t>
              </a:r>
              <a:r>
                <a:rPr lang="en-US" sz="1200" err="1">
                  <a:solidFill>
                    <a:schemeClr val="tx1"/>
                  </a:solidFill>
                </a:rPr>
                <a:t>payer_short</a:t>
              </a:r>
              <a:r>
                <a:rPr lang="en-US" sz="1200">
                  <a:solidFill>
                    <a:schemeClr val="tx1"/>
                  </a:solidFill>
                </a:rPr>
                <a:t>, </a:t>
              </a:r>
              <a:r>
                <a:rPr lang="en-US" sz="1200" err="1">
                  <a:solidFill>
                    <a:schemeClr val="tx1"/>
                  </a:solidFill>
                </a:rPr>
                <a:t>insurance_key</a:t>
              </a:r>
              <a:endParaRPr lang="en-US" sz="1200">
                <a:solidFill>
                  <a:schemeClr val="tx1"/>
                </a:solidFill>
              </a:endParaRPr>
            </a:p>
          </p:txBody>
        </p:sp>
        <p:pic>
          <p:nvPicPr>
            <p:cNvPr id="2056" name="Picture 8">
              <a:extLst>
                <a:ext uri="{FF2B5EF4-FFF2-40B4-BE49-F238E27FC236}">
                  <a16:creationId xmlns:a16="http://schemas.microsoft.com/office/drawing/2014/main" id="{4BF28FDC-E8A7-CB44-1AA3-55D94F6578F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367243" y="673335"/>
              <a:ext cx="1014984" cy="1013579"/>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a:extLst>
              <a:ext uri="{FF2B5EF4-FFF2-40B4-BE49-F238E27FC236}">
                <a16:creationId xmlns:a16="http://schemas.microsoft.com/office/drawing/2014/main" id="{50B60C3B-36FA-7361-6F28-F3D02396ECB9}"/>
              </a:ext>
            </a:extLst>
          </p:cNvPr>
          <p:cNvSpPr txBox="1"/>
          <p:nvPr/>
        </p:nvSpPr>
        <p:spPr>
          <a:xfrm>
            <a:off x="1083692" y="4110020"/>
            <a:ext cx="2996837" cy="288641"/>
          </a:xfrm>
          <a:prstGeom prst="rect">
            <a:avLst/>
          </a:prstGeom>
          <a:noFill/>
        </p:spPr>
        <p:txBody>
          <a:bodyPr wrap="square" rtlCol="0">
            <a:noAutofit/>
          </a:bodyPr>
          <a:lstStyle/>
          <a:p>
            <a:pPr algn="l"/>
            <a:r>
              <a:rPr lang="en-US" sz="1200"/>
              <a:t>Test Sample: 10 Commercial Payers</a:t>
            </a:r>
          </a:p>
        </p:txBody>
      </p:sp>
      <p:graphicFrame>
        <p:nvGraphicFramePr>
          <p:cNvPr id="3" name="Table 2">
            <a:extLst>
              <a:ext uri="{FF2B5EF4-FFF2-40B4-BE49-F238E27FC236}">
                <a16:creationId xmlns:a16="http://schemas.microsoft.com/office/drawing/2014/main" id="{721C9962-92D0-417F-019B-A0321063540D}"/>
              </a:ext>
            </a:extLst>
          </p:cNvPr>
          <p:cNvGraphicFramePr>
            <a:graphicFrameLocks noGrp="1"/>
          </p:cNvGraphicFramePr>
          <p:nvPr>
            <p:extLst>
              <p:ext uri="{D42A27DB-BD31-4B8C-83A1-F6EECF244321}">
                <p14:modId xmlns:p14="http://schemas.microsoft.com/office/powerpoint/2010/main" val="1139470150"/>
              </p:ext>
            </p:extLst>
          </p:nvPr>
        </p:nvGraphicFramePr>
        <p:xfrm>
          <a:off x="7560670" y="4389861"/>
          <a:ext cx="4174131" cy="850714"/>
        </p:xfrm>
        <a:graphic>
          <a:graphicData uri="http://schemas.openxmlformats.org/drawingml/2006/table">
            <a:tbl>
              <a:tblPr firstRow="1" bandRow="1">
                <a:tableStyleId>{B301B821-A1FF-4177-AEE7-76D212191A09}</a:tableStyleId>
              </a:tblPr>
              <a:tblGrid>
                <a:gridCol w="1813483">
                  <a:extLst>
                    <a:ext uri="{9D8B030D-6E8A-4147-A177-3AD203B41FA5}">
                      <a16:colId xmlns:a16="http://schemas.microsoft.com/office/drawing/2014/main" val="397576699"/>
                    </a:ext>
                  </a:extLst>
                </a:gridCol>
                <a:gridCol w="1314926">
                  <a:extLst>
                    <a:ext uri="{9D8B030D-6E8A-4147-A177-3AD203B41FA5}">
                      <a16:colId xmlns:a16="http://schemas.microsoft.com/office/drawing/2014/main" val="3028198999"/>
                    </a:ext>
                  </a:extLst>
                </a:gridCol>
                <a:gridCol w="1045722">
                  <a:extLst>
                    <a:ext uri="{9D8B030D-6E8A-4147-A177-3AD203B41FA5}">
                      <a16:colId xmlns:a16="http://schemas.microsoft.com/office/drawing/2014/main" val="3661397713"/>
                    </a:ext>
                  </a:extLst>
                </a:gridCol>
              </a:tblGrid>
              <a:tr h="276940">
                <a:tc>
                  <a:txBody>
                    <a:bodyPr/>
                    <a:lstStyle/>
                    <a:p>
                      <a:pPr>
                        <a:lnSpc>
                          <a:spcPct val="150000"/>
                        </a:lnSpc>
                      </a:pPr>
                      <a:r>
                        <a:rPr lang="en-US" sz="900" b="0"/>
                        <a:t>Average Hit Rate</a:t>
                      </a:r>
                    </a:p>
                  </a:txBody>
                  <a:tcPr>
                    <a:lnL w="12700" cmpd="sng">
                      <a:noFill/>
                    </a:lnL>
                    <a:lnR>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nSpc>
                          <a:spcPct val="150000"/>
                        </a:lnSpc>
                      </a:pPr>
                      <a:r>
                        <a:rPr lang="en-US" sz="900" b="0"/>
                        <a:t>Other Status DP’s</a:t>
                      </a:r>
                    </a:p>
                  </a:txBody>
                  <a:tcPr>
                    <a:lnL>
                      <a:noFill/>
                    </a:lnL>
                    <a:lnR>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nSpc>
                          <a:spcPct val="150000"/>
                        </a:lnSpc>
                      </a:pPr>
                      <a:r>
                        <a:rPr lang="en-US" sz="900" b="0"/>
                        <a:t>Approved DP’s </a:t>
                      </a:r>
                    </a:p>
                  </a:txBody>
                  <a:tcPr>
                    <a:lnL>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2384805172"/>
                  </a:ext>
                </a:extLst>
              </a:tr>
              <a:tr h="286887">
                <a:tc>
                  <a:txBody>
                    <a:bodyPr/>
                    <a:lstStyle/>
                    <a:p>
                      <a:pPr marL="0" algn="l" defTabSz="685800" rtl="0" eaLnBrk="1" fontAlgn="b" latinLnBrk="0" hangingPunct="1">
                        <a:lnSpc>
                          <a:spcPct val="100000"/>
                        </a:lnSpc>
                      </a:pPr>
                      <a:r>
                        <a:rPr lang="en-US" sz="900" u="none" strike="noStrike" kern="1200">
                          <a:solidFill>
                            <a:schemeClr val="dk1"/>
                          </a:solidFill>
                          <a:effectLst/>
                          <a:latin typeface="+mn-lt"/>
                          <a:ea typeface="+mn-ea"/>
                          <a:cs typeface="+mn-cs"/>
                        </a:rPr>
                        <a:t>Recommended by Model</a:t>
                      </a: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lnSpc>
                          <a:spcPct val="150000"/>
                        </a:lnSpc>
                      </a:pPr>
                      <a:r>
                        <a:rPr lang="en-US" sz="900" u="none" strike="noStrike" kern="1200">
                          <a:solidFill>
                            <a:schemeClr val="dk1"/>
                          </a:solidFill>
                          <a:effectLst/>
                          <a:latin typeface="+mn-lt"/>
                          <a:ea typeface="+mn-ea"/>
                          <a:cs typeface="+mn-cs"/>
                        </a:rPr>
                        <a:t>16%</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lnSpc>
                          <a:spcPct val="150000"/>
                        </a:lnSpc>
                      </a:pPr>
                      <a:r>
                        <a:rPr lang="en-US" sz="900" b="1" u="none" strike="noStrike" kern="1200">
                          <a:solidFill>
                            <a:schemeClr val="dk1"/>
                          </a:solidFill>
                          <a:effectLst/>
                          <a:latin typeface="+mn-lt"/>
                          <a:ea typeface="+mn-ea"/>
                          <a:cs typeface="+mn-cs"/>
                        </a:rPr>
                        <a:t>94%</a:t>
                      </a: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5118604"/>
                  </a:ext>
                </a:extLst>
              </a:tr>
              <a:tr h="286887">
                <a:tc>
                  <a:txBody>
                    <a:bodyPr/>
                    <a:lstStyle/>
                    <a:p>
                      <a:pPr marL="0" algn="l" defTabSz="685800" rtl="0" eaLnBrk="1" fontAlgn="b" latinLnBrk="0" hangingPunct="1">
                        <a:lnSpc>
                          <a:spcPct val="100000"/>
                        </a:lnSpc>
                      </a:pPr>
                      <a:r>
                        <a:rPr lang="en-US" sz="900" u="none" strike="noStrike" kern="1200">
                          <a:solidFill>
                            <a:schemeClr val="dk1"/>
                          </a:solidFill>
                          <a:effectLst/>
                          <a:latin typeface="+mn-lt"/>
                          <a:ea typeface="+mn-ea"/>
                          <a:cs typeface="+mn-cs"/>
                        </a:rPr>
                        <a:t>Not Recommended by Model</a:t>
                      </a: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solidFill>
                      <a:srgbClr val="E8E7EB"/>
                    </a:solidFill>
                  </a:tcPr>
                </a:tc>
                <a:tc>
                  <a:txBody>
                    <a:bodyPr/>
                    <a:lstStyle/>
                    <a:p>
                      <a:pPr marL="0" algn="ctr" defTabSz="685800" rtl="0" eaLnBrk="1" fontAlgn="b" latinLnBrk="0" hangingPunct="1">
                        <a:lnSpc>
                          <a:spcPct val="150000"/>
                        </a:lnSpc>
                      </a:pPr>
                      <a:r>
                        <a:rPr lang="en-US" sz="900" b="1" u="none" strike="noStrike" kern="1200">
                          <a:solidFill>
                            <a:schemeClr val="dk1"/>
                          </a:solidFill>
                          <a:effectLst/>
                          <a:latin typeface="+mn-lt"/>
                          <a:ea typeface="+mn-ea"/>
                          <a:cs typeface="+mn-cs"/>
                        </a:rPr>
                        <a:t>84%</a:t>
                      </a:r>
                    </a:p>
                  </a:txBody>
                  <a:tcPr anchor="ctr">
                    <a:lnL>
                      <a:noFill/>
                    </a:lnL>
                    <a:lnR>
                      <a:noFill/>
                    </a:lnR>
                    <a:lnT w="12700" cmpd="sng">
                      <a:noFill/>
                    </a:lnT>
                    <a:lnB w="12700" cmpd="sng">
                      <a:noFill/>
                    </a:lnB>
                    <a:lnTlToBr w="12700" cmpd="sng">
                      <a:noFill/>
                      <a:prstDash val="solid"/>
                    </a:lnTlToBr>
                    <a:lnBlToTr w="12700" cmpd="sng">
                      <a:noFill/>
                      <a:prstDash val="solid"/>
                    </a:lnBlToTr>
                    <a:solidFill>
                      <a:srgbClr val="E8E7EB"/>
                    </a:solidFill>
                  </a:tcPr>
                </a:tc>
                <a:tc>
                  <a:txBody>
                    <a:bodyPr/>
                    <a:lstStyle/>
                    <a:p>
                      <a:pPr marL="0" algn="ctr" defTabSz="685800" rtl="0" eaLnBrk="1" fontAlgn="b" latinLnBrk="0" hangingPunct="1">
                        <a:lnSpc>
                          <a:spcPct val="150000"/>
                        </a:lnSpc>
                      </a:pPr>
                      <a:r>
                        <a:rPr lang="en-US" sz="900" u="none" strike="noStrike" kern="1200">
                          <a:solidFill>
                            <a:schemeClr val="dk1"/>
                          </a:solidFill>
                          <a:effectLst/>
                          <a:latin typeface="+mn-lt"/>
                          <a:ea typeface="+mn-ea"/>
                          <a:cs typeface="+mn-cs"/>
                        </a:rPr>
                        <a:t>6%</a:t>
                      </a: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E8E7EB"/>
                    </a:solidFill>
                  </a:tcPr>
                </a:tc>
                <a:extLst>
                  <a:ext uri="{0D108BD9-81ED-4DB2-BD59-A6C34878D82A}">
                    <a16:rowId xmlns:a16="http://schemas.microsoft.com/office/drawing/2014/main" val="3881185309"/>
                  </a:ext>
                </a:extLst>
              </a:tr>
            </a:tbl>
          </a:graphicData>
        </a:graphic>
      </p:graphicFrame>
      <p:graphicFrame>
        <p:nvGraphicFramePr>
          <p:cNvPr id="5" name="Table 4">
            <a:extLst>
              <a:ext uri="{FF2B5EF4-FFF2-40B4-BE49-F238E27FC236}">
                <a16:creationId xmlns:a16="http://schemas.microsoft.com/office/drawing/2014/main" id="{2ABF17A2-EB7F-634B-4BA8-66B34ED47BF8}"/>
              </a:ext>
            </a:extLst>
          </p:cNvPr>
          <p:cNvGraphicFramePr>
            <a:graphicFrameLocks noGrp="1"/>
          </p:cNvGraphicFramePr>
          <p:nvPr>
            <p:extLst>
              <p:ext uri="{D42A27DB-BD31-4B8C-83A1-F6EECF244321}">
                <p14:modId xmlns:p14="http://schemas.microsoft.com/office/powerpoint/2010/main" val="2265323373"/>
              </p:ext>
            </p:extLst>
          </p:nvPr>
        </p:nvGraphicFramePr>
        <p:xfrm>
          <a:off x="4008934" y="5545722"/>
          <a:ext cx="4174132" cy="850714"/>
        </p:xfrm>
        <a:graphic>
          <a:graphicData uri="http://schemas.openxmlformats.org/drawingml/2006/table">
            <a:tbl>
              <a:tblPr firstRow="1" bandRow="1">
                <a:tableStyleId>{B301B821-A1FF-4177-AEE7-76D212191A09}</a:tableStyleId>
              </a:tblPr>
              <a:tblGrid>
                <a:gridCol w="1208144">
                  <a:extLst>
                    <a:ext uri="{9D8B030D-6E8A-4147-A177-3AD203B41FA5}">
                      <a16:colId xmlns:a16="http://schemas.microsoft.com/office/drawing/2014/main" val="397576699"/>
                    </a:ext>
                  </a:extLst>
                </a:gridCol>
                <a:gridCol w="876005">
                  <a:extLst>
                    <a:ext uri="{9D8B030D-6E8A-4147-A177-3AD203B41FA5}">
                      <a16:colId xmlns:a16="http://schemas.microsoft.com/office/drawing/2014/main" val="3028198999"/>
                    </a:ext>
                  </a:extLst>
                </a:gridCol>
                <a:gridCol w="696661">
                  <a:extLst>
                    <a:ext uri="{9D8B030D-6E8A-4147-A177-3AD203B41FA5}">
                      <a16:colId xmlns:a16="http://schemas.microsoft.com/office/drawing/2014/main" val="3661397713"/>
                    </a:ext>
                  </a:extLst>
                </a:gridCol>
                <a:gridCol w="696661">
                  <a:extLst>
                    <a:ext uri="{9D8B030D-6E8A-4147-A177-3AD203B41FA5}">
                      <a16:colId xmlns:a16="http://schemas.microsoft.com/office/drawing/2014/main" val="578424328"/>
                    </a:ext>
                  </a:extLst>
                </a:gridCol>
                <a:gridCol w="696661">
                  <a:extLst>
                    <a:ext uri="{9D8B030D-6E8A-4147-A177-3AD203B41FA5}">
                      <a16:colId xmlns:a16="http://schemas.microsoft.com/office/drawing/2014/main" val="487684803"/>
                    </a:ext>
                  </a:extLst>
                </a:gridCol>
              </a:tblGrid>
              <a:tr h="276940">
                <a:tc>
                  <a:txBody>
                    <a:bodyPr/>
                    <a:lstStyle/>
                    <a:p>
                      <a:pPr>
                        <a:lnSpc>
                          <a:spcPct val="150000"/>
                        </a:lnSpc>
                      </a:pPr>
                      <a:r>
                        <a:rPr lang="en-US" sz="900" b="0"/>
                        <a:t>Accuracy</a:t>
                      </a:r>
                    </a:p>
                  </a:txBody>
                  <a:tcPr>
                    <a:lnL w="12700" cmpd="sng">
                      <a:noFill/>
                    </a:lnL>
                    <a:lnR>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ctr">
                        <a:lnSpc>
                          <a:spcPct val="150000"/>
                        </a:lnSpc>
                      </a:pPr>
                      <a:r>
                        <a:rPr lang="en-US" sz="900" b="0"/>
                        <a:t>Min</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ctr">
                        <a:lnSpc>
                          <a:spcPct val="150000"/>
                        </a:lnSpc>
                      </a:pPr>
                      <a:r>
                        <a:rPr lang="en-US" sz="900" b="0"/>
                        <a:t>Median</a:t>
                      </a: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ctr">
                        <a:lnSpc>
                          <a:spcPct val="150000"/>
                        </a:lnSpc>
                      </a:pPr>
                      <a:r>
                        <a:rPr lang="en-US" sz="900" b="0"/>
                        <a:t>Max</a:t>
                      </a: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ctr">
                        <a:lnSpc>
                          <a:spcPct val="150000"/>
                        </a:lnSpc>
                      </a:pPr>
                      <a:r>
                        <a:rPr lang="en-US" sz="900" b="0"/>
                        <a:t>Average</a:t>
                      </a: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384805172"/>
                  </a:ext>
                </a:extLst>
              </a:tr>
              <a:tr h="286887">
                <a:tc>
                  <a:txBody>
                    <a:bodyPr/>
                    <a:lstStyle/>
                    <a:p>
                      <a:pPr marL="0" algn="l" defTabSz="685800" rtl="0" eaLnBrk="1" fontAlgn="b" latinLnBrk="0" hangingPunct="1">
                        <a:lnSpc>
                          <a:spcPct val="100000"/>
                        </a:lnSpc>
                      </a:pPr>
                      <a:r>
                        <a:rPr lang="en-US" sz="900" u="none" strike="noStrike" kern="1200">
                          <a:solidFill>
                            <a:schemeClr val="dk1"/>
                          </a:solidFill>
                          <a:effectLst/>
                          <a:latin typeface="+mn-lt"/>
                          <a:ea typeface="+mn-ea"/>
                          <a:cs typeface="+mn-cs"/>
                        </a:rPr>
                        <a:t>Commercial</a:t>
                      </a: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lnSpc>
                          <a:spcPct val="150000"/>
                        </a:lnSpc>
                      </a:pPr>
                      <a:r>
                        <a:rPr lang="en-US" sz="900" b="0" u="none" strike="noStrike" kern="1200">
                          <a:solidFill>
                            <a:schemeClr val="dk1"/>
                          </a:solidFill>
                          <a:effectLst/>
                          <a:latin typeface="+mn-lt"/>
                          <a:ea typeface="+mn-ea"/>
                          <a:cs typeface="+mn-cs"/>
                        </a:rPr>
                        <a:t>78%</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lnSpc>
                          <a:spcPct val="150000"/>
                        </a:lnSpc>
                      </a:pPr>
                      <a:r>
                        <a:rPr lang="en-US" sz="900" b="0" u="none" strike="noStrike" kern="1200">
                          <a:solidFill>
                            <a:schemeClr val="dk1"/>
                          </a:solidFill>
                          <a:effectLst/>
                          <a:latin typeface="+mn-lt"/>
                          <a:ea typeface="+mn-ea"/>
                          <a:cs typeface="+mn-cs"/>
                        </a:rPr>
                        <a:t>86%</a:t>
                      </a: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lnSpc>
                          <a:spcPct val="150000"/>
                        </a:lnSpc>
                      </a:pPr>
                      <a:r>
                        <a:rPr lang="en-US" sz="900" b="0" u="none" strike="noStrike" kern="1200">
                          <a:solidFill>
                            <a:schemeClr val="dk1"/>
                          </a:solidFill>
                          <a:effectLst/>
                          <a:latin typeface="+mn-lt"/>
                          <a:ea typeface="+mn-ea"/>
                          <a:cs typeface="+mn-cs"/>
                        </a:rPr>
                        <a:t>100%</a:t>
                      </a: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lnSpc>
                          <a:spcPct val="150000"/>
                        </a:lnSpc>
                      </a:pPr>
                      <a:r>
                        <a:rPr lang="en-US" sz="900" b="1" u="none" strike="noStrike" kern="1200">
                          <a:solidFill>
                            <a:schemeClr val="dk1"/>
                          </a:solidFill>
                          <a:effectLst/>
                          <a:latin typeface="+mn-lt"/>
                          <a:ea typeface="+mn-ea"/>
                          <a:cs typeface="+mn-cs"/>
                        </a:rPr>
                        <a:t>89%</a:t>
                      </a: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5118604"/>
                  </a:ext>
                </a:extLst>
              </a:tr>
              <a:tr h="286887">
                <a:tc>
                  <a:txBody>
                    <a:bodyPr/>
                    <a:lstStyle/>
                    <a:p>
                      <a:pPr marL="0" algn="l" defTabSz="685800" rtl="0" eaLnBrk="1" fontAlgn="b" latinLnBrk="0" hangingPunct="1">
                        <a:lnSpc>
                          <a:spcPct val="100000"/>
                        </a:lnSpc>
                      </a:pPr>
                      <a:r>
                        <a:rPr lang="en-US" sz="900" u="none" strike="noStrike" kern="1200">
                          <a:solidFill>
                            <a:schemeClr val="dk1"/>
                          </a:solidFill>
                          <a:effectLst/>
                          <a:latin typeface="+mn-lt"/>
                          <a:ea typeface="+mn-ea"/>
                          <a:cs typeface="+mn-cs"/>
                        </a:rPr>
                        <a:t>Medicare</a:t>
                      </a: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solidFill>
                      <a:srgbClr val="E8E7EB"/>
                    </a:solidFill>
                  </a:tcPr>
                </a:tc>
                <a:tc>
                  <a:txBody>
                    <a:bodyPr/>
                    <a:lstStyle/>
                    <a:p>
                      <a:pPr marL="0" algn="ctr" defTabSz="685800" rtl="0" eaLnBrk="1" fontAlgn="b" latinLnBrk="0" hangingPunct="1">
                        <a:lnSpc>
                          <a:spcPct val="150000"/>
                        </a:lnSpc>
                      </a:pPr>
                      <a:r>
                        <a:rPr lang="en-US" sz="900" b="0" u="none" strike="noStrike" kern="1200">
                          <a:solidFill>
                            <a:schemeClr val="dk1"/>
                          </a:solidFill>
                          <a:effectLst/>
                          <a:latin typeface="+mn-lt"/>
                          <a:ea typeface="+mn-ea"/>
                          <a:cs typeface="+mn-cs"/>
                        </a:rPr>
                        <a:t>74%</a:t>
                      </a:r>
                    </a:p>
                  </a:txBody>
                  <a:tcPr anchor="ctr">
                    <a:lnL>
                      <a:noFill/>
                    </a:lnL>
                    <a:lnR>
                      <a:noFill/>
                    </a:lnR>
                    <a:lnT w="12700" cmpd="sng">
                      <a:noFill/>
                    </a:lnT>
                    <a:lnB w="12700" cmpd="sng">
                      <a:noFill/>
                    </a:lnB>
                    <a:lnTlToBr w="12700" cmpd="sng">
                      <a:noFill/>
                      <a:prstDash val="solid"/>
                    </a:lnTlToBr>
                    <a:lnBlToTr w="12700" cmpd="sng">
                      <a:noFill/>
                      <a:prstDash val="solid"/>
                    </a:lnBlToTr>
                    <a:solidFill>
                      <a:srgbClr val="E8E7EB"/>
                    </a:solidFill>
                  </a:tcPr>
                </a:tc>
                <a:tc>
                  <a:txBody>
                    <a:bodyPr/>
                    <a:lstStyle/>
                    <a:p>
                      <a:pPr marL="0" algn="ctr" defTabSz="685800" rtl="0" eaLnBrk="1" fontAlgn="b" latinLnBrk="0" hangingPunct="1">
                        <a:lnSpc>
                          <a:spcPct val="150000"/>
                        </a:lnSpc>
                      </a:pPr>
                      <a:r>
                        <a:rPr lang="en-US" sz="900" b="0" u="none" strike="noStrike" kern="1200">
                          <a:solidFill>
                            <a:schemeClr val="dk1"/>
                          </a:solidFill>
                          <a:effectLst/>
                          <a:latin typeface="+mn-lt"/>
                          <a:ea typeface="+mn-ea"/>
                          <a:cs typeface="+mn-cs"/>
                        </a:rPr>
                        <a:t>82%</a:t>
                      </a: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E8E7EB"/>
                    </a:solidFill>
                  </a:tcPr>
                </a:tc>
                <a:tc>
                  <a:txBody>
                    <a:bodyPr/>
                    <a:lstStyle/>
                    <a:p>
                      <a:pPr marL="0" algn="ctr" defTabSz="685800" rtl="0" eaLnBrk="1" fontAlgn="b" latinLnBrk="0" hangingPunct="1">
                        <a:lnSpc>
                          <a:spcPct val="150000"/>
                        </a:lnSpc>
                      </a:pPr>
                      <a:r>
                        <a:rPr lang="en-US" sz="900" b="0" u="none" strike="noStrike" kern="1200">
                          <a:solidFill>
                            <a:schemeClr val="dk1"/>
                          </a:solidFill>
                          <a:effectLst/>
                          <a:latin typeface="+mn-lt"/>
                          <a:ea typeface="+mn-ea"/>
                          <a:cs typeface="+mn-cs"/>
                        </a:rPr>
                        <a:t>99%</a:t>
                      </a: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E8E7EB"/>
                    </a:solidFill>
                  </a:tcPr>
                </a:tc>
                <a:tc>
                  <a:txBody>
                    <a:bodyPr/>
                    <a:lstStyle/>
                    <a:p>
                      <a:pPr marL="0" algn="ctr" defTabSz="685800" rtl="0" eaLnBrk="1" fontAlgn="b" latinLnBrk="0" hangingPunct="1">
                        <a:lnSpc>
                          <a:spcPct val="150000"/>
                        </a:lnSpc>
                      </a:pPr>
                      <a:r>
                        <a:rPr lang="en-US" sz="900" b="1" u="none" strike="noStrike" kern="1200">
                          <a:solidFill>
                            <a:schemeClr val="dk1"/>
                          </a:solidFill>
                          <a:effectLst/>
                          <a:latin typeface="+mn-lt"/>
                          <a:ea typeface="+mn-ea"/>
                          <a:cs typeface="+mn-cs"/>
                        </a:rPr>
                        <a:t>86%</a:t>
                      </a: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E8E7EB"/>
                    </a:solidFill>
                  </a:tcPr>
                </a:tc>
                <a:extLst>
                  <a:ext uri="{0D108BD9-81ED-4DB2-BD59-A6C34878D82A}">
                    <a16:rowId xmlns:a16="http://schemas.microsoft.com/office/drawing/2014/main" val="3889263231"/>
                  </a:ext>
                </a:extLst>
              </a:tr>
            </a:tbl>
          </a:graphicData>
        </a:graphic>
      </p:graphicFrame>
      <p:sp>
        <p:nvSpPr>
          <p:cNvPr id="6" name="TextBox 5">
            <a:extLst>
              <a:ext uri="{FF2B5EF4-FFF2-40B4-BE49-F238E27FC236}">
                <a16:creationId xmlns:a16="http://schemas.microsoft.com/office/drawing/2014/main" id="{DA4234B1-0C88-80D5-0F21-574C64596115}"/>
              </a:ext>
            </a:extLst>
          </p:cNvPr>
          <p:cNvSpPr txBox="1"/>
          <p:nvPr/>
        </p:nvSpPr>
        <p:spPr>
          <a:xfrm>
            <a:off x="8291964" y="4110020"/>
            <a:ext cx="2711541" cy="281322"/>
          </a:xfrm>
          <a:prstGeom prst="rect">
            <a:avLst/>
          </a:prstGeom>
          <a:noFill/>
        </p:spPr>
        <p:txBody>
          <a:bodyPr wrap="square" rtlCol="0">
            <a:noAutofit/>
          </a:bodyPr>
          <a:lstStyle/>
          <a:p>
            <a:pPr algn="l"/>
            <a:r>
              <a:rPr lang="en-US" sz="1200"/>
              <a:t>Test Sample: 10 Medicare Payers</a:t>
            </a:r>
          </a:p>
        </p:txBody>
      </p:sp>
      <p:cxnSp>
        <p:nvCxnSpPr>
          <p:cNvPr id="13" name="Straight Connector 12">
            <a:extLst>
              <a:ext uri="{FF2B5EF4-FFF2-40B4-BE49-F238E27FC236}">
                <a16:creationId xmlns:a16="http://schemas.microsoft.com/office/drawing/2014/main" id="{718438AD-E128-5750-2954-5251FBF07911}"/>
              </a:ext>
            </a:extLst>
          </p:cNvPr>
          <p:cNvCxnSpPr/>
          <p:nvPr/>
        </p:nvCxnSpPr>
        <p:spPr>
          <a:xfrm>
            <a:off x="184903" y="3657600"/>
            <a:ext cx="11860039" cy="0"/>
          </a:xfrm>
          <a:prstGeom prst="line">
            <a:avLst/>
          </a:prstGeom>
          <a:ln>
            <a:solidFill>
              <a:schemeClr val="accent3"/>
            </a:solidFill>
            <a:prstDash val="lgDash"/>
          </a:ln>
        </p:spPr>
        <p:style>
          <a:lnRef idx="1">
            <a:schemeClr val="accent1"/>
          </a:lnRef>
          <a:fillRef idx="0">
            <a:schemeClr val="accent1"/>
          </a:fillRef>
          <a:effectRef idx="0">
            <a:schemeClr val="accent1"/>
          </a:effectRef>
          <a:fontRef idx="minor">
            <a:schemeClr val="tx1"/>
          </a:fontRef>
        </p:style>
      </p:cxnSp>
      <p:pic>
        <p:nvPicPr>
          <p:cNvPr id="1030" name="Picture 6">
            <a:extLst>
              <a:ext uri="{FF2B5EF4-FFF2-40B4-BE49-F238E27FC236}">
                <a16:creationId xmlns:a16="http://schemas.microsoft.com/office/drawing/2014/main" id="{B63F0CEA-0DBC-E099-9BE5-B05CB81CC8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2400" y="4457345"/>
            <a:ext cx="805046" cy="71574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B9990065-B71D-E90E-44CA-37824A59F3D1}"/>
              </a:ext>
            </a:extLst>
          </p:cNvPr>
          <p:cNvSpPr txBox="1"/>
          <p:nvPr/>
        </p:nvSpPr>
        <p:spPr>
          <a:xfrm>
            <a:off x="5537335" y="3779330"/>
            <a:ext cx="1155174" cy="325671"/>
          </a:xfrm>
          <a:prstGeom prst="rect">
            <a:avLst/>
          </a:prstGeom>
          <a:noFill/>
        </p:spPr>
        <p:txBody>
          <a:bodyPr wrap="square" rtlCol="0">
            <a:noAutofit/>
          </a:bodyPr>
          <a:lstStyle/>
          <a:p>
            <a:pPr algn="l"/>
            <a:r>
              <a:rPr lang="en-US" b="1">
                <a:solidFill>
                  <a:schemeClr val="accent3"/>
                </a:solidFill>
              </a:rPr>
              <a:t>Results</a:t>
            </a:r>
          </a:p>
        </p:txBody>
      </p:sp>
      <p:sp>
        <p:nvSpPr>
          <p:cNvPr id="23" name="Arrow: Right 22">
            <a:extLst>
              <a:ext uri="{FF2B5EF4-FFF2-40B4-BE49-F238E27FC236}">
                <a16:creationId xmlns:a16="http://schemas.microsoft.com/office/drawing/2014/main" id="{53EB3986-63E2-77AC-BA3C-965F0600134E}"/>
              </a:ext>
            </a:extLst>
          </p:cNvPr>
          <p:cNvSpPr/>
          <p:nvPr/>
        </p:nvSpPr>
        <p:spPr>
          <a:xfrm>
            <a:off x="7393851" y="1858232"/>
            <a:ext cx="569940" cy="19916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89033235-4BE7-130D-441B-ABAF644C0CB5}"/>
              </a:ext>
            </a:extLst>
          </p:cNvPr>
          <p:cNvSpPr/>
          <p:nvPr/>
        </p:nvSpPr>
        <p:spPr>
          <a:xfrm flipH="1">
            <a:off x="4060294" y="1858247"/>
            <a:ext cx="569940" cy="19915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8433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ADAC65-5AA5-A982-2DB4-E7FAFAA62BDD}"/>
              </a:ext>
            </a:extLst>
          </p:cNvPr>
          <p:cNvSpPr>
            <a:spLocks noGrp="1"/>
          </p:cNvSpPr>
          <p:nvPr>
            <p:ph type="sldNum" sz="quarter" idx="12"/>
          </p:nvPr>
        </p:nvSpPr>
        <p:spPr/>
        <p:txBody>
          <a:bodyPr/>
          <a:lstStyle/>
          <a:p>
            <a:fld id="{8BC64C03-9EC0-4B7E-8FE4-24DBF62E63E5}" type="slidenum">
              <a:rPr lang="en-US" smtClean="0"/>
              <a:t>17</a:t>
            </a:fld>
            <a:endParaRPr lang="en-US"/>
          </a:p>
        </p:txBody>
      </p:sp>
      <p:sp>
        <p:nvSpPr>
          <p:cNvPr id="8" name="Title 1" descr="Title Block">
            <a:extLst>
              <a:ext uri="{FF2B5EF4-FFF2-40B4-BE49-F238E27FC236}">
                <a16:creationId xmlns:a16="http://schemas.microsoft.com/office/drawing/2014/main" id="{6D4D90BF-5667-87E7-4965-78A17BD5FF1C}"/>
              </a:ext>
            </a:extLst>
          </p:cNvPr>
          <p:cNvSpPr txBox="1">
            <a:spLocks/>
          </p:cNvSpPr>
          <p:nvPr/>
        </p:nvSpPr>
        <p:spPr>
          <a:xfrm>
            <a:off x="230863" y="137682"/>
            <a:ext cx="11277600" cy="444471"/>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mn-lt"/>
                <a:ea typeface="+mj-ea"/>
                <a:cs typeface="+mj-cs"/>
              </a:defRPr>
            </a:lvl1pPr>
          </a:lstStyle>
          <a:p>
            <a:r>
              <a:rPr lang="en-US" sz="2400">
                <a:latin typeface="+mj-lt"/>
              </a:rPr>
              <a:t>Model Implementation: </a:t>
            </a:r>
            <a:r>
              <a:rPr lang="en-US" sz="2400">
                <a:solidFill>
                  <a:schemeClr val="accent3"/>
                </a:solidFill>
              </a:rPr>
              <a:t>web-based user interface using </a:t>
            </a:r>
            <a:r>
              <a:rPr lang="en-US" sz="2400" err="1">
                <a:solidFill>
                  <a:schemeClr val="accent3"/>
                </a:solidFill>
              </a:rPr>
              <a:t>Streamlit</a:t>
            </a:r>
            <a:endParaRPr lang="en-US" sz="2400">
              <a:solidFill>
                <a:schemeClr val="accent3"/>
              </a:solidFill>
            </a:endParaRPr>
          </a:p>
        </p:txBody>
      </p:sp>
      <p:pic>
        <p:nvPicPr>
          <p:cNvPr id="4" name="Recording-20240822_152810">
            <a:hlinkClick r:id="" action="ppaction://media"/>
            <a:extLst>
              <a:ext uri="{FF2B5EF4-FFF2-40B4-BE49-F238E27FC236}">
                <a16:creationId xmlns:a16="http://schemas.microsoft.com/office/drawing/2014/main" id="{B9E2792A-AD2F-B338-EF28-FB6F729FDCDD}"/>
              </a:ext>
            </a:extLst>
          </p:cNvPr>
          <p:cNvPicPr>
            <a:picLocks noChangeAspect="1"/>
          </p:cNvPicPr>
          <p:nvPr>
            <a:videoFile r:link="rId1"/>
            <p:extLst>
              <p:ext uri="{DAA4B4D4-6D71-4841-9C94-3DE7FCFB9230}">
                <p14:media xmlns:p14="http://schemas.microsoft.com/office/powerpoint/2010/main"/>
              </p:ext>
            </p:extLst>
          </p:nvPr>
        </p:nvPicPr>
        <p:blipFill>
          <a:blip r:embed="rId3"/>
          <a:stretch>
            <a:fillRect/>
          </a:stretch>
        </p:blipFill>
        <p:spPr>
          <a:xfrm>
            <a:off x="0" y="501650"/>
            <a:ext cx="12192000" cy="5853113"/>
          </a:xfrm>
          <a:prstGeom prst="rect">
            <a:avLst/>
          </a:prstGeom>
          <a:ln>
            <a:noFill/>
          </a:ln>
        </p:spPr>
      </p:pic>
    </p:spTree>
    <p:extLst>
      <p:ext uri="{BB962C8B-B14F-4D97-AF65-F5344CB8AC3E}">
        <p14:creationId xmlns:p14="http://schemas.microsoft.com/office/powerpoint/2010/main" val="92378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6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DE2739-F72A-8C99-958B-D3B55DD7C6BF}"/>
              </a:ext>
            </a:extLst>
          </p:cNvPr>
          <p:cNvSpPr>
            <a:spLocks noGrp="1"/>
          </p:cNvSpPr>
          <p:nvPr>
            <p:ph type="sldNum" sz="quarter" idx="12"/>
          </p:nvPr>
        </p:nvSpPr>
        <p:spPr/>
        <p:txBody>
          <a:bodyPr/>
          <a:lstStyle/>
          <a:p>
            <a:fld id="{8BC64C03-9EC0-4B7E-8FE4-24DBF62E63E5}" type="slidenum">
              <a:rPr lang="en-US" smtClean="0"/>
              <a:t>18</a:t>
            </a:fld>
            <a:endParaRPr lang="en-US"/>
          </a:p>
        </p:txBody>
      </p:sp>
      <p:sp>
        <p:nvSpPr>
          <p:cNvPr id="3" name="Title 1" descr="Title Block">
            <a:extLst>
              <a:ext uri="{FF2B5EF4-FFF2-40B4-BE49-F238E27FC236}">
                <a16:creationId xmlns:a16="http://schemas.microsoft.com/office/drawing/2014/main" id="{5C9E8559-A4AC-FF99-EFF2-2888B860E246}"/>
              </a:ext>
            </a:extLst>
          </p:cNvPr>
          <p:cNvSpPr txBox="1">
            <a:spLocks/>
          </p:cNvSpPr>
          <p:nvPr/>
        </p:nvSpPr>
        <p:spPr>
          <a:xfrm>
            <a:off x="230863" y="137682"/>
            <a:ext cx="11277600" cy="444471"/>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mn-lt"/>
                <a:ea typeface="+mj-ea"/>
                <a:cs typeface="+mj-cs"/>
              </a:defRPr>
            </a:lvl1pPr>
          </a:lstStyle>
          <a:p>
            <a:r>
              <a:rPr lang="en-US" sz="2000" b="1"/>
              <a:t>Next Steps:</a:t>
            </a:r>
          </a:p>
        </p:txBody>
      </p:sp>
      <p:grpSp>
        <p:nvGrpSpPr>
          <p:cNvPr id="8" name="Group 7">
            <a:extLst>
              <a:ext uri="{FF2B5EF4-FFF2-40B4-BE49-F238E27FC236}">
                <a16:creationId xmlns:a16="http://schemas.microsoft.com/office/drawing/2014/main" id="{6E3E4D3F-F493-6241-081F-82822BA945C0}"/>
              </a:ext>
            </a:extLst>
          </p:cNvPr>
          <p:cNvGrpSpPr/>
          <p:nvPr/>
        </p:nvGrpSpPr>
        <p:grpSpPr>
          <a:xfrm>
            <a:off x="701964" y="942109"/>
            <a:ext cx="10206181" cy="886691"/>
            <a:chOff x="701964" y="942109"/>
            <a:chExt cx="10206181" cy="886691"/>
          </a:xfrm>
        </p:grpSpPr>
        <p:sp>
          <p:nvSpPr>
            <p:cNvPr id="4" name="Rectangle: Rounded Corners 3">
              <a:extLst>
                <a:ext uri="{FF2B5EF4-FFF2-40B4-BE49-F238E27FC236}">
                  <a16:creationId xmlns:a16="http://schemas.microsoft.com/office/drawing/2014/main" id="{FB418956-134D-9D31-AC02-F2782BCCF069}"/>
                </a:ext>
              </a:extLst>
            </p:cNvPr>
            <p:cNvSpPr/>
            <p:nvPr/>
          </p:nvSpPr>
          <p:spPr>
            <a:xfrm>
              <a:off x="701964" y="942109"/>
              <a:ext cx="10206181" cy="886691"/>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accent1"/>
                  </a:solidFill>
                </a:rPr>
                <a:t>           Deploy current model for teams to use.</a:t>
              </a:r>
            </a:p>
          </p:txBody>
        </p:sp>
        <p:pic>
          <p:nvPicPr>
            <p:cNvPr id="1026" name="Picture 2" descr="Icon&#10;&#10;Description automatically generated">
              <a:extLst>
                <a:ext uri="{FF2B5EF4-FFF2-40B4-BE49-F238E27FC236}">
                  <a16:creationId xmlns:a16="http://schemas.microsoft.com/office/drawing/2014/main" id="{5AAE0039-BDA6-12AC-DA1F-AB89B92B3F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9" y="1041617"/>
              <a:ext cx="673820" cy="6738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3648DE21-2C7F-BB0A-7A3A-5913FC405AA9}"/>
              </a:ext>
            </a:extLst>
          </p:cNvPr>
          <p:cNvGrpSpPr/>
          <p:nvPr/>
        </p:nvGrpSpPr>
        <p:grpSpPr>
          <a:xfrm>
            <a:off x="701963" y="2188756"/>
            <a:ext cx="10206181" cy="886691"/>
            <a:chOff x="701963" y="2188756"/>
            <a:chExt cx="10206181" cy="886691"/>
          </a:xfrm>
        </p:grpSpPr>
        <p:sp>
          <p:nvSpPr>
            <p:cNvPr id="6" name="Rectangle: Rounded Corners 5">
              <a:extLst>
                <a:ext uri="{FF2B5EF4-FFF2-40B4-BE49-F238E27FC236}">
                  <a16:creationId xmlns:a16="http://schemas.microsoft.com/office/drawing/2014/main" id="{57E5D932-32A3-ADC0-3D52-DDD1D2E29421}"/>
                </a:ext>
              </a:extLst>
            </p:cNvPr>
            <p:cNvSpPr/>
            <p:nvPr/>
          </p:nvSpPr>
          <p:spPr>
            <a:xfrm>
              <a:off x="701963" y="2188756"/>
              <a:ext cx="10206181" cy="886691"/>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accent1"/>
                  </a:solidFill>
                </a:rPr>
                <a:t>            Integrate Medicaid model for new payers.</a:t>
              </a:r>
            </a:p>
          </p:txBody>
        </p:sp>
        <p:pic>
          <p:nvPicPr>
            <p:cNvPr id="1028" name="Picture 4" descr="Icon&#10;&#10;Description automatically generated">
              <a:extLst>
                <a:ext uri="{FF2B5EF4-FFF2-40B4-BE49-F238E27FC236}">
                  <a16:creationId xmlns:a16="http://schemas.microsoft.com/office/drawing/2014/main" id="{3AA1B140-FB02-1CC8-B20C-B43178FE37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289" y="2293773"/>
              <a:ext cx="676656" cy="67665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DA00F5C7-DD86-2484-28ED-D0A97EDA7C01}"/>
              </a:ext>
            </a:extLst>
          </p:cNvPr>
          <p:cNvGrpSpPr/>
          <p:nvPr/>
        </p:nvGrpSpPr>
        <p:grpSpPr>
          <a:xfrm>
            <a:off x="686873" y="4682050"/>
            <a:ext cx="10206181" cy="886691"/>
            <a:chOff x="701963" y="3413682"/>
            <a:chExt cx="10206181" cy="886691"/>
          </a:xfrm>
        </p:grpSpPr>
        <p:sp>
          <p:nvSpPr>
            <p:cNvPr id="7" name="Rectangle: Rounded Corners 6">
              <a:extLst>
                <a:ext uri="{FF2B5EF4-FFF2-40B4-BE49-F238E27FC236}">
                  <a16:creationId xmlns:a16="http://schemas.microsoft.com/office/drawing/2014/main" id="{CCD4738F-CAAB-61AB-65DF-AA3D4C5A7B05}"/>
                </a:ext>
              </a:extLst>
            </p:cNvPr>
            <p:cNvSpPr/>
            <p:nvPr/>
          </p:nvSpPr>
          <p:spPr>
            <a:xfrm>
              <a:off x="701963" y="3413682"/>
              <a:ext cx="10206181" cy="886691"/>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accent1"/>
                  </a:solidFill>
                </a:rPr>
                <a:t>            Implement Feedback loop.</a:t>
              </a:r>
            </a:p>
          </p:txBody>
        </p:sp>
        <p:pic>
          <p:nvPicPr>
            <p:cNvPr id="1030" name="Picture 6" descr="Icon&#10;&#10;Description automatically generated">
              <a:extLst>
                <a:ext uri="{FF2B5EF4-FFF2-40B4-BE49-F238E27FC236}">
                  <a16:creationId xmlns:a16="http://schemas.microsoft.com/office/drawing/2014/main" id="{D03F3869-F2B5-09EE-A388-AC91BA7F33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289" y="3511910"/>
              <a:ext cx="676656" cy="67665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4CD90264-4EAE-133D-1766-23C5A7E40CCF}"/>
              </a:ext>
            </a:extLst>
          </p:cNvPr>
          <p:cNvGrpSpPr/>
          <p:nvPr/>
        </p:nvGrpSpPr>
        <p:grpSpPr>
          <a:xfrm>
            <a:off x="701962" y="3435403"/>
            <a:ext cx="10206181" cy="886691"/>
            <a:chOff x="701962" y="3435403"/>
            <a:chExt cx="10206181" cy="886691"/>
          </a:xfrm>
        </p:grpSpPr>
        <p:sp>
          <p:nvSpPr>
            <p:cNvPr id="12" name="Rectangle: Rounded Corners 11">
              <a:extLst>
                <a:ext uri="{FF2B5EF4-FFF2-40B4-BE49-F238E27FC236}">
                  <a16:creationId xmlns:a16="http://schemas.microsoft.com/office/drawing/2014/main" id="{ADC2D21D-C36E-8EF0-2773-0BA0751B4BF7}"/>
                </a:ext>
              </a:extLst>
            </p:cNvPr>
            <p:cNvSpPr/>
            <p:nvPr/>
          </p:nvSpPr>
          <p:spPr>
            <a:xfrm>
              <a:off x="701962" y="3435403"/>
              <a:ext cx="10206181" cy="886691"/>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accent1"/>
                  </a:solidFill>
                </a:rPr>
                <a:t>            Identify &amp; evaluate additional use cases (TPA).</a:t>
              </a:r>
            </a:p>
          </p:txBody>
        </p:sp>
        <p:pic>
          <p:nvPicPr>
            <p:cNvPr id="2050" name="Picture 2" descr="Icon&#10;&#10;Description automatically generated">
              <a:extLst>
                <a:ext uri="{FF2B5EF4-FFF2-40B4-BE49-F238E27FC236}">
                  <a16:creationId xmlns:a16="http://schemas.microsoft.com/office/drawing/2014/main" id="{1E62E008-E69B-429F-1FA5-1B10F3AB20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289" y="3540420"/>
              <a:ext cx="676656" cy="67665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460997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EA14E9-7CA3-EF13-1E5C-A02C4B08760B}"/>
              </a:ext>
            </a:extLst>
          </p:cNvPr>
          <p:cNvSpPr>
            <a:spLocks noGrp="1"/>
          </p:cNvSpPr>
          <p:nvPr>
            <p:ph type="sldNum" sz="quarter" idx="12"/>
          </p:nvPr>
        </p:nvSpPr>
        <p:spPr/>
        <p:txBody>
          <a:bodyPr/>
          <a:lstStyle/>
          <a:p>
            <a:fld id="{8BC64C03-9EC0-4B7E-8FE4-24DBF62E63E5}" type="slidenum">
              <a:rPr lang="en-US" smtClean="0"/>
              <a:t>19</a:t>
            </a:fld>
            <a:endParaRPr lang="en-US"/>
          </a:p>
        </p:txBody>
      </p:sp>
      <p:sp>
        <p:nvSpPr>
          <p:cNvPr id="3" name="Title 1" descr="Title Block">
            <a:extLst>
              <a:ext uri="{FF2B5EF4-FFF2-40B4-BE49-F238E27FC236}">
                <a16:creationId xmlns:a16="http://schemas.microsoft.com/office/drawing/2014/main" id="{8A2170E9-B7E7-A6D1-DFC5-6447B6E4811F}"/>
              </a:ext>
            </a:extLst>
          </p:cNvPr>
          <p:cNvSpPr txBox="1">
            <a:spLocks/>
          </p:cNvSpPr>
          <p:nvPr/>
        </p:nvSpPr>
        <p:spPr>
          <a:xfrm>
            <a:off x="230863" y="137682"/>
            <a:ext cx="11277600" cy="444471"/>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mn-lt"/>
                <a:ea typeface="+mj-ea"/>
                <a:cs typeface="+mj-cs"/>
              </a:defRPr>
            </a:lvl1pPr>
          </a:lstStyle>
          <a:p>
            <a:r>
              <a:rPr lang="en-US" sz="2000" b="1"/>
              <a:t>Lessons Learned:</a:t>
            </a:r>
          </a:p>
        </p:txBody>
      </p:sp>
      <p:sp>
        <p:nvSpPr>
          <p:cNvPr id="4" name="TextBox 3">
            <a:extLst>
              <a:ext uri="{FF2B5EF4-FFF2-40B4-BE49-F238E27FC236}">
                <a16:creationId xmlns:a16="http://schemas.microsoft.com/office/drawing/2014/main" id="{691F80A8-04B0-9ECA-67CD-E91B8828182F}"/>
              </a:ext>
            </a:extLst>
          </p:cNvPr>
          <p:cNvSpPr txBox="1"/>
          <p:nvPr/>
        </p:nvSpPr>
        <p:spPr>
          <a:xfrm>
            <a:off x="297386" y="3165588"/>
            <a:ext cx="3311645" cy="444471"/>
          </a:xfrm>
          <a:prstGeom prst="rect">
            <a:avLst/>
          </a:prstGeom>
          <a:noFill/>
        </p:spPr>
        <p:txBody>
          <a:bodyPr wrap="square" rtlCol="0">
            <a:noAutofit/>
          </a:bodyPr>
          <a:lstStyle/>
          <a:p>
            <a:pPr algn="ctr"/>
            <a:r>
              <a:rPr lang="en-US">
                <a:solidFill>
                  <a:schemeClr val="accent3"/>
                </a:solidFill>
              </a:rPr>
              <a:t>Application of academic knowledge</a:t>
            </a:r>
          </a:p>
          <a:p>
            <a:pPr algn="ctr"/>
            <a:endParaRPr lang="en-US">
              <a:solidFill>
                <a:schemeClr val="accent3"/>
              </a:solidFill>
            </a:endParaRPr>
          </a:p>
        </p:txBody>
      </p:sp>
      <p:sp>
        <p:nvSpPr>
          <p:cNvPr id="5" name="TextBox 4">
            <a:extLst>
              <a:ext uri="{FF2B5EF4-FFF2-40B4-BE49-F238E27FC236}">
                <a16:creationId xmlns:a16="http://schemas.microsoft.com/office/drawing/2014/main" id="{734FA203-8266-8638-1E08-B94B6131CD94}"/>
              </a:ext>
            </a:extLst>
          </p:cNvPr>
          <p:cNvSpPr txBox="1"/>
          <p:nvPr/>
        </p:nvSpPr>
        <p:spPr>
          <a:xfrm>
            <a:off x="5168359" y="3165589"/>
            <a:ext cx="1782854" cy="444471"/>
          </a:xfrm>
          <a:prstGeom prst="rect">
            <a:avLst/>
          </a:prstGeom>
          <a:noFill/>
        </p:spPr>
        <p:txBody>
          <a:bodyPr wrap="square" rtlCol="0">
            <a:noAutofit/>
          </a:bodyPr>
          <a:lstStyle/>
          <a:p>
            <a:pPr algn="ctr"/>
            <a:r>
              <a:rPr lang="en-US">
                <a:solidFill>
                  <a:schemeClr val="accent3"/>
                </a:solidFill>
              </a:rPr>
              <a:t>Collaboration</a:t>
            </a:r>
          </a:p>
        </p:txBody>
      </p:sp>
      <p:sp>
        <p:nvSpPr>
          <p:cNvPr id="6" name="TextBox 5">
            <a:extLst>
              <a:ext uri="{FF2B5EF4-FFF2-40B4-BE49-F238E27FC236}">
                <a16:creationId xmlns:a16="http://schemas.microsoft.com/office/drawing/2014/main" id="{CBB6260D-F26C-859B-D4CE-45AD4F073E6D}"/>
              </a:ext>
            </a:extLst>
          </p:cNvPr>
          <p:cNvSpPr txBox="1"/>
          <p:nvPr/>
        </p:nvSpPr>
        <p:spPr>
          <a:xfrm>
            <a:off x="8438660" y="3165589"/>
            <a:ext cx="3455406" cy="444471"/>
          </a:xfrm>
          <a:prstGeom prst="rect">
            <a:avLst/>
          </a:prstGeom>
          <a:noFill/>
        </p:spPr>
        <p:txBody>
          <a:bodyPr wrap="square" rtlCol="0">
            <a:noAutofit/>
          </a:bodyPr>
          <a:lstStyle/>
          <a:p>
            <a:pPr algn="ctr"/>
            <a:r>
              <a:rPr lang="en-US">
                <a:solidFill>
                  <a:schemeClr val="accent3"/>
                </a:solidFill>
              </a:rPr>
              <a:t>Adaptability &amp; Continuous Learning</a:t>
            </a:r>
          </a:p>
        </p:txBody>
      </p:sp>
      <p:pic>
        <p:nvPicPr>
          <p:cNvPr id="1026" name="Picture 2" descr="Icon&#10;&#10;Description automatically generated">
            <a:extLst>
              <a:ext uri="{FF2B5EF4-FFF2-40B4-BE49-F238E27FC236}">
                <a16:creationId xmlns:a16="http://schemas.microsoft.com/office/drawing/2014/main" id="{8A835538-F2C8-868A-4075-3D5CF8570E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7389" y="1101259"/>
            <a:ext cx="1691640" cy="16916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con&#10;&#10;Description automatically generated">
            <a:extLst>
              <a:ext uri="{FF2B5EF4-FFF2-40B4-BE49-F238E27FC236}">
                <a16:creationId xmlns:a16="http://schemas.microsoft.com/office/drawing/2014/main" id="{18A94CD1-4505-38CD-2392-BDADA75D88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3966" y="1101259"/>
            <a:ext cx="1691640" cy="16916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con&#10;&#10;Description automatically generated">
            <a:extLst>
              <a:ext uri="{FF2B5EF4-FFF2-40B4-BE49-F238E27FC236}">
                <a16:creationId xmlns:a16="http://schemas.microsoft.com/office/drawing/2014/main" id="{C9B1AD82-1EFE-0D6E-0676-D8ABF8BC43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0543" y="1101259"/>
            <a:ext cx="1691640" cy="169164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descr="Title Block">
            <a:extLst>
              <a:ext uri="{FF2B5EF4-FFF2-40B4-BE49-F238E27FC236}">
                <a16:creationId xmlns:a16="http://schemas.microsoft.com/office/drawing/2014/main" id="{82A8CEB4-3EA6-8098-AF1A-F6A2703876A6}"/>
              </a:ext>
            </a:extLst>
          </p:cNvPr>
          <p:cNvSpPr txBox="1">
            <a:spLocks/>
          </p:cNvSpPr>
          <p:nvPr/>
        </p:nvSpPr>
        <p:spPr>
          <a:xfrm>
            <a:off x="230863" y="4596028"/>
            <a:ext cx="11277600" cy="444471"/>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mn-lt"/>
                <a:ea typeface="+mj-ea"/>
                <a:cs typeface="+mj-cs"/>
              </a:defRPr>
            </a:lvl1pPr>
          </a:lstStyle>
          <a:p>
            <a:r>
              <a:rPr lang="en-US" sz="2000" b="1"/>
              <a:t>Feedback:</a:t>
            </a:r>
          </a:p>
        </p:txBody>
      </p:sp>
      <p:sp>
        <p:nvSpPr>
          <p:cNvPr id="8" name="TextBox 7">
            <a:extLst>
              <a:ext uri="{FF2B5EF4-FFF2-40B4-BE49-F238E27FC236}">
                <a16:creationId xmlns:a16="http://schemas.microsoft.com/office/drawing/2014/main" id="{A9A9D16F-4EC6-0FF2-6EC7-0098C50E720E}"/>
              </a:ext>
            </a:extLst>
          </p:cNvPr>
          <p:cNvSpPr txBox="1"/>
          <p:nvPr/>
        </p:nvSpPr>
        <p:spPr>
          <a:xfrm>
            <a:off x="149382" y="5088038"/>
            <a:ext cx="6473227" cy="1030823"/>
          </a:xfrm>
          <a:prstGeom prst="rect">
            <a:avLst/>
          </a:prstGeom>
          <a:noFill/>
        </p:spPr>
        <p:txBody>
          <a:bodyPr wrap="square" rtlCol="0">
            <a:noAutofit/>
          </a:bodyPr>
          <a:lstStyle/>
          <a:p>
            <a:pPr algn="l"/>
            <a:r>
              <a:rPr lang="en-US">
                <a:solidFill>
                  <a:schemeClr val="accent3"/>
                </a:solidFill>
              </a:rPr>
              <a:t>Centralized Access and Tools Checklist for Interns</a:t>
            </a:r>
          </a:p>
        </p:txBody>
      </p:sp>
    </p:spTree>
    <p:extLst>
      <p:ext uri="{BB962C8B-B14F-4D97-AF65-F5344CB8AC3E}">
        <p14:creationId xmlns:p14="http://schemas.microsoft.com/office/powerpoint/2010/main" val="3849480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301819F-3419-2299-968A-28278B66A358}"/>
              </a:ext>
            </a:extLst>
          </p:cNvPr>
          <p:cNvSpPr>
            <a:spLocks noGrp="1"/>
          </p:cNvSpPr>
          <p:nvPr>
            <p:ph type="sldNum" sz="quarter" idx="12"/>
          </p:nvPr>
        </p:nvSpPr>
        <p:spPr/>
        <p:txBody>
          <a:bodyPr/>
          <a:lstStyle/>
          <a:p>
            <a:fld id="{8BC64C03-9EC0-4B7E-8FE4-24DBF62E63E5}" type="slidenum">
              <a:rPr lang="en-US" smtClean="0"/>
              <a:t>2</a:t>
            </a:fld>
            <a:endParaRPr lang="en-US"/>
          </a:p>
        </p:txBody>
      </p:sp>
      <p:sp>
        <p:nvSpPr>
          <p:cNvPr id="4" name="Rectangle 3">
            <a:extLst>
              <a:ext uri="{FF2B5EF4-FFF2-40B4-BE49-F238E27FC236}">
                <a16:creationId xmlns:a16="http://schemas.microsoft.com/office/drawing/2014/main" id="{7284D36C-69A4-E9B8-3D89-10DE4BD9F77D}"/>
              </a:ext>
            </a:extLst>
          </p:cNvPr>
          <p:cNvSpPr/>
          <p:nvPr/>
        </p:nvSpPr>
        <p:spPr>
          <a:xfrm>
            <a:off x="0" y="0"/>
            <a:ext cx="12192000" cy="659282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6A6B55F7-F7D9-54D2-7CC8-6A667571C29E}"/>
              </a:ext>
            </a:extLst>
          </p:cNvPr>
          <p:cNvSpPr/>
          <p:nvPr/>
        </p:nvSpPr>
        <p:spPr>
          <a:xfrm>
            <a:off x="-344424" y="-18287"/>
            <a:ext cx="2923031" cy="6535366"/>
          </a:xfrm>
          <a:custGeom>
            <a:avLst/>
            <a:gdLst>
              <a:gd name="connsiteX0" fmla="*/ 0 w 2578608"/>
              <a:gd name="connsiteY0" fmla="*/ 320057 h 6446520"/>
              <a:gd name="connsiteX1" fmla="*/ 320057 w 2578608"/>
              <a:gd name="connsiteY1" fmla="*/ 0 h 6446520"/>
              <a:gd name="connsiteX2" fmla="*/ 2258551 w 2578608"/>
              <a:gd name="connsiteY2" fmla="*/ 0 h 6446520"/>
              <a:gd name="connsiteX3" fmla="*/ 2578608 w 2578608"/>
              <a:gd name="connsiteY3" fmla="*/ 320057 h 6446520"/>
              <a:gd name="connsiteX4" fmla="*/ 2578608 w 2578608"/>
              <a:gd name="connsiteY4" fmla="*/ 6126463 h 6446520"/>
              <a:gd name="connsiteX5" fmla="*/ 2258551 w 2578608"/>
              <a:gd name="connsiteY5" fmla="*/ 6446520 h 6446520"/>
              <a:gd name="connsiteX6" fmla="*/ 320057 w 2578608"/>
              <a:gd name="connsiteY6" fmla="*/ 6446520 h 6446520"/>
              <a:gd name="connsiteX7" fmla="*/ 0 w 2578608"/>
              <a:gd name="connsiteY7" fmla="*/ 6126463 h 6446520"/>
              <a:gd name="connsiteX8" fmla="*/ 0 w 2578608"/>
              <a:gd name="connsiteY8" fmla="*/ 320057 h 6446520"/>
              <a:gd name="connsiteX0" fmla="*/ 1998 w 2580606"/>
              <a:gd name="connsiteY0" fmla="*/ 329201 h 6455664"/>
              <a:gd name="connsiteX1" fmla="*/ 148319 w 2580606"/>
              <a:gd name="connsiteY1" fmla="*/ 0 h 6455664"/>
              <a:gd name="connsiteX2" fmla="*/ 2260549 w 2580606"/>
              <a:gd name="connsiteY2" fmla="*/ 9144 h 6455664"/>
              <a:gd name="connsiteX3" fmla="*/ 2580606 w 2580606"/>
              <a:gd name="connsiteY3" fmla="*/ 329201 h 6455664"/>
              <a:gd name="connsiteX4" fmla="*/ 2580606 w 2580606"/>
              <a:gd name="connsiteY4" fmla="*/ 6135607 h 6455664"/>
              <a:gd name="connsiteX5" fmla="*/ 2260549 w 2580606"/>
              <a:gd name="connsiteY5" fmla="*/ 6455664 h 6455664"/>
              <a:gd name="connsiteX6" fmla="*/ 322055 w 2580606"/>
              <a:gd name="connsiteY6" fmla="*/ 6455664 h 6455664"/>
              <a:gd name="connsiteX7" fmla="*/ 1998 w 2580606"/>
              <a:gd name="connsiteY7" fmla="*/ 6135607 h 6455664"/>
              <a:gd name="connsiteX8" fmla="*/ 1998 w 2580606"/>
              <a:gd name="connsiteY8" fmla="*/ 329201 h 6455664"/>
              <a:gd name="connsiteX0" fmla="*/ 0 w 2578608"/>
              <a:gd name="connsiteY0" fmla="*/ 329201 h 6455664"/>
              <a:gd name="connsiteX1" fmla="*/ 146321 w 2578608"/>
              <a:gd name="connsiteY1" fmla="*/ 0 h 6455664"/>
              <a:gd name="connsiteX2" fmla="*/ 2258551 w 2578608"/>
              <a:gd name="connsiteY2" fmla="*/ 9144 h 6455664"/>
              <a:gd name="connsiteX3" fmla="*/ 2578608 w 2578608"/>
              <a:gd name="connsiteY3" fmla="*/ 329201 h 6455664"/>
              <a:gd name="connsiteX4" fmla="*/ 2578608 w 2578608"/>
              <a:gd name="connsiteY4" fmla="*/ 6135607 h 6455664"/>
              <a:gd name="connsiteX5" fmla="*/ 2258551 w 2578608"/>
              <a:gd name="connsiteY5" fmla="*/ 6455664 h 6455664"/>
              <a:gd name="connsiteX6" fmla="*/ 320057 w 2578608"/>
              <a:gd name="connsiteY6" fmla="*/ 6455664 h 6455664"/>
              <a:gd name="connsiteX7" fmla="*/ 0 w 2578608"/>
              <a:gd name="connsiteY7" fmla="*/ 6135607 h 6455664"/>
              <a:gd name="connsiteX8" fmla="*/ 0 w 2578608"/>
              <a:gd name="connsiteY8" fmla="*/ 329201 h 6455664"/>
              <a:gd name="connsiteX0" fmla="*/ 9127 w 2587735"/>
              <a:gd name="connsiteY0" fmla="*/ 338345 h 6464808"/>
              <a:gd name="connsiteX1" fmla="*/ 0 w 2587735"/>
              <a:gd name="connsiteY1" fmla="*/ 0 h 6464808"/>
              <a:gd name="connsiteX2" fmla="*/ 2267678 w 2587735"/>
              <a:gd name="connsiteY2" fmla="*/ 18288 h 6464808"/>
              <a:gd name="connsiteX3" fmla="*/ 2587735 w 2587735"/>
              <a:gd name="connsiteY3" fmla="*/ 338345 h 6464808"/>
              <a:gd name="connsiteX4" fmla="*/ 2587735 w 2587735"/>
              <a:gd name="connsiteY4" fmla="*/ 6144751 h 6464808"/>
              <a:gd name="connsiteX5" fmla="*/ 2267678 w 2587735"/>
              <a:gd name="connsiteY5" fmla="*/ 6464808 h 6464808"/>
              <a:gd name="connsiteX6" fmla="*/ 329184 w 2587735"/>
              <a:gd name="connsiteY6" fmla="*/ 6464808 h 6464808"/>
              <a:gd name="connsiteX7" fmla="*/ 9127 w 2587735"/>
              <a:gd name="connsiteY7" fmla="*/ 6144751 h 6464808"/>
              <a:gd name="connsiteX8" fmla="*/ 9127 w 2587735"/>
              <a:gd name="connsiteY8" fmla="*/ 338345 h 6464808"/>
              <a:gd name="connsiteX0" fmla="*/ 9144 w 2587752"/>
              <a:gd name="connsiteY0" fmla="*/ 338345 h 6464811"/>
              <a:gd name="connsiteX1" fmla="*/ 17 w 2587752"/>
              <a:gd name="connsiteY1" fmla="*/ 0 h 6464811"/>
              <a:gd name="connsiteX2" fmla="*/ 2267695 w 2587752"/>
              <a:gd name="connsiteY2" fmla="*/ 18288 h 6464811"/>
              <a:gd name="connsiteX3" fmla="*/ 2587752 w 2587752"/>
              <a:gd name="connsiteY3" fmla="*/ 338345 h 6464811"/>
              <a:gd name="connsiteX4" fmla="*/ 2587752 w 2587752"/>
              <a:gd name="connsiteY4" fmla="*/ 6144751 h 6464811"/>
              <a:gd name="connsiteX5" fmla="*/ 2267695 w 2587752"/>
              <a:gd name="connsiteY5" fmla="*/ 6464808 h 6464811"/>
              <a:gd name="connsiteX6" fmla="*/ 329201 w 2587752"/>
              <a:gd name="connsiteY6" fmla="*/ 6464808 h 6464811"/>
              <a:gd name="connsiteX7" fmla="*/ 0 w 2587752"/>
              <a:gd name="connsiteY7" fmla="*/ 6291055 h 6464811"/>
              <a:gd name="connsiteX8" fmla="*/ 9144 w 2587752"/>
              <a:gd name="connsiteY8" fmla="*/ 338345 h 6464811"/>
              <a:gd name="connsiteX0" fmla="*/ 9127 w 2587735"/>
              <a:gd name="connsiteY0" fmla="*/ 338345 h 6468596"/>
              <a:gd name="connsiteX1" fmla="*/ 0 w 2587735"/>
              <a:gd name="connsiteY1" fmla="*/ 0 h 6468596"/>
              <a:gd name="connsiteX2" fmla="*/ 2267678 w 2587735"/>
              <a:gd name="connsiteY2" fmla="*/ 18288 h 6468596"/>
              <a:gd name="connsiteX3" fmla="*/ 2587735 w 2587735"/>
              <a:gd name="connsiteY3" fmla="*/ 338345 h 6468596"/>
              <a:gd name="connsiteX4" fmla="*/ 2587735 w 2587735"/>
              <a:gd name="connsiteY4" fmla="*/ 6144751 h 6468596"/>
              <a:gd name="connsiteX5" fmla="*/ 2267678 w 2587735"/>
              <a:gd name="connsiteY5" fmla="*/ 6464808 h 6468596"/>
              <a:gd name="connsiteX6" fmla="*/ 329184 w 2587735"/>
              <a:gd name="connsiteY6" fmla="*/ 6464808 h 6468596"/>
              <a:gd name="connsiteX7" fmla="*/ 27415 w 2587735"/>
              <a:gd name="connsiteY7" fmla="*/ 6327631 h 6468596"/>
              <a:gd name="connsiteX8" fmla="*/ 9127 w 2587735"/>
              <a:gd name="connsiteY8" fmla="*/ 338345 h 6468596"/>
              <a:gd name="connsiteX0" fmla="*/ 9127 w 2587735"/>
              <a:gd name="connsiteY0" fmla="*/ 338345 h 6464808"/>
              <a:gd name="connsiteX1" fmla="*/ 0 w 2587735"/>
              <a:gd name="connsiteY1" fmla="*/ 0 h 6464808"/>
              <a:gd name="connsiteX2" fmla="*/ 2267678 w 2587735"/>
              <a:gd name="connsiteY2" fmla="*/ 18288 h 6464808"/>
              <a:gd name="connsiteX3" fmla="*/ 2587735 w 2587735"/>
              <a:gd name="connsiteY3" fmla="*/ 338345 h 6464808"/>
              <a:gd name="connsiteX4" fmla="*/ 2587735 w 2587735"/>
              <a:gd name="connsiteY4" fmla="*/ 6144751 h 6464808"/>
              <a:gd name="connsiteX5" fmla="*/ 2267678 w 2587735"/>
              <a:gd name="connsiteY5" fmla="*/ 6464808 h 6464808"/>
              <a:gd name="connsiteX6" fmla="*/ 329184 w 2587735"/>
              <a:gd name="connsiteY6" fmla="*/ 6464808 h 6464808"/>
              <a:gd name="connsiteX7" fmla="*/ 27415 w 2587735"/>
              <a:gd name="connsiteY7" fmla="*/ 6327631 h 6464808"/>
              <a:gd name="connsiteX8" fmla="*/ 9127 w 2587735"/>
              <a:gd name="connsiteY8" fmla="*/ 338345 h 6464808"/>
              <a:gd name="connsiteX0" fmla="*/ 9127 w 2587735"/>
              <a:gd name="connsiteY0" fmla="*/ 338345 h 6466153"/>
              <a:gd name="connsiteX1" fmla="*/ 0 w 2587735"/>
              <a:gd name="connsiteY1" fmla="*/ 0 h 6466153"/>
              <a:gd name="connsiteX2" fmla="*/ 2267678 w 2587735"/>
              <a:gd name="connsiteY2" fmla="*/ 18288 h 6466153"/>
              <a:gd name="connsiteX3" fmla="*/ 2587735 w 2587735"/>
              <a:gd name="connsiteY3" fmla="*/ 338345 h 6466153"/>
              <a:gd name="connsiteX4" fmla="*/ 2587735 w 2587735"/>
              <a:gd name="connsiteY4" fmla="*/ 6144751 h 6466153"/>
              <a:gd name="connsiteX5" fmla="*/ 2267678 w 2587735"/>
              <a:gd name="connsiteY5" fmla="*/ 6464808 h 6466153"/>
              <a:gd name="connsiteX6" fmla="*/ 329184 w 2587735"/>
              <a:gd name="connsiteY6" fmla="*/ 6464808 h 6466153"/>
              <a:gd name="connsiteX7" fmla="*/ 18271 w 2587735"/>
              <a:gd name="connsiteY7" fmla="*/ 6428215 h 6466153"/>
              <a:gd name="connsiteX8" fmla="*/ 9127 w 2587735"/>
              <a:gd name="connsiteY8" fmla="*/ 338345 h 646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87735" h="6466153">
                <a:moveTo>
                  <a:pt x="9127" y="338345"/>
                </a:moveTo>
                <a:cubicBezTo>
                  <a:pt x="9127" y="161582"/>
                  <a:pt x="6117" y="0"/>
                  <a:pt x="0" y="0"/>
                </a:cubicBezTo>
                <a:lnTo>
                  <a:pt x="2267678" y="18288"/>
                </a:lnTo>
                <a:cubicBezTo>
                  <a:pt x="2444441" y="18288"/>
                  <a:pt x="2587735" y="161582"/>
                  <a:pt x="2587735" y="338345"/>
                </a:cubicBezTo>
                <a:lnTo>
                  <a:pt x="2587735" y="6144751"/>
                </a:lnTo>
                <a:cubicBezTo>
                  <a:pt x="2587735" y="6321514"/>
                  <a:pt x="2444441" y="6464808"/>
                  <a:pt x="2267678" y="6464808"/>
                </a:cubicBezTo>
                <a:lnTo>
                  <a:pt x="329184" y="6464808"/>
                </a:lnTo>
                <a:cubicBezTo>
                  <a:pt x="152421" y="6464808"/>
                  <a:pt x="-9161" y="6476962"/>
                  <a:pt x="18271" y="6428215"/>
                </a:cubicBezTo>
                <a:lnTo>
                  <a:pt x="9127" y="338345"/>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0F76063A-3AD2-8A17-FEE3-810AAD5086AC}"/>
              </a:ext>
            </a:extLst>
          </p:cNvPr>
          <p:cNvSpPr/>
          <p:nvPr/>
        </p:nvSpPr>
        <p:spPr>
          <a:xfrm>
            <a:off x="402336" y="694944"/>
            <a:ext cx="2578608" cy="4837176"/>
          </a:xfrm>
          <a:prstGeom prst="roundRect">
            <a:avLst>
              <a:gd name="adj" fmla="val 592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EC71E94-27BF-6022-2362-0A6662788D89}"/>
              </a:ext>
            </a:extLst>
          </p:cNvPr>
          <p:cNvSpPr txBox="1"/>
          <p:nvPr/>
        </p:nvSpPr>
        <p:spPr>
          <a:xfrm>
            <a:off x="3727704" y="603504"/>
            <a:ext cx="4709160" cy="374904"/>
          </a:xfrm>
          <a:prstGeom prst="rect">
            <a:avLst/>
          </a:prstGeom>
          <a:noFill/>
        </p:spPr>
        <p:txBody>
          <a:bodyPr wrap="square" rtlCol="0">
            <a:noAutofit/>
          </a:bodyPr>
          <a:lstStyle/>
          <a:p>
            <a:pPr algn="l"/>
            <a:r>
              <a:rPr lang="en-US" sz="1600" b="1">
                <a:solidFill>
                  <a:schemeClr val="accent2">
                    <a:lumMod val="50000"/>
                  </a:schemeClr>
                </a:solidFill>
              </a:rPr>
              <a:t>Hi Everyone !</a:t>
            </a:r>
          </a:p>
        </p:txBody>
      </p:sp>
      <p:sp>
        <p:nvSpPr>
          <p:cNvPr id="8" name="TextBox 7">
            <a:extLst>
              <a:ext uri="{FF2B5EF4-FFF2-40B4-BE49-F238E27FC236}">
                <a16:creationId xmlns:a16="http://schemas.microsoft.com/office/drawing/2014/main" id="{B490A08B-4603-B069-022B-EAC28E701582}"/>
              </a:ext>
            </a:extLst>
          </p:cNvPr>
          <p:cNvSpPr txBox="1"/>
          <p:nvPr/>
        </p:nvSpPr>
        <p:spPr>
          <a:xfrm>
            <a:off x="3727704" y="978408"/>
            <a:ext cx="5013960" cy="566928"/>
          </a:xfrm>
          <a:prstGeom prst="rect">
            <a:avLst/>
          </a:prstGeom>
          <a:noFill/>
        </p:spPr>
        <p:txBody>
          <a:bodyPr wrap="square" rtlCol="0">
            <a:noAutofit/>
          </a:bodyPr>
          <a:lstStyle/>
          <a:p>
            <a:pPr algn="l"/>
            <a:r>
              <a:rPr lang="en-US" sz="3200" b="1">
                <a:solidFill>
                  <a:schemeClr val="accent2">
                    <a:lumMod val="50000"/>
                  </a:schemeClr>
                </a:solidFill>
              </a:rPr>
              <a:t>Abhishek Mamidipally</a:t>
            </a:r>
          </a:p>
        </p:txBody>
      </p:sp>
      <p:sp>
        <p:nvSpPr>
          <p:cNvPr id="9" name="TextBox 8">
            <a:extLst>
              <a:ext uri="{FF2B5EF4-FFF2-40B4-BE49-F238E27FC236}">
                <a16:creationId xmlns:a16="http://schemas.microsoft.com/office/drawing/2014/main" id="{4CF4E649-0E3A-E7A7-49F3-79D90EB4BCDB}"/>
              </a:ext>
            </a:extLst>
          </p:cNvPr>
          <p:cNvSpPr txBox="1"/>
          <p:nvPr/>
        </p:nvSpPr>
        <p:spPr>
          <a:xfrm>
            <a:off x="3727704" y="1732788"/>
            <a:ext cx="4709160" cy="374904"/>
          </a:xfrm>
          <a:prstGeom prst="rect">
            <a:avLst/>
          </a:prstGeom>
          <a:noFill/>
        </p:spPr>
        <p:txBody>
          <a:bodyPr wrap="square" rtlCol="0">
            <a:noAutofit/>
          </a:bodyPr>
          <a:lstStyle/>
          <a:p>
            <a:pPr algn="l"/>
            <a:r>
              <a:rPr lang="en-US" sz="1600">
                <a:solidFill>
                  <a:schemeClr val="accent2">
                    <a:lumMod val="50000"/>
                  </a:schemeClr>
                </a:solidFill>
              </a:rPr>
              <a:t>Thank you for having me, AGAIN !!</a:t>
            </a:r>
          </a:p>
        </p:txBody>
      </p:sp>
      <p:cxnSp>
        <p:nvCxnSpPr>
          <p:cNvPr id="11" name="Straight Connector 10">
            <a:extLst>
              <a:ext uri="{FF2B5EF4-FFF2-40B4-BE49-F238E27FC236}">
                <a16:creationId xmlns:a16="http://schemas.microsoft.com/office/drawing/2014/main" id="{623FF180-528C-4C3A-E604-185BF78110C4}"/>
              </a:ext>
            </a:extLst>
          </p:cNvPr>
          <p:cNvCxnSpPr/>
          <p:nvPr/>
        </p:nvCxnSpPr>
        <p:spPr>
          <a:xfrm>
            <a:off x="3904488" y="2907792"/>
            <a:ext cx="653796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lowchart: Connector 11">
            <a:extLst>
              <a:ext uri="{FF2B5EF4-FFF2-40B4-BE49-F238E27FC236}">
                <a16:creationId xmlns:a16="http://schemas.microsoft.com/office/drawing/2014/main" id="{D7A1C6EE-77F4-033F-936C-76CB73F58AD8}"/>
              </a:ext>
            </a:extLst>
          </p:cNvPr>
          <p:cNvSpPr/>
          <p:nvPr/>
        </p:nvSpPr>
        <p:spPr>
          <a:xfrm>
            <a:off x="6110732" y="2834640"/>
            <a:ext cx="155448" cy="146304"/>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FD01FB5E-E29E-0B76-4BA6-1054C56745D7}"/>
              </a:ext>
            </a:extLst>
          </p:cNvPr>
          <p:cNvSpPr/>
          <p:nvPr/>
        </p:nvSpPr>
        <p:spPr>
          <a:xfrm>
            <a:off x="9855708" y="2834640"/>
            <a:ext cx="155448" cy="146304"/>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id="{636A2427-963E-BDA8-4C6B-21A03206F5BF}"/>
              </a:ext>
            </a:extLst>
          </p:cNvPr>
          <p:cNvSpPr/>
          <p:nvPr/>
        </p:nvSpPr>
        <p:spPr>
          <a:xfrm>
            <a:off x="7983220" y="2834640"/>
            <a:ext cx="155448" cy="146304"/>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9985092-8D7D-E26A-201D-9FDD598EDC16}"/>
              </a:ext>
            </a:extLst>
          </p:cNvPr>
          <p:cNvSpPr txBox="1"/>
          <p:nvPr/>
        </p:nvSpPr>
        <p:spPr>
          <a:xfrm>
            <a:off x="5903975" y="3090670"/>
            <a:ext cx="621792" cy="352044"/>
          </a:xfrm>
          <a:prstGeom prst="rect">
            <a:avLst/>
          </a:prstGeom>
          <a:noFill/>
        </p:spPr>
        <p:txBody>
          <a:bodyPr wrap="square" rtlCol="0">
            <a:noAutofit/>
          </a:bodyPr>
          <a:lstStyle/>
          <a:p>
            <a:pPr algn="l"/>
            <a:r>
              <a:rPr lang="en-US" sz="1400" b="1">
                <a:solidFill>
                  <a:schemeClr val="accent3">
                    <a:lumMod val="60000"/>
                    <a:lumOff val="40000"/>
                  </a:schemeClr>
                </a:solidFill>
              </a:rPr>
              <a:t>2022</a:t>
            </a:r>
          </a:p>
        </p:txBody>
      </p:sp>
      <p:sp>
        <p:nvSpPr>
          <p:cNvPr id="16" name="TextBox 15">
            <a:extLst>
              <a:ext uri="{FF2B5EF4-FFF2-40B4-BE49-F238E27FC236}">
                <a16:creationId xmlns:a16="http://schemas.microsoft.com/office/drawing/2014/main" id="{FA630081-BF84-4D5C-CC80-1431D9B8DFD1}"/>
              </a:ext>
            </a:extLst>
          </p:cNvPr>
          <p:cNvSpPr txBox="1"/>
          <p:nvPr/>
        </p:nvSpPr>
        <p:spPr>
          <a:xfrm>
            <a:off x="7746492" y="3090670"/>
            <a:ext cx="621792" cy="352044"/>
          </a:xfrm>
          <a:prstGeom prst="rect">
            <a:avLst/>
          </a:prstGeom>
          <a:noFill/>
        </p:spPr>
        <p:txBody>
          <a:bodyPr wrap="square" rtlCol="0">
            <a:noAutofit/>
          </a:bodyPr>
          <a:lstStyle/>
          <a:p>
            <a:pPr algn="l"/>
            <a:r>
              <a:rPr lang="en-US" sz="1400" b="1">
                <a:solidFill>
                  <a:schemeClr val="accent3">
                    <a:lumMod val="60000"/>
                    <a:lumOff val="40000"/>
                  </a:schemeClr>
                </a:solidFill>
              </a:rPr>
              <a:t>2023</a:t>
            </a:r>
          </a:p>
        </p:txBody>
      </p:sp>
      <p:sp>
        <p:nvSpPr>
          <p:cNvPr id="17" name="TextBox 16">
            <a:extLst>
              <a:ext uri="{FF2B5EF4-FFF2-40B4-BE49-F238E27FC236}">
                <a16:creationId xmlns:a16="http://schemas.microsoft.com/office/drawing/2014/main" id="{D59D981B-9FAF-A14F-4DE4-3F43E8A84160}"/>
              </a:ext>
            </a:extLst>
          </p:cNvPr>
          <p:cNvSpPr txBox="1"/>
          <p:nvPr/>
        </p:nvSpPr>
        <p:spPr>
          <a:xfrm>
            <a:off x="9589008" y="3090670"/>
            <a:ext cx="688848" cy="352044"/>
          </a:xfrm>
          <a:prstGeom prst="rect">
            <a:avLst/>
          </a:prstGeom>
          <a:noFill/>
        </p:spPr>
        <p:txBody>
          <a:bodyPr wrap="square" rtlCol="0">
            <a:noAutofit/>
          </a:bodyPr>
          <a:lstStyle/>
          <a:p>
            <a:pPr algn="l"/>
            <a:r>
              <a:rPr lang="en-US" sz="1400" b="1">
                <a:solidFill>
                  <a:schemeClr val="accent3">
                    <a:lumMod val="60000"/>
                    <a:lumOff val="40000"/>
                  </a:schemeClr>
                </a:solidFill>
              </a:rPr>
              <a:t>2024</a:t>
            </a:r>
          </a:p>
        </p:txBody>
      </p:sp>
      <p:sp>
        <p:nvSpPr>
          <p:cNvPr id="18" name="TextBox 17">
            <a:extLst>
              <a:ext uri="{FF2B5EF4-FFF2-40B4-BE49-F238E27FC236}">
                <a16:creationId xmlns:a16="http://schemas.microsoft.com/office/drawing/2014/main" id="{374C46B8-3439-7FDD-9DFB-B278305A9166}"/>
              </a:ext>
            </a:extLst>
          </p:cNvPr>
          <p:cNvSpPr txBox="1"/>
          <p:nvPr/>
        </p:nvSpPr>
        <p:spPr>
          <a:xfrm>
            <a:off x="5594096" y="3883230"/>
            <a:ext cx="1188720" cy="352041"/>
          </a:xfrm>
          <a:prstGeom prst="rect">
            <a:avLst/>
          </a:prstGeom>
          <a:noFill/>
        </p:spPr>
        <p:txBody>
          <a:bodyPr wrap="square" rtlCol="0">
            <a:noAutofit/>
          </a:bodyPr>
          <a:lstStyle/>
          <a:p>
            <a:pPr algn="l"/>
            <a:r>
              <a:rPr lang="en-US" sz="1400">
                <a:solidFill>
                  <a:schemeClr val="accent1"/>
                </a:solidFill>
              </a:rPr>
              <a:t>CCV team</a:t>
            </a:r>
          </a:p>
        </p:txBody>
      </p:sp>
      <p:sp>
        <p:nvSpPr>
          <p:cNvPr id="19" name="TextBox 18">
            <a:extLst>
              <a:ext uri="{FF2B5EF4-FFF2-40B4-BE49-F238E27FC236}">
                <a16:creationId xmlns:a16="http://schemas.microsoft.com/office/drawing/2014/main" id="{419637D8-27F3-4BBC-8914-0B2FED0F25F9}"/>
              </a:ext>
            </a:extLst>
          </p:cNvPr>
          <p:cNvSpPr txBox="1"/>
          <p:nvPr/>
        </p:nvSpPr>
        <p:spPr>
          <a:xfrm>
            <a:off x="7089648" y="3883230"/>
            <a:ext cx="1935480" cy="352040"/>
          </a:xfrm>
          <a:prstGeom prst="rect">
            <a:avLst/>
          </a:prstGeom>
          <a:noFill/>
        </p:spPr>
        <p:txBody>
          <a:bodyPr wrap="square" rtlCol="0">
            <a:noAutofit/>
          </a:bodyPr>
          <a:lstStyle/>
          <a:p>
            <a:pPr algn="l"/>
            <a:r>
              <a:rPr lang="en-US" sz="1400">
                <a:solidFill>
                  <a:schemeClr val="accent1"/>
                </a:solidFill>
              </a:rPr>
              <a:t>M.S in Data Science</a:t>
            </a:r>
          </a:p>
        </p:txBody>
      </p:sp>
      <p:sp>
        <p:nvSpPr>
          <p:cNvPr id="20" name="TextBox 19">
            <a:extLst>
              <a:ext uri="{FF2B5EF4-FFF2-40B4-BE49-F238E27FC236}">
                <a16:creationId xmlns:a16="http://schemas.microsoft.com/office/drawing/2014/main" id="{8782CF89-72AF-9E01-C964-B497F8DAEDB6}"/>
              </a:ext>
            </a:extLst>
          </p:cNvPr>
          <p:cNvSpPr txBox="1"/>
          <p:nvPr/>
        </p:nvSpPr>
        <p:spPr>
          <a:xfrm>
            <a:off x="9495282" y="3883230"/>
            <a:ext cx="876300" cy="352040"/>
          </a:xfrm>
          <a:prstGeom prst="rect">
            <a:avLst/>
          </a:prstGeom>
          <a:noFill/>
        </p:spPr>
        <p:txBody>
          <a:bodyPr wrap="square" rtlCol="0">
            <a:noAutofit/>
          </a:bodyPr>
          <a:lstStyle/>
          <a:p>
            <a:pPr algn="l"/>
            <a:r>
              <a:rPr lang="en-US" sz="1400">
                <a:solidFill>
                  <a:schemeClr val="accent1"/>
                </a:solidFill>
              </a:rPr>
              <a:t>Intern</a:t>
            </a:r>
          </a:p>
        </p:txBody>
      </p:sp>
      <p:sp>
        <p:nvSpPr>
          <p:cNvPr id="21" name="Flowchart: Connector 20">
            <a:extLst>
              <a:ext uri="{FF2B5EF4-FFF2-40B4-BE49-F238E27FC236}">
                <a16:creationId xmlns:a16="http://schemas.microsoft.com/office/drawing/2014/main" id="{6B96DA3F-81F9-AF4B-5C19-3BB40373C0CA}"/>
              </a:ext>
            </a:extLst>
          </p:cNvPr>
          <p:cNvSpPr/>
          <p:nvPr/>
        </p:nvSpPr>
        <p:spPr>
          <a:xfrm>
            <a:off x="4238244" y="2834640"/>
            <a:ext cx="155448" cy="146304"/>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B10E48F-E5DF-FDAA-7097-431F84901CA7}"/>
              </a:ext>
            </a:extLst>
          </p:cNvPr>
          <p:cNvSpPr txBox="1"/>
          <p:nvPr/>
        </p:nvSpPr>
        <p:spPr>
          <a:xfrm>
            <a:off x="3994403" y="3090670"/>
            <a:ext cx="688847" cy="352044"/>
          </a:xfrm>
          <a:prstGeom prst="rect">
            <a:avLst/>
          </a:prstGeom>
          <a:noFill/>
        </p:spPr>
        <p:txBody>
          <a:bodyPr wrap="square" rtlCol="0">
            <a:noAutofit/>
          </a:bodyPr>
          <a:lstStyle/>
          <a:p>
            <a:pPr algn="l"/>
            <a:r>
              <a:rPr lang="en-US" sz="1400" b="1">
                <a:solidFill>
                  <a:schemeClr val="accent3">
                    <a:lumMod val="60000"/>
                    <a:lumOff val="40000"/>
                  </a:schemeClr>
                </a:solidFill>
              </a:rPr>
              <a:t>2020</a:t>
            </a:r>
          </a:p>
        </p:txBody>
      </p:sp>
      <p:pic>
        <p:nvPicPr>
          <p:cNvPr id="24" name="Picture 23" descr="A pink rectangular object on a black background&#10;&#10;Description automatically generated">
            <a:extLst>
              <a:ext uri="{FF2B5EF4-FFF2-40B4-BE49-F238E27FC236}">
                <a16:creationId xmlns:a16="http://schemas.microsoft.com/office/drawing/2014/main" id="{4E2CAA4E-4137-DA8E-D843-4C38ACA237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80455" y="3476649"/>
            <a:ext cx="1554480" cy="243347"/>
          </a:xfrm>
          <a:prstGeom prst="rect">
            <a:avLst/>
          </a:prstGeom>
        </p:spPr>
      </p:pic>
      <p:pic>
        <p:nvPicPr>
          <p:cNvPr id="27" name="Picture 26" descr="A pink rectangular object on a black background&#10;&#10;Description automatically generated">
            <a:extLst>
              <a:ext uri="{FF2B5EF4-FFF2-40B4-BE49-F238E27FC236}">
                <a16:creationId xmlns:a16="http://schemas.microsoft.com/office/drawing/2014/main" id="{CC1075CE-BAF9-4D25-0B43-9D148549463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3031" y="3481050"/>
            <a:ext cx="1544047" cy="238946"/>
          </a:xfrm>
          <a:prstGeom prst="rect">
            <a:avLst/>
          </a:prstGeom>
        </p:spPr>
      </p:pic>
      <p:pic>
        <p:nvPicPr>
          <p:cNvPr id="31" name="Picture 30" descr="A red text on a black background&#10;&#10;Description automatically generated">
            <a:extLst>
              <a:ext uri="{FF2B5EF4-FFF2-40B4-BE49-F238E27FC236}">
                <a16:creationId xmlns:a16="http://schemas.microsoft.com/office/drawing/2014/main" id="{CE7C2275-F4A2-0EB4-22BE-22511455DE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19238" y="3442714"/>
            <a:ext cx="876300" cy="405225"/>
          </a:xfrm>
          <a:prstGeom prst="rect">
            <a:avLst/>
          </a:prstGeom>
        </p:spPr>
      </p:pic>
      <p:pic>
        <p:nvPicPr>
          <p:cNvPr id="33" name="Picture 32" descr="A black background with pink letters&#10;&#10;Description automatically generated">
            <a:extLst>
              <a:ext uri="{FF2B5EF4-FFF2-40B4-BE49-F238E27FC236}">
                <a16:creationId xmlns:a16="http://schemas.microsoft.com/office/drawing/2014/main" id="{3CFDA86D-9B83-646D-00AA-38B856C263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1366" y="3435170"/>
            <a:ext cx="1320608" cy="343358"/>
          </a:xfrm>
          <a:prstGeom prst="rect">
            <a:avLst/>
          </a:prstGeom>
        </p:spPr>
      </p:pic>
      <p:sp>
        <p:nvSpPr>
          <p:cNvPr id="36" name="Rectangle: Rounded Corners 35">
            <a:extLst>
              <a:ext uri="{FF2B5EF4-FFF2-40B4-BE49-F238E27FC236}">
                <a16:creationId xmlns:a16="http://schemas.microsoft.com/office/drawing/2014/main" id="{0B720054-226F-0A2B-4832-F63FB992D9A6}"/>
              </a:ext>
            </a:extLst>
          </p:cNvPr>
          <p:cNvSpPr/>
          <p:nvPr/>
        </p:nvSpPr>
        <p:spPr>
          <a:xfrm>
            <a:off x="640080" y="896112"/>
            <a:ext cx="2103120" cy="4389120"/>
          </a:xfrm>
          <a:prstGeom prst="roundRect">
            <a:avLst>
              <a:gd name="adj" fmla="val 8846"/>
            </a:avLst>
          </a:prstGeom>
          <a:blipFill dpi="0" rotWithShape="1">
            <a:blip r:embed="rId6" cstate="print">
              <a:extLst>
                <a:ext uri="{BEBA8EAE-BF5A-486C-A8C5-ECC9F3942E4B}">
                  <a14:imgProps xmlns:a14="http://schemas.microsoft.com/office/drawing/2010/main">
                    <a14:imgLayer r:embed="rId7">
                      <a14:imgEffect>
                        <a14:colorTemperature colorTemp="5900"/>
                      </a14:imgEffect>
                    </a14:imgLayer>
                  </a14:imgProps>
                </a:ext>
                <a:ext uri="{28A0092B-C50C-407E-A947-70E740481C1C}">
                  <a14:useLocalDpi xmlns:a14="http://schemas.microsoft.com/office/drawing/2010/main" val="0"/>
                </a:ext>
              </a:extLst>
            </a:blip>
            <a:srcRect/>
            <a:stretch>
              <a:fillRect l="-31193" t="-6252" r="-34024" b="-1041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21324675-D897-6C97-F0D7-566EB4AAB47F}"/>
              </a:ext>
            </a:extLst>
          </p:cNvPr>
          <p:cNvSpPr txBox="1"/>
          <p:nvPr/>
        </p:nvSpPr>
        <p:spPr>
          <a:xfrm>
            <a:off x="3936635" y="3883230"/>
            <a:ext cx="876300" cy="352041"/>
          </a:xfrm>
          <a:prstGeom prst="rect">
            <a:avLst/>
          </a:prstGeom>
          <a:noFill/>
        </p:spPr>
        <p:txBody>
          <a:bodyPr wrap="square" rtlCol="0">
            <a:noAutofit/>
          </a:bodyPr>
          <a:lstStyle/>
          <a:p>
            <a:pPr algn="l"/>
            <a:r>
              <a:rPr lang="en-US" sz="1400">
                <a:solidFill>
                  <a:schemeClr val="accent1"/>
                </a:solidFill>
              </a:rPr>
              <a:t>Analyst</a:t>
            </a:r>
          </a:p>
        </p:txBody>
      </p:sp>
      <p:pic>
        <p:nvPicPr>
          <p:cNvPr id="1026" name="Picture 2">
            <a:extLst>
              <a:ext uri="{FF2B5EF4-FFF2-40B4-BE49-F238E27FC236}">
                <a16:creationId xmlns:a16="http://schemas.microsoft.com/office/drawing/2014/main" id="{8F055179-9AC4-C208-4CED-1EA77537E6D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91595" y="4575472"/>
            <a:ext cx="690080" cy="689098"/>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2B7E02DB-1C2F-A085-0F9E-BA730FE7E6D2}"/>
              </a:ext>
            </a:extLst>
          </p:cNvPr>
          <p:cNvSpPr txBox="1"/>
          <p:nvPr/>
        </p:nvSpPr>
        <p:spPr>
          <a:xfrm>
            <a:off x="4059847" y="4939951"/>
            <a:ext cx="1320608" cy="402025"/>
          </a:xfrm>
          <a:prstGeom prst="rect">
            <a:avLst/>
          </a:prstGeom>
          <a:noFill/>
        </p:spPr>
        <p:txBody>
          <a:bodyPr wrap="square" rtlCol="0">
            <a:noAutofit/>
          </a:bodyPr>
          <a:lstStyle/>
          <a:p>
            <a:pPr algn="l"/>
            <a:r>
              <a:rPr lang="en-US" sz="1400">
                <a:solidFill>
                  <a:schemeClr val="accent3"/>
                </a:solidFill>
              </a:rPr>
              <a:t>New Jersey</a:t>
            </a:r>
          </a:p>
        </p:txBody>
      </p:sp>
    </p:spTree>
    <p:extLst>
      <p:ext uri="{BB962C8B-B14F-4D97-AF65-F5344CB8AC3E}">
        <p14:creationId xmlns:p14="http://schemas.microsoft.com/office/powerpoint/2010/main" val="8405674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873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B5017-452F-CC01-45A5-B139FC6F1B1B}"/>
              </a:ext>
            </a:extLst>
          </p:cNvPr>
          <p:cNvSpPr>
            <a:spLocks noGrp="1"/>
          </p:cNvSpPr>
          <p:nvPr>
            <p:ph type="title"/>
          </p:nvPr>
        </p:nvSpPr>
        <p:spPr/>
        <p:txBody>
          <a:bodyPr/>
          <a:lstStyle/>
          <a:p>
            <a:r>
              <a:rPr lang="en-US"/>
              <a:t>Appendix</a:t>
            </a:r>
          </a:p>
        </p:txBody>
      </p:sp>
    </p:spTree>
    <p:extLst>
      <p:ext uri="{BB962C8B-B14F-4D97-AF65-F5344CB8AC3E}">
        <p14:creationId xmlns:p14="http://schemas.microsoft.com/office/powerpoint/2010/main" val="11783629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466A07-9A0D-9C90-4C3F-7E0E002D7513}"/>
              </a:ext>
            </a:extLst>
          </p:cNvPr>
          <p:cNvSpPr>
            <a:spLocks noGrp="1"/>
          </p:cNvSpPr>
          <p:nvPr>
            <p:ph type="sldNum" sz="quarter" idx="12"/>
          </p:nvPr>
        </p:nvSpPr>
        <p:spPr/>
        <p:txBody>
          <a:bodyPr/>
          <a:lstStyle/>
          <a:p>
            <a:fld id="{8BC64C03-9EC0-4B7E-8FE4-24DBF62E63E5}" type="slidenum">
              <a:rPr lang="en-US" smtClean="0"/>
              <a:t>22</a:t>
            </a:fld>
            <a:endParaRPr lang="en-US"/>
          </a:p>
        </p:txBody>
      </p:sp>
      <p:sp>
        <p:nvSpPr>
          <p:cNvPr id="3" name="TextBox 2">
            <a:extLst>
              <a:ext uri="{FF2B5EF4-FFF2-40B4-BE49-F238E27FC236}">
                <a16:creationId xmlns:a16="http://schemas.microsoft.com/office/drawing/2014/main" id="{94990D8A-8117-CD4E-1D5A-E80BE98AE722}"/>
              </a:ext>
            </a:extLst>
          </p:cNvPr>
          <p:cNvSpPr txBox="1"/>
          <p:nvPr/>
        </p:nvSpPr>
        <p:spPr>
          <a:xfrm>
            <a:off x="1394234" y="1204111"/>
            <a:ext cx="4517679" cy="1566249"/>
          </a:xfrm>
          <a:prstGeom prst="rect">
            <a:avLst/>
          </a:prstGeom>
          <a:noFill/>
        </p:spPr>
        <p:txBody>
          <a:bodyPr wrap="square" rtlCol="0">
            <a:noAutofit/>
          </a:bodyPr>
          <a:lstStyle/>
          <a:p>
            <a:pPr algn="l"/>
            <a:r>
              <a:rPr lang="en-US"/>
              <a:t>Why intern chose cotiviti</a:t>
            </a:r>
          </a:p>
          <a:p>
            <a:pPr algn="l"/>
            <a:r>
              <a:rPr lang="en-US"/>
              <a:t>Department overview</a:t>
            </a:r>
          </a:p>
          <a:p>
            <a:pPr algn="l"/>
            <a:r>
              <a:rPr lang="en-US"/>
              <a:t>An overview of responsibilities , goals, objectives during internship</a:t>
            </a:r>
          </a:p>
          <a:p>
            <a:pPr algn="l"/>
            <a:r>
              <a:rPr lang="en-US"/>
              <a:t>Key projects worked on and their outcomes</a:t>
            </a:r>
          </a:p>
          <a:p>
            <a:pPr algn="l"/>
            <a:r>
              <a:rPr lang="en-US"/>
              <a:t>How intern will apply lessons learned to potential future opportunities</a:t>
            </a:r>
          </a:p>
          <a:p>
            <a:pPr algn="l"/>
            <a:endParaRPr lang="en-US"/>
          </a:p>
        </p:txBody>
      </p:sp>
    </p:spTree>
    <p:extLst>
      <p:ext uri="{BB962C8B-B14F-4D97-AF65-F5344CB8AC3E}">
        <p14:creationId xmlns:p14="http://schemas.microsoft.com/office/powerpoint/2010/main" val="1343986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B3F656-81E9-FB35-E006-161DFE3469FC}"/>
              </a:ext>
            </a:extLst>
          </p:cNvPr>
          <p:cNvSpPr>
            <a:spLocks noGrp="1"/>
          </p:cNvSpPr>
          <p:nvPr>
            <p:ph type="sldNum" sz="quarter" idx="12"/>
          </p:nvPr>
        </p:nvSpPr>
        <p:spPr/>
        <p:txBody>
          <a:bodyPr/>
          <a:lstStyle/>
          <a:p>
            <a:fld id="{8BC64C03-9EC0-4B7E-8FE4-24DBF62E63E5}" type="slidenum">
              <a:rPr lang="en-US" smtClean="0"/>
              <a:t>23</a:t>
            </a:fld>
            <a:endParaRPr lang="en-US"/>
          </a:p>
        </p:txBody>
      </p:sp>
      <p:sp>
        <p:nvSpPr>
          <p:cNvPr id="4" name="Title 1" descr="Title Block">
            <a:extLst>
              <a:ext uri="{FF2B5EF4-FFF2-40B4-BE49-F238E27FC236}">
                <a16:creationId xmlns:a16="http://schemas.microsoft.com/office/drawing/2014/main" id="{9A083C6C-65FE-2791-1A36-05A5BC7E7348}"/>
              </a:ext>
            </a:extLst>
          </p:cNvPr>
          <p:cNvSpPr txBox="1">
            <a:spLocks/>
          </p:cNvSpPr>
          <p:nvPr/>
        </p:nvSpPr>
        <p:spPr>
          <a:xfrm>
            <a:off x="214746" y="201057"/>
            <a:ext cx="11277600" cy="444471"/>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mn-lt"/>
                <a:ea typeface="+mj-ea"/>
                <a:cs typeface="+mj-cs"/>
              </a:defRPr>
            </a:lvl1pPr>
          </a:lstStyle>
          <a:p>
            <a:r>
              <a:rPr lang="en-US" sz="2000">
                <a:latin typeface="+mj-lt"/>
              </a:rPr>
              <a:t>EDA Summary</a:t>
            </a:r>
          </a:p>
        </p:txBody>
      </p:sp>
      <p:sp>
        <p:nvSpPr>
          <p:cNvPr id="5" name="TextBox 4">
            <a:extLst>
              <a:ext uri="{FF2B5EF4-FFF2-40B4-BE49-F238E27FC236}">
                <a16:creationId xmlns:a16="http://schemas.microsoft.com/office/drawing/2014/main" id="{764806A7-60EE-85FA-7A89-B278B0CE3599}"/>
              </a:ext>
            </a:extLst>
          </p:cNvPr>
          <p:cNvSpPr txBox="1"/>
          <p:nvPr/>
        </p:nvSpPr>
        <p:spPr>
          <a:xfrm>
            <a:off x="371192" y="549044"/>
            <a:ext cx="10719303" cy="4597651"/>
          </a:xfrm>
          <a:prstGeom prst="rect">
            <a:avLst/>
          </a:prstGeom>
          <a:noFill/>
        </p:spPr>
        <p:txBody>
          <a:bodyPr wrap="square" rtlCol="0">
            <a:noAutofit/>
          </a:bodyPr>
          <a:lstStyle/>
          <a:p>
            <a:pPr marL="285750" indent="-285750" algn="l">
              <a:lnSpc>
                <a:spcPct val="200000"/>
              </a:lnSpc>
              <a:buFont typeface="Arial" panose="020B0604020202020204" pitchFamily="34" charset="0"/>
              <a:buChar char="•"/>
            </a:pPr>
            <a:r>
              <a:rPr lang="en-US" sz="1200">
                <a:solidFill>
                  <a:schemeClr val="accent1"/>
                </a:solidFill>
              </a:rPr>
              <a:t>Raw data: PPM </a:t>
            </a:r>
            <a:r>
              <a:rPr lang="en-US" sz="1200" err="1">
                <a:solidFill>
                  <a:schemeClr val="accent1"/>
                </a:solidFill>
              </a:rPr>
              <a:t>Factline</a:t>
            </a:r>
            <a:r>
              <a:rPr lang="en-US" sz="1200">
                <a:solidFill>
                  <a:schemeClr val="accent1"/>
                </a:solidFill>
              </a:rPr>
              <a:t>, PPM Crosswalk, PPM Benchmarks</a:t>
            </a:r>
          </a:p>
          <a:p>
            <a:pPr marL="742950" lvl="1" indent="-285750">
              <a:lnSpc>
                <a:spcPct val="200000"/>
              </a:lnSpc>
              <a:buFont typeface="Arial" panose="020B0604020202020204" pitchFamily="34" charset="0"/>
              <a:buChar char="•"/>
            </a:pPr>
            <a:r>
              <a:rPr lang="en-US" sz="1200">
                <a:solidFill>
                  <a:schemeClr val="accent1"/>
                </a:solidFill>
              </a:rPr>
              <a:t>Medicare and commercial clients having 2.4M rows and 21 columns.</a:t>
            </a:r>
          </a:p>
          <a:p>
            <a:pPr marL="285750" indent="-285750" algn="l">
              <a:lnSpc>
                <a:spcPct val="200000"/>
              </a:lnSpc>
              <a:buFont typeface="Arial" panose="020B0604020202020204" pitchFamily="34" charset="0"/>
              <a:buChar char="•"/>
            </a:pPr>
            <a:r>
              <a:rPr lang="en-US" sz="1200">
                <a:solidFill>
                  <a:schemeClr val="accent1"/>
                </a:solidFill>
              </a:rPr>
              <a:t>Performed data processing as below resulting in data of shape 180k rows and 16 columns.</a:t>
            </a:r>
          </a:p>
          <a:p>
            <a:pPr marL="742950" lvl="1" indent="-285750">
              <a:lnSpc>
                <a:spcPct val="200000"/>
              </a:lnSpc>
              <a:buFont typeface="Arial" panose="020B0604020202020204" pitchFamily="34" charset="0"/>
              <a:buChar char="•"/>
            </a:pPr>
            <a:r>
              <a:rPr lang="en-US" sz="1200">
                <a:solidFill>
                  <a:schemeClr val="accent1"/>
                </a:solidFill>
              </a:rPr>
              <a:t>Treating missing values in </a:t>
            </a:r>
            <a:r>
              <a:rPr lang="en-US" sz="1200" err="1">
                <a:solidFill>
                  <a:schemeClr val="accent1"/>
                </a:solidFill>
              </a:rPr>
              <a:t>funding_type</a:t>
            </a:r>
            <a:r>
              <a:rPr lang="en-US" sz="1200">
                <a:solidFill>
                  <a:schemeClr val="accent1"/>
                </a:solidFill>
              </a:rPr>
              <a:t> column</a:t>
            </a:r>
          </a:p>
          <a:p>
            <a:pPr marL="742950" lvl="1" indent="-285750">
              <a:lnSpc>
                <a:spcPct val="200000"/>
              </a:lnSpc>
              <a:buFont typeface="Arial" panose="020B0604020202020204" pitchFamily="34" charset="0"/>
              <a:buChar char="•"/>
            </a:pPr>
            <a:r>
              <a:rPr lang="en-US" sz="1200">
                <a:solidFill>
                  <a:schemeClr val="accent1"/>
                </a:solidFill>
              </a:rPr>
              <a:t>Treating missing values in specialty codes</a:t>
            </a:r>
          </a:p>
          <a:p>
            <a:pPr marL="742950" lvl="1" indent="-285750">
              <a:lnSpc>
                <a:spcPct val="200000"/>
              </a:lnSpc>
              <a:buFont typeface="Arial" panose="020B0604020202020204" pitchFamily="34" charset="0"/>
              <a:buChar char="•"/>
            </a:pPr>
            <a:r>
              <a:rPr lang="en-US" sz="1200">
                <a:solidFill>
                  <a:schemeClr val="accent1"/>
                </a:solidFill>
              </a:rPr>
              <a:t>Dropping description columns : </a:t>
            </a:r>
            <a:r>
              <a:rPr lang="en-US" sz="1200" err="1">
                <a:solidFill>
                  <a:schemeClr val="accent1"/>
                </a:solidFill>
              </a:rPr>
              <a:t>pos_desc</a:t>
            </a:r>
            <a:r>
              <a:rPr lang="en-US" sz="1200">
                <a:solidFill>
                  <a:schemeClr val="accent1"/>
                </a:solidFill>
              </a:rPr>
              <a:t>, </a:t>
            </a:r>
            <a:r>
              <a:rPr lang="en-US" sz="1200" err="1">
                <a:solidFill>
                  <a:schemeClr val="accent1"/>
                </a:solidFill>
              </a:rPr>
              <a:t>insurance_desc</a:t>
            </a:r>
            <a:r>
              <a:rPr lang="en-US" sz="1200">
                <a:solidFill>
                  <a:schemeClr val="accent1"/>
                </a:solidFill>
              </a:rPr>
              <a:t>, </a:t>
            </a:r>
            <a:r>
              <a:rPr lang="en-US" sz="1200" err="1">
                <a:solidFill>
                  <a:schemeClr val="accent1"/>
                </a:solidFill>
              </a:rPr>
              <a:t>claim_type_desc</a:t>
            </a:r>
            <a:endParaRPr lang="en-US" sz="1200">
              <a:solidFill>
                <a:schemeClr val="accent1"/>
              </a:solidFill>
            </a:endParaRPr>
          </a:p>
          <a:p>
            <a:pPr marL="285750" indent="-285750" algn="l">
              <a:lnSpc>
                <a:spcPct val="200000"/>
              </a:lnSpc>
              <a:buFont typeface="Arial" panose="020B0604020202020204" pitchFamily="34" charset="0"/>
              <a:buChar char="•"/>
            </a:pPr>
            <a:r>
              <a:rPr lang="en-US" sz="1200">
                <a:solidFill>
                  <a:schemeClr val="accent1"/>
                </a:solidFill>
              </a:rPr>
              <a:t>Rolled up the final state to region &amp; </a:t>
            </a:r>
            <a:r>
              <a:rPr lang="en-US" sz="1200" err="1">
                <a:solidFill>
                  <a:schemeClr val="accent1"/>
                </a:solidFill>
              </a:rPr>
              <a:t>pos_category</a:t>
            </a:r>
            <a:r>
              <a:rPr lang="en-US" sz="1200">
                <a:solidFill>
                  <a:schemeClr val="accent1"/>
                </a:solidFill>
              </a:rPr>
              <a:t>.</a:t>
            </a:r>
          </a:p>
          <a:p>
            <a:pPr marL="285750" indent="-285750">
              <a:lnSpc>
                <a:spcPct val="200000"/>
              </a:lnSpc>
              <a:buFont typeface="Arial" panose="020B0604020202020204" pitchFamily="34" charset="0"/>
              <a:buChar char="•"/>
            </a:pPr>
            <a:r>
              <a:rPr lang="en-US" sz="1200">
                <a:solidFill>
                  <a:schemeClr val="accent1"/>
                </a:solidFill>
              </a:rPr>
              <a:t>Created additional features such as </a:t>
            </a:r>
            <a:r>
              <a:rPr lang="en-US" sz="1200" err="1">
                <a:solidFill>
                  <a:schemeClr val="accent1"/>
                </a:solidFill>
              </a:rPr>
              <a:t>multi_state_flag</a:t>
            </a:r>
            <a:r>
              <a:rPr lang="en-US" sz="1200">
                <a:solidFill>
                  <a:schemeClr val="accent1"/>
                </a:solidFill>
              </a:rPr>
              <a:t> &amp; Integrated delivery network flag upon feedback from the team.</a:t>
            </a:r>
          </a:p>
          <a:p>
            <a:pPr marL="285750" indent="-285750" algn="l">
              <a:lnSpc>
                <a:spcPct val="200000"/>
              </a:lnSpc>
              <a:buFont typeface="Arial" panose="020B0604020202020204" pitchFamily="34" charset="0"/>
              <a:buChar char="•"/>
            </a:pPr>
            <a:r>
              <a:rPr lang="en-US" sz="1200">
                <a:solidFill>
                  <a:schemeClr val="accent1"/>
                </a:solidFill>
              </a:rPr>
              <a:t>Dropped identifier columns (customer, </a:t>
            </a:r>
            <a:r>
              <a:rPr lang="en-US" sz="1200" err="1">
                <a:solidFill>
                  <a:schemeClr val="accent1"/>
                </a:solidFill>
              </a:rPr>
              <a:t>payer_short</a:t>
            </a:r>
            <a:r>
              <a:rPr lang="en-US" sz="1200">
                <a:solidFill>
                  <a:schemeClr val="accent1"/>
                </a:solidFill>
              </a:rPr>
              <a:t>) to get unique profiles data of shape 86k rows and 14 columns.</a:t>
            </a:r>
          </a:p>
          <a:p>
            <a:pPr marL="285750" indent="-285750" algn="l">
              <a:lnSpc>
                <a:spcPct val="200000"/>
              </a:lnSpc>
              <a:buFont typeface="Arial" panose="020B0604020202020204" pitchFamily="34" charset="0"/>
              <a:buChar char="•"/>
            </a:pPr>
            <a:r>
              <a:rPr lang="en-US" sz="1200">
                <a:solidFill>
                  <a:schemeClr val="accent1"/>
                </a:solidFill>
              </a:rPr>
              <a:t>Created a </a:t>
            </a:r>
            <a:r>
              <a:rPr lang="en-US" sz="1200" err="1">
                <a:solidFill>
                  <a:schemeClr val="accent1"/>
                </a:solidFill>
              </a:rPr>
              <a:t>dp</a:t>
            </a:r>
            <a:r>
              <a:rPr lang="en-US" sz="1200">
                <a:solidFill>
                  <a:schemeClr val="accent1"/>
                </a:solidFill>
              </a:rPr>
              <a:t> key dataset from processed data. </a:t>
            </a:r>
          </a:p>
          <a:p>
            <a:pPr marL="285750" indent="-285750" algn="l">
              <a:lnSpc>
                <a:spcPct val="200000"/>
              </a:lnSpc>
              <a:buFont typeface="Arial" panose="020B0604020202020204" pitchFamily="34" charset="0"/>
              <a:buChar char="•"/>
            </a:pPr>
            <a:r>
              <a:rPr lang="en-US" sz="1200">
                <a:solidFill>
                  <a:schemeClr val="accent1"/>
                </a:solidFill>
              </a:rPr>
              <a:t>Performed univariate analysis on the processed data to understand the variance in the data.</a:t>
            </a:r>
          </a:p>
          <a:p>
            <a:pPr marL="285750" indent="-285750" algn="l">
              <a:lnSpc>
                <a:spcPct val="200000"/>
              </a:lnSpc>
              <a:buFont typeface="Arial" panose="020B0604020202020204" pitchFamily="34" charset="0"/>
              <a:buChar char="•"/>
            </a:pPr>
            <a:r>
              <a:rPr lang="en-US" sz="1200">
                <a:solidFill>
                  <a:schemeClr val="accent1"/>
                </a:solidFill>
              </a:rPr>
              <a:t>Dropped the </a:t>
            </a:r>
            <a:r>
              <a:rPr lang="en-US" sz="1200" err="1">
                <a:solidFill>
                  <a:schemeClr val="accent1"/>
                </a:solidFill>
              </a:rPr>
              <a:t>par_yn</a:t>
            </a:r>
            <a:r>
              <a:rPr lang="en-US" sz="1200">
                <a:solidFill>
                  <a:schemeClr val="accent1"/>
                </a:solidFill>
              </a:rPr>
              <a:t> variable as there is no significant variance.</a:t>
            </a:r>
          </a:p>
          <a:p>
            <a:pPr marL="285750" indent="-285750" algn="l">
              <a:buFont typeface="Arial" panose="020B0604020202020204" pitchFamily="34" charset="0"/>
              <a:buChar char="•"/>
            </a:pPr>
            <a:endParaRPr lang="en-US" sz="1200"/>
          </a:p>
        </p:txBody>
      </p:sp>
      <p:grpSp>
        <p:nvGrpSpPr>
          <p:cNvPr id="22" name="Group 21">
            <a:extLst>
              <a:ext uri="{FF2B5EF4-FFF2-40B4-BE49-F238E27FC236}">
                <a16:creationId xmlns:a16="http://schemas.microsoft.com/office/drawing/2014/main" id="{730832CC-5F45-5CB0-F2FF-35EE4AFA7437}"/>
              </a:ext>
            </a:extLst>
          </p:cNvPr>
          <p:cNvGrpSpPr/>
          <p:nvPr/>
        </p:nvGrpSpPr>
        <p:grpSpPr>
          <a:xfrm>
            <a:off x="686556" y="5298073"/>
            <a:ext cx="914400" cy="914400"/>
            <a:chOff x="5276662" y="2356164"/>
            <a:chExt cx="2426329" cy="2423160"/>
          </a:xfrm>
        </p:grpSpPr>
        <p:sp>
          <p:nvSpPr>
            <p:cNvPr id="23" name="Circle: Hollow 22">
              <a:extLst>
                <a:ext uri="{FF2B5EF4-FFF2-40B4-BE49-F238E27FC236}">
                  <a16:creationId xmlns:a16="http://schemas.microsoft.com/office/drawing/2014/main" id="{1A8D3202-F06B-A099-B6FF-FA090A6776B6}"/>
                </a:ext>
              </a:extLst>
            </p:cNvPr>
            <p:cNvSpPr/>
            <p:nvPr/>
          </p:nvSpPr>
          <p:spPr>
            <a:xfrm>
              <a:off x="5276662" y="2356164"/>
              <a:ext cx="2426329" cy="2423160"/>
            </a:xfrm>
            <a:prstGeom prst="donut">
              <a:avLst>
                <a:gd name="adj" fmla="val 8545"/>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a:p>
              <a:pPr algn="ctr"/>
              <a:endParaRPr lang="en-US">
                <a:solidFill>
                  <a:schemeClr val="tx1"/>
                </a:solidFill>
              </a:endParaRPr>
            </a:p>
          </p:txBody>
        </p:sp>
        <p:sp>
          <p:nvSpPr>
            <p:cNvPr id="24" name="Freeform: Shape 23">
              <a:extLst>
                <a:ext uri="{FF2B5EF4-FFF2-40B4-BE49-F238E27FC236}">
                  <a16:creationId xmlns:a16="http://schemas.microsoft.com/office/drawing/2014/main" id="{0AA9D7D1-581C-D741-9EB5-36175CF03E92}"/>
                </a:ext>
              </a:extLst>
            </p:cNvPr>
            <p:cNvSpPr/>
            <p:nvPr/>
          </p:nvSpPr>
          <p:spPr>
            <a:xfrm>
              <a:off x="5276917" y="2356164"/>
              <a:ext cx="1224033" cy="2423160"/>
            </a:xfrm>
            <a:custGeom>
              <a:avLst/>
              <a:gdLst>
                <a:gd name="connsiteX0" fmla="*/ 1213165 w 1224033"/>
                <a:gd name="connsiteY0" fmla="*/ 0 h 2423160"/>
                <a:gd name="connsiteX1" fmla="*/ 1213165 w 1224033"/>
                <a:gd name="connsiteY1" fmla="*/ 207059 h 2423160"/>
                <a:gd name="connsiteX2" fmla="*/ 1213164 w 1224033"/>
                <a:gd name="connsiteY2" fmla="*/ 207059 h 2423160"/>
                <a:gd name="connsiteX3" fmla="*/ 207059 w 1224033"/>
                <a:gd name="connsiteY3" fmla="*/ 1211580 h 2423160"/>
                <a:gd name="connsiteX4" fmla="*/ 1213164 w 1224033"/>
                <a:gd name="connsiteY4" fmla="*/ 2216101 h 2423160"/>
                <a:gd name="connsiteX5" fmla="*/ 1222176 w 1224033"/>
                <a:gd name="connsiteY5" fmla="*/ 2215647 h 2423160"/>
                <a:gd name="connsiteX6" fmla="*/ 1224033 w 1224033"/>
                <a:gd name="connsiteY6" fmla="*/ 2422612 h 2423160"/>
                <a:gd name="connsiteX7" fmla="*/ 1213165 w 1224033"/>
                <a:gd name="connsiteY7" fmla="*/ 2423160 h 2423160"/>
                <a:gd name="connsiteX8" fmla="*/ 0 w 1224033"/>
                <a:gd name="connsiteY8" fmla="*/ 1211580 h 2423160"/>
                <a:gd name="connsiteX9" fmla="*/ 1213165 w 1224033"/>
                <a:gd name="connsiteY9" fmla="*/ 0 h 242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4033" h="2423160">
                  <a:moveTo>
                    <a:pt x="1213165" y="0"/>
                  </a:moveTo>
                  <a:lnTo>
                    <a:pt x="1213165" y="207059"/>
                  </a:lnTo>
                  <a:lnTo>
                    <a:pt x="1213164" y="207059"/>
                  </a:lnTo>
                  <a:cubicBezTo>
                    <a:pt x="657508" y="207059"/>
                    <a:pt x="207059" y="656798"/>
                    <a:pt x="207059" y="1211580"/>
                  </a:cubicBezTo>
                  <a:cubicBezTo>
                    <a:pt x="207059" y="1766362"/>
                    <a:pt x="657508" y="2216101"/>
                    <a:pt x="1213164" y="2216101"/>
                  </a:cubicBezTo>
                  <a:lnTo>
                    <a:pt x="1222176" y="2215647"/>
                  </a:lnTo>
                  <a:lnTo>
                    <a:pt x="1224033" y="2422612"/>
                  </a:lnTo>
                  <a:lnTo>
                    <a:pt x="1213165" y="2423160"/>
                  </a:lnTo>
                  <a:cubicBezTo>
                    <a:pt x="543152" y="2423160"/>
                    <a:pt x="0" y="1880717"/>
                    <a:pt x="0" y="1211580"/>
                  </a:cubicBezTo>
                  <a:cubicBezTo>
                    <a:pt x="0" y="542443"/>
                    <a:pt x="543152" y="0"/>
                    <a:pt x="1213165"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a:p>
              <a:pPr algn="ctr"/>
              <a:endParaRPr lang="en-US">
                <a:solidFill>
                  <a:schemeClr val="tx1"/>
                </a:solidFill>
              </a:endParaRPr>
            </a:p>
          </p:txBody>
        </p:sp>
      </p:grpSp>
      <p:sp>
        <p:nvSpPr>
          <p:cNvPr id="28" name="TextBox 27">
            <a:extLst>
              <a:ext uri="{FF2B5EF4-FFF2-40B4-BE49-F238E27FC236}">
                <a16:creationId xmlns:a16="http://schemas.microsoft.com/office/drawing/2014/main" id="{71482940-92C8-9FB0-B7EC-F640F681421D}"/>
              </a:ext>
            </a:extLst>
          </p:cNvPr>
          <p:cNvSpPr txBox="1"/>
          <p:nvPr/>
        </p:nvSpPr>
        <p:spPr>
          <a:xfrm>
            <a:off x="854799" y="5602575"/>
            <a:ext cx="577914" cy="362139"/>
          </a:xfrm>
          <a:prstGeom prst="rect">
            <a:avLst/>
          </a:prstGeom>
          <a:noFill/>
        </p:spPr>
        <p:txBody>
          <a:bodyPr wrap="square" rtlCol="0">
            <a:noAutofit/>
          </a:bodyPr>
          <a:lstStyle/>
          <a:p>
            <a:pPr algn="l"/>
            <a:r>
              <a:rPr lang="en-US" sz="1100" b="1">
                <a:solidFill>
                  <a:schemeClr val="accent1"/>
                </a:solidFill>
              </a:rPr>
              <a:t>&gt;50%</a:t>
            </a:r>
          </a:p>
        </p:txBody>
      </p:sp>
      <p:grpSp>
        <p:nvGrpSpPr>
          <p:cNvPr id="34" name="Group 33">
            <a:extLst>
              <a:ext uri="{FF2B5EF4-FFF2-40B4-BE49-F238E27FC236}">
                <a16:creationId xmlns:a16="http://schemas.microsoft.com/office/drawing/2014/main" id="{82B92BA7-9A1B-8D68-40A5-9FCC8B4FDBCB}"/>
              </a:ext>
            </a:extLst>
          </p:cNvPr>
          <p:cNvGrpSpPr/>
          <p:nvPr/>
        </p:nvGrpSpPr>
        <p:grpSpPr>
          <a:xfrm>
            <a:off x="4344394" y="5298072"/>
            <a:ext cx="914400" cy="914400"/>
            <a:chOff x="4905709" y="5298073"/>
            <a:chExt cx="914400" cy="914400"/>
          </a:xfrm>
        </p:grpSpPr>
        <p:grpSp>
          <p:nvGrpSpPr>
            <p:cNvPr id="19" name="Group 18">
              <a:extLst>
                <a:ext uri="{FF2B5EF4-FFF2-40B4-BE49-F238E27FC236}">
                  <a16:creationId xmlns:a16="http://schemas.microsoft.com/office/drawing/2014/main" id="{A80D69F4-232F-F3AD-BD84-33192470A441}"/>
                </a:ext>
              </a:extLst>
            </p:cNvPr>
            <p:cNvGrpSpPr/>
            <p:nvPr/>
          </p:nvGrpSpPr>
          <p:grpSpPr>
            <a:xfrm>
              <a:off x="4905709" y="5298073"/>
              <a:ext cx="914400" cy="914400"/>
              <a:chOff x="3602675" y="1144584"/>
              <a:chExt cx="2426330" cy="2423160"/>
            </a:xfrm>
          </p:grpSpPr>
          <p:sp>
            <p:nvSpPr>
              <p:cNvPr id="20" name="Circle: Hollow 19">
                <a:extLst>
                  <a:ext uri="{FF2B5EF4-FFF2-40B4-BE49-F238E27FC236}">
                    <a16:creationId xmlns:a16="http://schemas.microsoft.com/office/drawing/2014/main" id="{403BBE14-4A67-0751-E22C-3FF7F014DE7A}"/>
                  </a:ext>
                </a:extLst>
              </p:cNvPr>
              <p:cNvSpPr/>
              <p:nvPr/>
            </p:nvSpPr>
            <p:spPr>
              <a:xfrm>
                <a:off x="3602675" y="1144584"/>
                <a:ext cx="2426329" cy="2423160"/>
              </a:xfrm>
              <a:prstGeom prst="donut">
                <a:avLst>
                  <a:gd name="adj" fmla="val 8545"/>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a:p>
                <a:pPr algn="ctr"/>
                <a:endParaRPr lang="en-US">
                  <a:solidFill>
                    <a:schemeClr val="tx1"/>
                  </a:solidFill>
                </a:endParaRPr>
              </a:p>
            </p:txBody>
          </p:sp>
          <p:sp>
            <p:nvSpPr>
              <p:cNvPr id="21" name="Freeform: Shape 20">
                <a:extLst>
                  <a:ext uri="{FF2B5EF4-FFF2-40B4-BE49-F238E27FC236}">
                    <a16:creationId xmlns:a16="http://schemas.microsoft.com/office/drawing/2014/main" id="{349A6963-F098-C8C6-0FA3-1BEBE72923BB}"/>
                  </a:ext>
                </a:extLst>
              </p:cNvPr>
              <p:cNvSpPr/>
              <p:nvPr/>
            </p:nvSpPr>
            <p:spPr>
              <a:xfrm>
                <a:off x="3602675" y="1144584"/>
                <a:ext cx="2426330" cy="2423160"/>
              </a:xfrm>
              <a:custGeom>
                <a:avLst/>
                <a:gdLst>
                  <a:gd name="connsiteX0" fmla="*/ 1213165 w 2426330"/>
                  <a:gd name="connsiteY0" fmla="*/ 0 h 2423160"/>
                  <a:gd name="connsiteX1" fmla="*/ 1213165 w 2426330"/>
                  <a:gd name="connsiteY1" fmla="*/ 0 h 2423160"/>
                  <a:gd name="connsiteX2" fmla="*/ 1213165 w 2426330"/>
                  <a:gd name="connsiteY2" fmla="*/ 207059 h 2423160"/>
                  <a:gd name="connsiteX3" fmla="*/ 1213164 w 2426330"/>
                  <a:gd name="connsiteY3" fmla="*/ 207059 h 2423160"/>
                  <a:gd name="connsiteX4" fmla="*/ 207059 w 2426330"/>
                  <a:gd name="connsiteY4" fmla="*/ 1211580 h 2423160"/>
                  <a:gd name="connsiteX5" fmla="*/ 1213164 w 2426330"/>
                  <a:gd name="connsiteY5" fmla="*/ 2216101 h 2423160"/>
                  <a:gd name="connsiteX6" fmla="*/ 2219269 w 2426330"/>
                  <a:gd name="connsiteY6" fmla="*/ 1211580 h 2423160"/>
                  <a:gd name="connsiteX7" fmla="*/ 1853140 w 2426330"/>
                  <a:gd name="connsiteY7" fmla="*/ 436443 h 2423160"/>
                  <a:gd name="connsiteX8" fmla="*/ 1832531 w 2426330"/>
                  <a:gd name="connsiteY8" fmla="*/ 421056 h 2423160"/>
                  <a:gd name="connsiteX9" fmla="*/ 1960125 w 2426330"/>
                  <a:gd name="connsiteY9" fmla="*/ 258201 h 2423160"/>
                  <a:gd name="connsiteX10" fmla="*/ 1984851 w 2426330"/>
                  <a:gd name="connsiteY10" fmla="*/ 276666 h 2423160"/>
                  <a:gd name="connsiteX11" fmla="*/ 2426330 w 2426330"/>
                  <a:gd name="connsiteY11" fmla="*/ 1211580 h 2423160"/>
                  <a:gd name="connsiteX12" fmla="*/ 1213165 w 2426330"/>
                  <a:gd name="connsiteY12" fmla="*/ 2423160 h 2423160"/>
                  <a:gd name="connsiteX13" fmla="*/ 0 w 2426330"/>
                  <a:gd name="connsiteY13" fmla="*/ 1211580 h 2423160"/>
                  <a:gd name="connsiteX14" fmla="*/ 1213165 w 2426330"/>
                  <a:gd name="connsiteY14" fmla="*/ 0 h 242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26330" h="2423160">
                    <a:moveTo>
                      <a:pt x="1213165" y="0"/>
                    </a:moveTo>
                    <a:lnTo>
                      <a:pt x="1213165" y="0"/>
                    </a:lnTo>
                    <a:lnTo>
                      <a:pt x="1213165" y="207059"/>
                    </a:lnTo>
                    <a:lnTo>
                      <a:pt x="1213164" y="207059"/>
                    </a:lnTo>
                    <a:cubicBezTo>
                      <a:pt x="657508" y="207059"/>
                      <a:pt x="207059" y="656798"/>
                      <a:pt x="207059" y="1211580"/>
                    </a:cubicBezTo>
                    <a:cubicBezTo>
                      <a:pt x="207059" y="1766362"/>
                      <a:pt x="657508" y="2216101"/>
                      <a:pt x="1213164" y="2216101"/>
                    </a:cubicBezTo>
                    <a:cubicBezTo>
                      <a:pt x="1768820" y="2216101"/>
                      <a:pt x="2219269" y="1766362"/>
                      <a:pt x="2219269" y="1211580"/>
                    </a:cubicBezTo>
                    <a:cubicBezTo>
                      <a:pt x="2219269" y="899515"/>
                      <a:pt x="2076744" y="620687"/>
                      <a:pt x="1853140" y="436443"/>
                    </a:cubicBezTo>
                    <a:lnTo>
                      <a:pt x="1832531" y="421056"/>
                    </a:lnTo>
                    <a:lnTo>
                      <a:pt x="1960125" y="258201"/>
                    </a:lnTo>
                    <a:lnTo>
                      <a:pt x="1984851" y="276666"/>
                    </a:lnTo>
                    <a:cubicBezTo>
                      <a:pt x="2254474" y="498888"/>
                      <a:pt x="2426330" y="835191"/>
                      <a:pt x="2426330" y="1211580"/>
                    </a:cubicBezTo>
                    <a:cubicBezTo>
                      <a:pt x="2426330" y="1880717"/>
                      <a:pt x="1883178" y="2423160"/>
                      <a:pt x="1213165" y="2423160"/>
                    </a:cubicBezTo>
                    <a:cubicBezTo>
                      <a:pt x="543152" y="2423160"/>
                      <a:pt x="0" y="1880717"/>
                      <a:pt x="0" y="1211580"/>
                    </a:cubicBezTo>
                    <a:cubicBezTo>
                      <a:pt x="0" y="542443"/>
                      <a:pt x="543152" y="0"/>
                      <a:pt x="1213165"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a:p>
                <a:pPr algn="ctr"/>
                <a:endParaRPr lang="en-US">
                  <a:solidFill>
                    <a:schemeClr val="tx1"/>
                  </a:solidFill>
                </a:endParaRPr>
              </a:p>
            </p:txBody>
          </p:sp>
        </p:grpSp>
        <p:sp>
          <p:nvSpPr>
            <p:cNvPr id="29" name="TextBox 28">
              <a:extLst>
                <a:ext uri="{FF2B5EF4-FFF2-40B4-BE49-F238E27FC236}">
                  <a16:creationId xmlns:a16="http://schemas.microsoft.com/office/drawing/2014/main" id="{BD3004FA-75B2-C45A-F695-A73D3CED0CAF}"/>
                </a:ext>
              </a:extLst>
            </p:cNvPr>
            <p:cNvSpPr txBox="1"/>
            <p:nvPr/>
          </p:nvSpPr>
          <p:spPr>
            <a:xfrm>
              <a:off x="5073952" y="5602575"/>
              <a:ext cx="577914" cy="362139"/>
            </a:xfrm>
            <a:prstGeom prst="rect">
              <a:avLst/>
            </a:prstGeom>
            <a:noFill/>
          </p:spPr>
          <p:txBody>
            <a:bodyPr wrap="square" rtlCol="0">
              <a:noAutofit/>
            </a:bodyPr>
            <a:lstStyle/>
            <a:p>
              <a:pPr algn="l"/>
              <a:r>
                <a:rPr lang="en-US" sz="1100" b="1">
                  <a:solidFill>
                    <a:schemeClr val="accent1"/>
                  </a:solidFill>
                </a:rPr>
                <a:t>~90%</a:t>
              </a:r>
            </a:p>
          </p:txBody>
        </p:sp>
      </p:grpSp>
      <p:grpSp>
        <p:nvGrpSpPr>
          <p:cNvPr id="35" name="Group 34">
            <a:extLst>
              <a:ext uri="{FF2B5EF4-FFF2-40B4-BE49-F238E27FC236}">
                <a16:creationId xmlns:a16="http://schemas.microsoft.com/office/drawing/2014/main" id="{E25AEB84-94BA-4EA1-C003-55A2F934D49A}"/>
              </a:ext>
            </a:extLst>
          </p:cNvPr>
          <p:cNvGrpSpPr/>
          <p:nvPr/>
        </p:nvGrpSpPr>
        <p:grpSpPr>
          <a:xfrm>
            <a:off x="7977850" y="5298072"/>
            <a:ext cx="914400" cy="914400"/>
            <a:chOff x="8237624" y="5326445"/>
            <a:chExt cx="914400" cy="914400"/>
          </a:xfrm>
        </p:grpSpPr>
        <p:grpSp>
          <p:nvGrpSpPr>
            <p:cNvPr id="25" name="Group 24">
              <a:extLst>
                <a:ext uri="{FF2B5EF4-FFF2-40B4-BE49-F238E27FC236}">
                  <a16:creationId xmlns:a16="http://schemas.microsoft.com/office/drawing/2014/main" id="{5F28E503-8F78-C40A-EDD6-FF2143639A77}"/>
                </a:ext>
              </a:extLst>
            </p:cNvPr>
            <p:cNvGrpSpPr/>
            <p:nvPr/>
          </p:nvGrpSpPr>
          <p:grpSpPr>
            <a:xfrm>
              <a:off x="8237624" y="5326445"/>
              <a:ext cx="914400" cy="914400"/>
              <a:chOff x="441508" y="1144584"/>
              <a:chExt cx="2426330" cy="2423160"/>
            </a:xfrm>
          </p:grpSpPr>
          <p:sp>
            <p:nvSpPr>
              <p:cNvPr id="26" name="Circle: Hollow 25">
                <a:extLst>
                  <a:ext uri="{FF2B5EF4-FFF2-40B4-BE49-F238E27FC236}">
                    <a16:creationId xmlns:a16="http://schemas.microsoft.com/office/drawing/2014/main" id="{16082594-2BA5-6338-EF85-51FF1E6AF4DE}"/>
                  </a:ext>
                </a:extLst>
              </p:cNvPr>
              <p:cNvSpPr/>
              <p:nvPr/>
            </p:nvSpPr>
            <p:spPr>
              <a:xfrm>
                <a:off x="441508" y="1144584"/>
                <a:ext cx="2426329" cy="2423160"/>
              </a:xfrm>
              <a:prstGeom prst="donut">
                <a:avLst>
                  <a:gd name="adj" fmla="val 8545"/>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a:p>
                <a:pPr algn="ctr"/>
                <a:endParaRPr lang="en-US">
                  <a:solidFill>
                    <a:schemeClr val="tx1"/>
                  </a:solidFill>
                </a:endParaRPr>
              </a:p>
            </p:txBody>
          </p:sp>
          <p:sp>
            <p:nvSpPr>
              <p:cNvPr id="27" name="Freeform: Shape 26">
                <a:extLst>
                  <a:ext uri="{FF2B5EF4-FFF2-40B4-BE49-F238E27FC236}">
                    <a16:creationId xmlns:a16="http://schemas.microsoft.com/office/drawing/2014/main" id="{AF3C0DD8-36E5-8342-C819-592A4210E4CB}"/>
                  </a:ext>
                </a:extLst>
              </p:cNvPr>
              <p:cNvSpPr/>
              <p:nvPr/>
            </p:nvSpPr>
            <p:spPr>
              <a:xfrm>
                <a:off x="441508" y="1144980"/>
                <a:ext cx="2426330" cy="2422764"/>
              </a:xfrm>
              <a:custGeom>
                <a:avLst/>
                <a:gdLst>
                  <a:gd name="connsiteX0" fmla="*/ 1205318 w 2426330"/>
                  <a:gd name="connsiteY0" fmla="*/ 0 h 2422764"/>
                  <a:gd name="connsiteX1" fmla="*/ 1205318 w 2426330"/>
                  <a:gd name="connsiteY1" fmla="*/ 207059 h 2422764"/>
                  <a:gd name="connsiteX2" fmla="*/ 1110296 w 2426330"/>
                  <a:gd name="connsiteY2" fmla="*/ 211849 h 2422764"/>
                  <a:gd name="connsiteX3" fmla="*/ 207059 w 2426330"/>
                  <a:gd name="connsiteY3" fmla="*/ 1211184 h 2422764"/>
                  <a:gd name="connsiteX4" fmla="*/ 1213164 w 2426330"/>
                  <a:gd name="connsiteY4" fmla="*/ 2215705 h 2422764"/>
                  <a:gd name="connsiteX5" fmla="*/ 2219269 w 2426330"/>
                  <a:gd name="connsiteY5" fmla="*/ 1211184 h 2422764"/>
                  <a:gd name="connsiteX6" fmla="*/ 2219075 w 2426330"/>
                  <a:gd name="connsiteY6" fmla="*/ 1207337 h 2422764"/>
                  <a:gd name="connsiteX7" fmla="*/ 2426136 w 2426330"/>
                  <a:gd name="connsiteY7" fmla="*/ 1207337 h 2422764"/>
                  <a:gd name="connsiteX8" fmla="*/ 2426330 w 2426330"/>
                  <a:gd name="connsiteY8" fmla="*/ 1211184 h 2422764"/>
                  <a:gd name="connsiteX9" fmla="*/ 1213165 w 2426330"/>
                  <a:gd name="connsiteY9" fmla="*/ 2422764 h 2422764"/>
                  <a:gd name="connsiteX10" fmla="*/ 0 w 2426330"/>
                  <a:gd name="connsiteY10" fmla="*/ 1211184 h 2422764"/>
                  <a:gd name="connsiteX11" fmla="*/ 1089126 w 2426330"/>
                  <a:gd name="connsiteY11" fmla="*/ 5859 h 2422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30" h="2422764">
                    <a:moveTo>
                      <a:pt x="1205318" y="0"/>
                    </a:moveTo>
                    <a:lnTo>
                      <a:pt x="1205318" y="207059"/>
                    </a:lnTo>
                    <a:lnTo>
                      <a:pt x="1110296" y="211849"/>
                    </a:lnTo>
                    <a:cubicBezTo>
                      <a:pt x="602962" y="263291"/>
                      <a:pt x="207059" y="691076"/>
                      <a:pt x="207059" y="1211184"/>
                    </a:cubicBezTo>
                    <a:cubicBezTo>
                      <a:pt x="207059" y="1765966"/>
                      <a:pt x="657508" y="2215705"/>
                      <a:pt x="1213164" y="2215705"/>
                    </a:cubicBezTo>
                    <a:cubicBezTo>
                      <a:pt x="1768820" y="2215705"/>
                      <a:pt x="2219269" y="1765966"/>
                      <a:pt x="2219269" y="1211184"/>
                    </a:cubicBezTo>
                    <a:lnTo>
                      <a:pt x="2219075" y="1207337"/>
                    </a:lnTo>
                    <a:lnTo>
                      <a:pt x="2426136" y="1207337"/>
                    </a:lnTo>
                    <a:lnTo>
                      <a:pt x="2426330" y="1211184"/>
                    </a:lnTo>
                    <a:cubicBezTo>
                      <a:pt x="2426330" y="1880321"/>
                      <a:pt x="1883178" y="2422764"/>
                      <a:pt x="1213165" y="2422764"/>
                    </a:cubicBezTo>
                    <a:cubicBezTo>
                      <a:pt x="543152" y="2422764"/>
                      <a:pt x="0" y="1880321"/>
                      <a:pt x="0" y="1211184"/>
                    </a:cubicBezTo>
                    <a:cubicBezTo>
                      <a:pt x="0" y="583868"/>
                      <a:pt x="477380" y="67904"/>
                      <a:pt x="1089126" y="585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sp>
          <p:nvSpPr>
            <p:cNvPr id="30" name="TextBox 29">
              <a:extLst>
                <a:ext uri="{FF2B5EF4-FFF2-40B4-BE49-F238E27FC236}">
                  <a16:creationId xmlns:a16="http://schemas.microsoft.com/office/drawing/2014/main" id="{693D7E15-5CFC-FE57-7204-2D5EF3A5F68F}"/>
                </a:ext>
              </a:extLst>
            </p:cNvPr>
            <p:cNvSpPr txBox="1"/>
            <p:nvPr/>
          </p:nvSpPr>
          <p:spPr>
            <a:xfrm>
              <a:off x="8401675" y="5625685"/>
              <a:ext cx="577914" cy="362139"/>
            </a:xfrm>
            <a:prstGeom prst="rect">
              <a:avLst/>
            </a:prstGeom>
            <a:noFill/>
          </p:spPr>
          <p:txBody>
            <a:bodyPr wrap="square" rtlCol="0">
              <a:noAutofit/>
            </a:bodyPr>
            <a:lstStyle/>
            <a:p>
              <a:pPr algn="l"/>
              <a:r>
                <a:rPr lang="en-US" sz="1100" b="1">
                  <a:solidFill>
                    <a:schemeClr val="accent1"/>
                  </a:solidFill>
                </a:rPr>
                <a:t>~75%</a:t>
              </a:r>
            </a:p>
          </p:txBody>
        </p:sp>
      </p:grpSp>
      <p:sp>
        <p:nvSpPr>
          <p:cNvPr id="31" name="TextBox 30">
            <a:extLst>
              <a:ext uri="{FF2B5EF4-FFF2-40B4-BE49-F238E27FC236}">
                <a16:creationId xmlns:a16="http://schemas.microsoft.com/office/drawing/2014/main" id="{27D57919-1921-2307-793F-D2A4A25D2D87}"/>
              </a:ext>
            </a:extLst>
          </p:cNvPr>
          <p:cNvSpPr txBox="1"/>
          <p:nvPr/>
        </p:nvSpPr>
        <p:spPr>
          <a:xfrm>
            <a:off x="1743426" y="5574203"/>
            <a:ext cx="2117243" cy="362139"/>
          </a:xfrm>
          <a:prstGeom prst="rect">
            <a:avLst/>
          </a:prstGeom>
          <a:noFill/>
        </p:spPr>
        <p:txBody>
          <a:bodyPr wrap="square" rtlCol="0">
            <a:noAutofit/>
          </a:bodyPr>
          <a:lstStyle/>
          <a:p>
            <a:pPr algn="l"/>
            <a:r>
              <a:rPr lang="en-US" sz="1600">
                <a:solidFill>
                  <a:schemeClr val="accent1"/>
                </a:solidFill>
              </a:rPr>
              <a:t>National Clients</a:t>
            </a:r>
          </a:p>
        </p:txBody>
      </p:sp>
      <p:sp>
        <p:nvSpPr>
          <p:cNvPr id="32" name="TextBox 31">
            <a:extLst>
              <a:ext uri="{FF2B5EF4-FFF2-40B4-BE49-F238E27FC236}">
                <a16:creationId xmlns:a16="http://schemas.microsoft.com/office/drawing/2014/main" id="{925798C9-19C9-5992-BDC3-84389DA47F64}"/>
              </a:ext>
            </a:extLst>
          </p:cNvPr>
          <p:cNvSpPr txBox="1"/>
          <p:nvPr/>
        </p:nvSpPr>
        <p:spPr>
          <a:xfrm>
            <a:off x="9057105" y="5494681"/>
            <a:ext cx="2493510" cy="362139"/>
          </a:xfrm>
          <a:prstGeom prst="rect">
            <a:avLst/>
          </a:prstGeom>
          <a:noFill/>
        </p:spPr>
        <p:txBody>
          <a:bodyPr wrap="square" rtlCol="0">
            <a:noAutofit/>
          </a:bodyPr>
          <a:lstStyle/>
          <a:p>
            <a:pPr algn="l"/>
            <a:r>
              <a:rPr lang="en-US" sz="1600">
                <a:solidFill>
                  <a:schemeClr val="accent1"/>
                </a:solidFill>
              </a:rPr>
              <a:t>Clients with Cotiviti as 2</a:t>
            </a:r>
            <a:r>
              <a:rPr lang="en-US" sz="1600" baseline="30000">
                <a:solidFill>
                  <a:schemeClr val="accent1"/>
                </a:solidFill>
              </a:rPr>
              <a:t>nd</a:t>
            </a:r>
            <a:r>
              <a:rPr lang="en-US" sz="1600">
                <a:solidFill>
                  <a:schemeClr val="accent1"/>
                </a:solidFill>
              </a:rPr>
              <a:t> editor</a:t>
            </a:r>
          </a:p>
        </p:txBody>
      </p:sp>
      <p:sp>
        <p:nvSpPr>
          <p:cNvPr id="33" name="TextBox 32">
            <a:extLst>
              <a:ext uri="{FF2B5EF4-FFF2-40B4-BE49-F238E27FC236}">
                <a16:creationId xmlns:a16="http://schemas.microsoft.com/office/drawing/2014/main" id="{DD448935-E591-3A33-F04F-DDB6B51ECE44}"/>
              </a:ext>
            </a:extLst>
          </p:cNvPr>
          <p:cNvSpPr txBox="1"/>
          <p:nvPr/>
        </p:nvSpPr>
        <p:spPr>
          <a:xfrm>
            <a:off x="5422845" y="5494682"/>
            <a:ext cx="2117243" cy="362139"/>
          </a:xfrm>
          <a:prstGeom prst="rect">
            <a:avLst/>
          </a:prstGeom>
          <a:noFill/>
        </p:spPr>
        <p:txBody>
          <a:bodyPr wrap="square" rtlCol="0">
            <a:noAutofit/>
          </a:bodyPr>
          <a:lstStyle/>
          <a:p>
            <a:pPr algn="l"/>
            <a:r>
              <a:rPr lang="en-US" sz="1600">
                <a:solidFill>
                  <a:schemeClr val="accent1"/>
                </a:solidFill>
              </a:rPr>
              <a:t>Payers in single state</a:t>
            </a:r>
          </a:p>
        </p:txBody>
      </p:sp>
    </p:spTree>
    <p:extLst>
      <p:ext uri="{BB962C8B-B14F-4D97-AF65-F5344CB8AC3E}">
        <p14:creationId xmlns:p14="http://schemas.microsoft.com/office/powerpoint/2010/main" val="37562504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B3F656-81E9-FB35-E006-161DFE3469FC}"/>
              </a:ext>
            </a:extLst>
          </p:cNvPr>
          <p:cNvSpPr>
            <a:spLocks noGrp="1"/>
          </p:cNvSpPr>
          <p:nvPr>
            <p:ph type="sldNum" sz="quarter" idx="12"/>
          </p:nvPr>
        </p:nvSpPr>
        <p:spPr/>
        <p:txBody>
          <a:bodyPr/>
          <a:lstStyle/>
          <a:p>
            <a:fld id="{8BC64C03-9EC0-4B7E-8FE4-24DBF62E63E5}" type="slidenum">
              <a:rPr lang="en-US" smtClean="0"/>
              <a:t>24</a:t>
            </a:fld>
            <a:endParaRPr lang="en-US"/>
          </a:p>
        </p:txBody>
      </p:sp>
      <p:sp>
        <p:nvSpPr>
          <p:cNvPr id="4" name="Title 1" descr="Title Block">
            <a:extLst>
              <a:ext uri="{FF2B5EF4-FFF2-40B4-BE49-F238E27FC236}">
                <a16:creationId xmlns:a16="http://schemas.microsoft.com/office/drawing/2014/main" id="{9A083C6C-65FE-2791-1A36-05A5BC7E7348}"/>
              </a:ext>
            </a:extLst>
          </p:cNvPr>
          <p:cNvSpPr txBox="1">
            <a:spLocks/>
          </p:cNvSpPr>
          <p:nvPr/>
        </p:nvSpPr>
        <p:spPr>
          <a:xfrm>
            <a:off x="214746" y="201057"/>
            <a:ext cx="11277600" cy="444471"/>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mn-lt"/>
                <a:ea typeface="+mj-ea"/>
                <a:cs typeface="+mj-cs"/>
              </a:defRPr>
            </a:lvl1pPr>
          </a:lstStyle>
          <a:p>
            <a:r>
              <a:rPr lang="en-US" sz="2000">
                <a:latin typeface="+mj-lt"/>
              </a:rPr>
              <a:t>EDA Summary</a:t>
            </a:r>
          </a:p>
        </p:txBody>
      </p:sp>
      <p:sp>
        <p:nvSpPr>
          <p:cNvPr id="5" name="TextBox 4">
            <a:extLst>
              <a:ext uri="{FF2B5EF4-FFF2-40B4-BE49-F238E27FC236}">
                <a16:creationId xmlns:a16="http://schemas.microsoft.com/office/drawing/2014/main" id="{764806A7-60EE-85FA-7A89-B278B0CE3599}"/>
              </a:ext>
            </a:extLst>
          </p:cNvPr>
          <p:cNvSpPr txBox="1"/>
          <p:nvPr/>
        </p:nvSpPr>
        <p:spPr>
          <a:xfrm>
            <a:off x="344031" y="645527"/>
            <a:ext cx="10719303" cy="4597651"/>
          </a:xfrm>
          <a:prstGeom prst="rect">
            <a:avLst/>
          </a:prstGeom>
          <a:noFill/>
        </p:spPr>
        <p:txBody>
          <a:bodyPr wrap="square" rtlCol="0">
            <a:noAutofit/>
          </a:bodyPr>
          <a:lstStyle/>
          <a:p>
            <a:pPr marL="285750" indent="-285750" algn="l">
              <a:lnSpc>
                <a:spcPct val="200000"/>
              </a:lnSpc>
              <a:buFont typeface="Arial" panose="020B0604020202020204" pitchFamily="34" charset="0"/>
              <a:buChar char="•"/>
            </a:pPr>
            <a:r>
              <a:rPr lang="en-US" sz="1200">
                <a:solidFill>
                  <a:schemeClr val="accent1"/>
                </a:solidFill>
              </a:rPr>
              <a:t>Raw data: PPM </a:t>
            </a:r>
            <a:r>
              <a:rPr lang="en-US" sz="1200" err="1">
                <a:solidFill>
                  <a:schemeClr val="accent1"/>
                </a:solidFill>
              </a:rPr>
              <a:t>Factline</a:t>
            </a:r>
            <a:r>
              <a:rPr lang="en-US" sz="1200">
                <a:solidFill>
                  <a:schemeClr val="accent1"/>
                </a:solidFill>
              </a:rPr>
              <a:t>, PPM Crosswalk, PPM Benchmarks</a:t>
            </a:r>
          </a:p>
          <a:p>
            <a:pPr marL="742950" lvl="1" indent="-285750">
              <a:lnSpc>
                <a:spcPct val="200000"/>
              </a:lnSpc>
              <a:buFont typeface="Arial" panose="020B0604020202020204" pitchFamily="34" charset="0"/>
              <a:buChar char="•"/>
            </a:pPr>
            <a:r>
              <a:rPr lang="en-US" sz="1200">
                <a:solidFill>
                  <a:schemeClr val="accent1"/>
                </a:solidFill>
              </a:rPr>
              <a:t>Medicare and commercial clients having 2.4M rows and 21 columns.</a:t>
            </a:r>
          </a:p>
          <a:p>
            <a:pPr marL="285750" indent="-285750" algn="l">
              <a:lnSpc>
                <a:spcPct val="200000"/>
              </a:lnSpc>
              <a:buFont typeface="Arial" panose="020B0604020202020204" pitchFamily="34" charset="0"/>
              <a:buChar char="•"/>
            </a:pPr>
            <a:r>
              <a:rPr lang="en-US" sz="1200">
                <a:solidFill>
                  <a:schemeClr val="accent1"/>
                </a:solidFill>
              </a:rPr>
              <a:t>Performed data processing as below resulting in data of shape 180k rows and 16 columns.</a:t>
            </a:r>
          </a:p>
          <a:p>
            <a:pPr marL="742950" lvl="1" indent="-285750">
              <a:lnSpc>
                <a:spcPct val="200000"/>
              </a:lnSpc>
              <a:buFont typeface="Arial" panose="020B0604020202020204" pitchFamily="34" charset="0"/>
              <a:buChar char="•"/>
            </a:pPr>
            <a:r>
              <a:rPr lang="en-US" sz="1200">
                <a:solidFill>
                  <a:schemeClr val="accent1"/>
                </a:solidFill>
              </a:rPr>
              <a:t>Treating missing values in </a:t>
            </a:r>
            <a:r>
              <a:rPr lang="en-US" sz="1200" err="1">
                <a:solidFill>
                  <a:schemeClr val="accent1"/>
                </a:solidFill>
              </a:rPr>
              <a:t>funding_type</a:t>
            </a:r>
            <a:r>
              <a:rPr lang="en-US" sz="1200">
                <a:solidFill>
                  <a:schemeClr val="accent1"/>
                </a:solidFill>
              </a:rPr>
              <a:t> column</a:t>
            </a:r>
          </a:p>
          <a:p>
            <a:pPr marL="742950" lvl="1" indent="-285750">
              <a:lnSpc>
                <a:spcPct val="200000"/>
              </a:lnSpc>
              <a:buFont typeface="Arial" panose="020B0604020202020204" pitchFamily="34" charset="0"/>
              <a:buChar char="•"/>
            </a:pPr>
            <a:r>
              <a:rPr lang="en-US" sz="1200">
                <a:solidFill>
                  <a:schemeClr val="accent1"/>
                </a:solidFill>
              </a:rPr>
              <a:t>Treating missing values in specialty codes</a:t>
            </a:r>
          </a:p>
          <a:p>
            <a:pPr marL="742950" lvl="1" indent="-285750">
              <a:lnSpc>
                <a:spcPct val="200000"/>
              </a:lnSpc>
              <a:buFont typeface="Arial" panose="020B0604020202020204" pitchFamily="34" charset="0"/>
              <a:buChar char="•"/>
            </a:pPr>
            <a:r>
              <a:rPr lang="en-US" sz="1200">
                <a:solidFill>
                  <a:schemeClr val="accent1"/>
                </a:solidFill>
              </a:rPr>
              <a:t>Dropping description columns : </a:t>
            </a:r>
            <a:r>
              <a:rPr lang="en-US" sz="1200" err="1">
                <a:solidFill>
                  <a:schemeClr val="accent1"/>
                </a:solidFill>
              </a:rPr>
              <a:t>pos_desc</a:t>
            </a:r>
            <a:r>
              <a:rPr lang="en-US" sz="1200">
                <a:solidFill>
                  <a:schemeClr val="accent1"/>
                </a:solidFill>
              </a:rPr>
              <a:t>, </a:t>
            </a:r>
            <a:r>
              <a:rPr lang="en-US" sz="1200" err="1">
                <a:solidFill>
                  <a:schemeClr val="accent1"/>
                </a:solidFill>
              </a:rPr>
              <a:t>insurance_desc</a:t>
            </a:r>
            <a:r>
              <a:rPr lang="en-US" sz="1200">
                <a:solidFill>
                  <a:schemeClr val="accent1"/>
                </a:solidFill>
              </a:rPr>
              <a:t>, </a:t>
            </a:r>
            <a:r>
              <a:rPr lang="en-US" sz="1200" err="1">
                <a:solidFill>
                  <a:schemeClr val="accent1"/>
                </a:solidFill>
              </a:rPr>
              <a:t>claim_type_desc</a:t>
            </a:r>
            <a:endParaRPr lang="en-US" sz="1200">
              <a:solidFill>
                <a:schemeClr val="accent1"/>
              </a:solidFill>
            </a:endParaRPr>
          </a:p>
          <a:p>
            <a:pPr marL="285750" indent="-285750" algn="l">
              <a:lnSpc>
                <a:spcPct val="200000"/>
              </a:lnSpc>
              <a:buFont typeface="Arial" panose="020B0604020202020204" pitchFamily="34" charset="0"/>
              <a:buChar char="•"/>
            </a:pPr>
            <a:r>
              <a:rPr lang="en-US" sz="1200">
                <a:solidFill>
                  <a:schemeClr val="accent1"/>
                </a:solidFill>
              </a:rPr>
              <a:t>Rolled up the final state to region &amp; </a:t>
            </a:r>
            <a:r>
              <a:rPr lang="en-US" sz="1200" err="1">
                <a:solidFill>
                  <a:schemeClr val="accent1"/>
                </a:solidFill>
              </a:rPr>
              <a:t>pos_category</a:t>
            </a:r>
            <a:r>
              <a:rPr lang="en-US" sz="1200">
                <a:solidFill>
                  <a:schemeClr val="accent1"/>
                </a:solidFill>
              </a:rPr>
              <a:t>.</a:t>
            </a:r>
          </a:p>
          <a:p>
            <a:pPr marL="285750" indent="-285750">
              <a:lnSpc>
                <a:spcPct val="200000"/>
              </a:lnSpc>
              <a:buFont typeface="Arial" panose="020B0604020202020204" pitchFamily="34" charset="0"/>
              <a:buChar char="•"/>
            </a:pPr>
            <a:r>
              <a:rPr lang="en-US" sz="1200">
                <a:solidFill>
                  <a:schemeClr val="accent1"/>
                </a:solidFill>
              </a:rPr>
              <a:t>Created additional features such as </a:t>
            </a:r>
            <a:r>
              <a:rPr lang="en-US" sz="1200" err="1">
                <a:solidFill>
                  <a:schemeClr val="accent1"/>
                </a:solidFill>
              </a:rPr>
              <a:t>multi_state_flag</a:t>
            </a:r>
            <a:r>
              <a:rPr lang="en-US" sz="1200">
                <a:solidFill>
                  <a:schemeClr val="accent1"/>
                </a:solidFill>
              </a:rPr>
              <a:t> &amp; Integrated delivery network flag upon feedback from the team.</a:t>
            </a:r>
          </a:p>
          <a:p>
            <a:pPr marL="285750" indent="-285750" algn="l">
              <a:lnSpc>
                <a:spcPct val="200000"/>
              </a:lnSpc>
              <a:buFont typeface="Arial" panose="020B0604020202020204" pitchFamily="34" charset="0"/>
              <a:buChar char="•"/>
            </a:pPr>
            <a:r>
              <a:rPr lang="en-US" sz="1200">
                <a:solidFill>
                  <a:schemeClr val="accent1"/>
                </a:solidFill>
              </a:rPr>
              <a:t>Dropped identifier columns (customer, </a:t>
            </a:r>
            <a:r>
              <a:rPr lang="en-US" sz="1200" err="1">
                <a:solidFill>
                  <a:schemeClr val="accent1"/>
                </a:solidFill>
              </a:rPr>
              <a:t>payer_short</a:t>
            </a:r>
            <a:r>
              <a:rPr lang="en-US" sz="1200">
                <a:solidFill>
                  <a:schemeClr val="accent1"/>
                </a:solidFill>
              </a:rPr>
              <a:t>) to get unique profiles data of shape 86k rows and 14 columns.</a:t>
            </a:r>
          </a:p>
          <a:p>
            <a:pPr marL="285750" indent="-285750" algn="l">
              <a:lnSpc>
                <a:spcPct val="200000"/>
              </a:lnSpc>
              <a:buFont typeface="Arial" panose="020B0604020202020204" pitchFamily="34" charset="0"/>
              <a:buChar char="•"/>
            </a:pPr>
            <a:r>
              <a:rPr lang="en-US" sz="1200">
                <a:solidFill>
                  <a:schemeClr val="accent1"/>
                </a:solidFill>
              </a:rPr>
              <a:t>Created a </a:t>
            </a:r>
            <a:r>
              <a:rPr lang="en-US" sz="1200" err="1">
                <a:solidFill>
                  <a:schemeClr val="accent1"/>
                </a:solidFill>
              </a:rPr>
              <a:t>dp</a:t>
            </a:r>
            <a:r>
              <a:rPr lang="en-US" sz="1200">
                <a:solidFill>
                  <a:schemeClr val="accent1"/>
                </a:solidFill>
              </a:rPr>
              <a:t> key dataset from processed data. </a:t>
            </a:r>
          </a:p>
          <a:p>
            <a:pPr marL="285750" indent="-285750" algn="l">
              <a:lnSpc>
                <a:spcPct val="200000"/>
              </a:lnSpc>
              <a:buFont typeface="Arial" panose="020B0604020202020204" pitchFamily="34" charset="0"/>
              <a:buChar char="•"/>
            </a:pPr>
            <a:r>
              <a:rPr lang="en-US" sz="1200">
                <a:solidFill>
                  <a:schemeClr val="accent1"/>
                </a:solidFill>
              </a:rPr>
              <a:t>Performed univariate analysis on the processed data to understand the variance in the data.</a:t>
            </a:r>
          </a:p>
          <a:p>
            <a:pPr marL="285750" indent="-285750" algn="l">
              <a:lnSpc>
                <a:spcPct val="200000"/>
              </a:lnSpc>
              <a:buFont typeface="Arial" panose="020B0604020202020204" pitchFamily="34" charset="0"/>
              <a:buChar char="•"/>
            </a:pPr>
            <a:r>
              <a:rPr lang="en-US" sz="1200">
                <a:solidFill>
                  <a:schemeClr val="accent1"/>
                </a:solidFill>
              </a:rPr>
              <a:t>Dropped the </a:t>
            </a:r>
            <a:r>
              <a:rPr lang="en-US" sz="1200" err="1">
                <a:solidFill>
                  <a:schemeClr val="accent1"/>
                </a:solidFill>
              </a:rPr>
              <a:t>par_yn</a:t>
            </a:r>
            <a:r>
              <a:rPr lang="en-US" sz="1200">
                <a:solidFill>
                  <a:schemeClr val="accent1"/>
                </a:solidFill>
              </a:rPr>
              <a:t> variable as there is no significant variance.</a:t>
            </a:r>
          </a:p>
          <a:p>
            <a:pPr marL="285750" indent="-285750" algn="l">
              <a:lnSpc>
                <a:spcPct val="200000"/>
              </a:lnSpc>
              <a:buFont typeface="Arial" panose="020B0604020202020204" pitchFamily="34" charset="0"/>
              <a:buChar char="•"/>
            </a:pPr>
            <a:endParaRPr lang="en-US" sz="1200">
              <a:solidFill>
                <a:schemeClr val="accent1"/>
              </a:solidFill>
            </a:endParaRPr>
          </a:p>
          <a:p>
            <a:pPr marL="285750" indent="-285750" algn="l">
              <a:lnSpc>
                <a:spcPct val="200000"/>
              </a:lnSpc>
              <a:buFont typeface="Arial" panose="020B0604020202020204" pitchFamily="34" charset="0"/>
              <a:buChar char="•"/>
            </a:pPr>
            <a:endParaRPr lang="en-US" sz="1200">
              <a:solidFill>
                <a:schemeClr val="accent1"/>
              </a:solidFill>
            </a:endParaRPr>
          </a:p>
          <a:p>
            <a:pPr marL="285750" indent="-285750" algn="l">
              <a:lnSpc>
                <a:spcPct val="200000"/>
              </a:lnSpc>
              <a:buFont typeface="Arial" panose="020B0604020202020204" pitchFamily="34" charset="0"/>
              <a:buChar char="•"/>
            </a:pPr>
            <a:endParaRPr lang="en-US" sz="1200">
              <a:solidFill>
                <a:schemeClr val="accent1"/>
              </a:solidFill>
            </a:endParaRPr>
          </a:p>
          <a:p>
            <a:pPr marL="285750" indent="-285750" algn="l">
              <a:lnSpc>
                <a:spcPct val="200000"/>
              </a:lnSpc>
              <a:buFont typeface="Arial" panose="020B0604020202020204" pitchFamily="34" charset="0"/>
              <a:buChar char="•"/>
            </a:pPr>
            <a:endParaRPr lang="en-US" sz="1200">
              <a:solidFill>
                <a:schemeClr val="accent1"/>
              </a:solidFill>
            </a:endParaRPr>
          </a:p>
          <a:p>
            <a:pPr marL="285750" indent="-285750" algn="l">
              <a:lnSpc>
                <a:spcPct val="150000"/>
              </a:lnSpc>
              <a:buFont typeface="Arial" panose="020B0604020202020204" pitchFamily="34" charset="0"/>
              <a:buChar char="•"/>
            </a:pPr>
            <a:endParaRPr lang="en-US" sz="1200">
              <a:solidFill>
                <a:schemeClr val="accent1"/>
              </a:solidFill>
            </a:endParaRPr>
          </a:p>
          <a:p>
            <a:pPr marL="285750" indent="-285750" algn="l">
              <a:buFont typeface="Arial" panose="020B0604020202020204" pitchFamily="34" charset="0"/>
              <a:buChar char="•"/>
            </a:pPr>
            <a:endParaRPr lang="en-US" sz="1200"/>
          </a:p>
        </p:txBody>
      </p:sp>
      <p:sp>
        <p:nvSpPr>
          <p:cNvPr id="3" name="TextBox 2">
            <a:extLst>
              <a:ext uri="{FF2B5EF4-FFF2-40B4-BE49-F238E27FC236}">
                <a16:creationId xmlns:a16="http://schemas.microsoft.com/office/drawing/2014/main" id="{72D8E00E-6234-000E-B7A2-D4F9C6BA430A}"/>
              </a:ext>
            </a:extLst>
          </p:cNvPr>
          <p:cNvSpPr txBox="1"/>
          <p:nvPr/>
        </p:nvSpPr>
        <p:spPr>
          <a:xfrm>
            <a:off x="344030" y="5243178"/>
            <a:ext cx="10719303" cy="1121407"/>
          </a:xfrm>
          <a:prstGeom prst="rect">
            <a:avLst/>
          </a:prstGeom>
          <a:noFill/>
        </p:spPr>
        <p:txBody>
          <a:bodyPr wrap="square" rtlCol="0">
            <a:noAutofit/>
          </a:bodyPr>
          <a:lstStyle/>
          <a:p>
            <a:pPr marL="285750" indent="-285750" algn="l">
              <a:lnSpc>
                <a:spcPct val="200000"/>
              </a:lnSpc>
              <a:buFont typeface="Arial" panose="020B0604020202020204" pitchFamily="34" charset="0"/>
              <a:buChar char="•"/>
            </a:pPr>
            <a:r>
              <a:rPr lang="en-US" sz="1200">
                <a:solidFill>
                  <a:schemeClr val="accent3"/>
                </a:solidFill>
              </a:rPr>
              <a:t>&gt;50% of the clients are national.</a:t>
            </a:r>
          </a:p>
          <a:p>
            <a:pPr marL="285750" indent="-285750" algn="l">
              <a:lnSpc>
                <a:spcPct val="200000"/>
              </a:lnSpc>
              <a:buFont typeface="Arial" panose="020B0604020202020204" pitchFamily="34" charset="0"/>
              <a:buChar char="•"/>
            </a:pPr>
            <a:r>
              <a:rPr lang="en-US" sz="1200">
                <a:solidFill>
                  <a:schemeClr val="accent3"/>
                </a:solidFill>
              </a:rPr>
              <a:t>3/4th of the clients have Cotiviti as 2nd editor.</a:t>
            </a:r>
          </a:p>
          <a:p>
            <a:pPr marL="285750" indent="-285750" algn="l">
              <a:lnSpc>
                <a:spcPct val="200000"/>
              </a:lnSpc>
              <a:buFont typeface="Arial" panose="020B0604020202020204" pitchFamily="34" charset="0"/>
              <a:buChar char="•"/>
            </a:pPr>
            <a:r>
              <a:rPr lang="en-US" sz="1200">
                <a:solidFill>
                  <a:schemeClr val="accent3"/>
                </a:solidFill>
              </a:rPr>
              <a:t>~90% of payers are in a single state</a:t>
            </a:r>
          </a:p>
          <a:p>
            <a:pPr marL="285750" indent="-285750" algn="l">
              <a:lnSpc>
                <a:spcPct val="200000"/>
              </a:lnSpc>
              <a:buFont typeface="Arial" panose="020B0604020202020204" pitchFamily="34" charset="0"/>
              <a:buChar char="•"/>
            </a:pPr>
            <a:endParaRPr lang="en-US" sz="1200">
              <a:solidFill>
                <a:schemeClr val="accent1"/>
              </a:solidFill>
            </a:endParaRPr>
          </a:p>
          <a:p>
            <a:pPr marL="285750" indent="-285750" algn="l">
              <a:lnSpc>
                <a:spcPct val="200000"/>
              </a:lnSpc>
              <a:buFont typeface="Arial" panose="020B0604020202020204" pitchFamily="34" charset="0"/>
              <a:buChar char="•"/>
            </a:pPr>
            <a:endParaRPr lang="en-US" sz="1200">
              <a:solidFill>
                <a:schemeClr val="accent1"/>
              </a:solidFill>
            </a:endParaRPr>
          </a:p>
          <a:p>
            <a:pPr marL="285750" indent="-285750" algn="l">
              <a:lnSpc>
                <a:spcPct val="200000"/>
              </a:lnSpc>
              <a:buFont typeface="Arial" panose="020B0604020202020204" pitchFamily="34" charset="0"/>
              <a:buChar char="•"/>
            </a:pPr>
            <a:endParaRPr lang="en-US" sz="1200">
              <a:solidFill>
                <a:schemeClr val="accent1"/>
              </a:solidFill>
            </a:endParaRPr>
          </a:p>
          <a:p>
            <a:pPr marL="285750" indent="-285750" algn="l">
              <a:lnSpc>
                <a:spcPct val="200000"/>
              </a:lnSpc>
              <a:buFont typeface="Arial" panose="020B0604020202020204" pitchFamily="34" charset="0"/>
              <a:buChar char="•"/>
            </a:pPr>
            <a:endParaRPr lang="en-US" sz="1200">
              <a:solidFill>
                <a:schemeClr val="accent1"/>
              </a:solidFill>
            </a:endParaRPr>
          </a:p>
          <a:p>
            <a:pPr marL="285750" indent="-285750" algn="l">
              <a:lnSpc>
                <a:spcPct val="200000"/>
              </a:lnSpc>
              <a:buFont typeface="Arial" panose="020B0604020202020204" pitchFamily="34" charset="0"/>
              <a:buChar char="•"/>
            </a:pPr>
            <a:endParaRPr lang="en-US" sz="1200">
              <a:solidFill>
                <a:schemeClr val="accent1"/>
              </a:solidFill>
            </a:endParaRPr>
          </a:p>
          <a:p>
            <a:pPr marL="285750" indent="-285750" algn="l">
              <a:lnSpc>
                <a:spcPct val="200000"/>
              </a:lnSpc>
              <a:buFont typeface="Arial" panose="020B0604020202020204" pitchFamily="34" charset="0"/>
              <a:buChar char="•"/>
            </a:pPr>
            <a:endParaRPr lang="en-US" sz="1200">
              <a:solidFill>
                <a:schemeClr val="accent1"/>
              </a:solidFill>
            </a:endParaRPr>
          </a:p>
          <a:p>
            <a:pPr marL="285750" indent="-285750" algn="l">
              <a:lnSpc>
                <a:spcPct val="150000"/>
              </a:lnSpc>
              <a:buFont typeface="Arial" panose="020B0604020202020204" pitchFamily="34" charset="0"/>
              <a:buChar char="•"/>
            </a:pPr>
            <a:endParaRPr lang="en-US" sz="1200">
              <a:solidFill>
                <a:schemeClr val="accent1"/>
              </a:solidFill>
            </a:endParaRPr>
          </a:p>
          <a:p>
            <a:pPr marL="285750" indent="-285750" algn="l">
              <a:buFont typeface="Arial" panose="020B0604020202020204" pitchFamily="34" charset="0"/>
              <a:buChar char="•"/>
            </a:pPr>
            <a:endParaRPr lang="en-US" sz="1200"/>
          </a:p>
        </p:txBody>
      </p:sp>
    </p:spTree>
    <p:extLst>
      <p:ext uri="{BB962C8B-B14F-4D97-AF65-F5344CB8AC3E}">
        <p14:creationId xmlns:p14="http://schemas.microsoft.com/office/powerpoint/2010/main" val="31181912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AFFBFA-29BB-DB97-7A58-9B5620191B66}"/>
              </a:ext>
            </a:extLst>
          </p:cNvPr>
          <p:cNvSpPr>
            <a:spLocks noGrp="1"/>
          </p:cNvSpPr>
          <p:nvPr>
            <p:ph type="sldNum" sz="quarter" idx="12"/>
          </p:nvPr>
        </p:nvSpPr>
        <p:spPr/>
        <p:txBody>
          <a:bodyPr/>
          <a:lstStyle/>
          <a:p>
            <a:fld id="{8BC64C03-9EC0-4B7E-8FE4-24DBF62E63E5}" type="slidenum">
              <a:rPr lang="en-US" smtClean="0"/>
              <a:t>25</a:t>
            </a:fld>
            <a:endParaRPr lang="en-US"/>
          </a:p>
        </p:txBody>
      </p:sp>
      <p:sp>
        <p:nvSpPr>
          <p:cNvPr id="4" name="Title 1" descr="Title Block">
            <a:extLst>
              <a:ext uri="{FF2B5EF4-FFF2-40B4-BE49-F238E27FC236}">
                <a16:creationId xmlns:a16="http://schemas.microsoft.com/office/drawing/2014/main" id="{D3687DEA-6001-2CEA-1D3C-B8F526127450}"/>
              </a:ext>
            </a:extLst>
          </p:cNvPr>
          <p:cNvSpPr txBox="1">
            <a:spLocks/>
          </p:cNvSpPr>
          <p:nvPr/>
        </p:nvSpPr>
        <p:spPr>
          <a:xfrm>
            <a:off x="230863" y="137682"/>
            <a:ext cx="11277600" cy="444471"/>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mn-lt"/>
                <a:ea typeface="+mj-ea"/>
                <a:cs typeface="+mj-cs"/>
              </a:defRPr>
            </a:lvl1pPr>
          </a:lstStyle>
          <a:p>
            <a:r>
              <a:rPr lang="en-US" sz="2000">
                <a:latin typeface="+mj-lt"/>
              </a:rPr>
              <a:t>Commercial Payer : </a:t>
            </a:r>
            <a:r>
              <a:rPr lang="en-US" sz="2000">
                <a:solidFill>
                  <a:schemeClr val="accent3"/>
                </a:solidFill>
              </a:rPr>
              <a:t>AETCM</a:t>
            </a:r>
          </a:p>
        </p:txBody>
      </p:sp>
      <p:graphicFrame>
        <p:nvGraphicFramePr>
          <p:cNvPr id="6" name="Table 5">
            <a:extLst>
              <a:ext uri="{FF2B5EF4-FFF2-40B4-BE49-F238E27FC236}">
                <a16:creationId xmlns:a16="http://schemas.microsoft.com/office/drawing/2014/main" id="{CCB706E8-C7FE-894E-7502-F55D31D5E0CB}"/>
              </a:ext>
            </a:extLst>
          </p:cNvPr>
          <p:cNvGraphicFramePr>
            <a:graphicFrameLocks noGrp="1"/>
          </p:cNvGraphicFramePr>
          <p:nvPr>
            <p:extLst>
              <p:ext uri="{D42A27DB-BD31-4B8C-83A1-F6EECF244321}">
                <p14:modId xmlns:p14="http://schemas.microsoft.com/office/powerpoint/2010/main" val="199651386"/>
              </p:ext>
            </p:extLst>
          </p:nvPr>
        </p:nvGraphicFramePr>
        <p:xfrm>
          <a:off x="230863" y="674728"/>
          <a:ext cx="11630682" cy="891223"/>
        </p:xfrm>
        <a:graphic>
          <a:graphicData uri="http://schemas.openxmlformats.org/drawingml/2006/table">
            <a:tbl>
              <a:tblPr firstRow="1" bandRow="1">
                <a:tableStyleId>{69012ECD-51FC-41F1-AA8D-1B2483CD663E}</a:tableStyleId>
              </a:tblPr>
              <a:tblGrid>
                <a:gridCol w="932505">
                  <a:extLst>
                    <a:ext uri="{9D8B030D-6E8A-4147-A177-3AD203B41FA5}">
                      <a16:colId xmlns:a16="http://schemas.microsoft.com/office/drawing/2014/main" val="3272373996"/>
                    </a:ext>
                  </a:extLst>
                </a:gridCol>
                <a:gridCol w="1068309">
                  <a:extLst>
                    <a:ext uri="{9D8B030D-6E8A-4147-A177-3AD203B41FA5}">
                      <a16:colId xmlns:a16="http://schemas.microsoft.com/office/drawing/2014/main" val="456624983"/>
                    </a:ext>
                  </a:extLst>
                </a:gridCol>
                <a:gridCol w="1231272">
                  <a:extLst>
                    <a:ext uri="{9D8B030D-6E8A-4147-A177-3AD203B41FA5}">
                      <a16:colId xmlns:a16="http://schemas.microsoft.com/office/drawing/2014/main" val="988343129"/>
                    </a:ext>
                  </a:extLst>
                </a:gridCol>
                <a:gridCol w="1131683">
                  <a:extLst>
                    <a:ext uri="{9D8B030D-6E8A-4147-A177-3AD203B41FA5}">
                      <a16:colId xmlns:a16="http://schemas.microsoft.com/office/drawing/2014/main" val="1928026355"/>
                    </a:ext>
                  </a:extLst>
                </a:gridCol>
                <a:gridCol w="1530035">
                  <a:extLst>
                    <a:ext uri="{9D8B030D-6E8A-4147-A177-3AD203B41FA5}">
                      <a16:colId xmlns:a16="http://schemas.microsoft.com/office/drawing/2014/main" val="4121587049"/>
                    </a:ext>
                  </a:extLst>
                </a:gridCol>
                <a:gridCol w="1330860">
                  <a:extLst>
                    <a:ext uri="{9D8B030D-6E8A-4147-A177-3AD203B41FA5}">
                      <a16:colId xmlns:a16="http://schemas.microsoft.com/office/drawing/2014/main" val="4278795442"/>
                    </a:ext>
                  </a:extLst>
                </a:gridCol>
                <a:gridCol w="1484768">
                  <a:extLst>
                    <a:ext uri="{9D8B030D-6E8A-4147-A177-3AD203B41FA5}">
                      <a16:colId xmlns:a16="http://schemas.microsoft.com/office/drawing/2014/main" val="3533926880"/>
                    </a:ext>
                  </a:extLst>
                </a:gridCol>
                <a:gridCol w="1628952">
                  <a:extLst>
                    <a:ext uri="{9D8B030D-6E8A-4147-A177-3AD203B41FA5}">
                      <a16:colId xmlns:a16="http://schemas.microsoft.com/office/drawing/2014/main" val="954702518"/>
                    </a:ext>
                  </a:extLst>
                </a:gridCol>
                <a:gridCol w="1292298">
                  <a:extLst>
                    <a:ext uri="{9D8B030D-6E8A-4147-A177-3AD203B41FA5}">
                      <a16:colId xmlns:a16="http://schemas.microsoft.com/office/drawing/2014/main" val="827096191"/>
                    </a:ext>
                  </a:extLst>
                </a:gridCol>
              </a:tblGrid>
              <a:tr h="370840">
                <a:tc>
                  <a:txBody>
                    <a:bodyPr/>
                    <a:lstStyle/>
                    <a:p>
                      <a:pPr algn="ctr"/>
                      <a:r>
                        <a:rPr lang="en-US" sz="1050" b="0"/>
                        <a:t>Customer Segment</a:t>
                      </a:r>
                    </a:p>
                  </a:txBody>
                  <a:tcPr>
                    <a:lnB w="6350" cap="flat" cmpd="sng" algn="ctr">
                      <a:noFill/>
                      <a:prstDash val="solid"/>
                      <a:miter lim="800000"/>
                    </a:lnB>
                  </a:tcPr>
                </a:tc>
                <a:tc>
                  <a:txBody>
                    <a:bodyPr/>
                    <a:lstStyle/>
                    <a:p>
                      <a:pPr algn="ctr"/>
                      <a:r>
                        <a:rPr lang="en-US" sz="1050" b="0"/>
                        <a:t>Cotiviti Edit Position</a:t>
                      </a:r>
                    </a:p>
                  </a:txBody>
                  <a:tcPr>
                    <a:lnB w="6350" cap="flat" cmpd="sng" algn="ctr">
                      <a:noFill/>
                      <a:prstDash val="solid"/>
                      <a:miter lim="800000"/>
                    </a:lnB>
                  </a:tcPr>
                </a:tc>
                <a:tc>
                  <a:txBody>
                    <a:bodyPr/>
                    <a:lstStyle/>
                    <a:p>
                      <a:pPr algn="ctr"/>
                      <a:r>
                        <a:rPr lang="en-US" sz="1050" b="0"/>
                        <a:t>Blues Indicator</a:t>
                      </a:r>
                    </a:p>
                  </a:txBody>
                  <a:tcPr>
                    <a:lnB w="6350" cap="flat" cmpd="sng" algn="ctr">
                      <a:noFill/>
                      <a:prstDash val="solid"/>
                      <a:miter lim="800000"/>
                    </a:lnB>
                  </a:tcPr>
                </a:tc>
                <a:tc>
                  <a:txBody>
                    <a:bodyPr/>
                    <a:lstStyle/>
                    <a:p>
                      <a:pPr algn="ctr"/>
                      <a:r>
                        <a:rPr lang="en-US" sz="1050" b="0"/>
                        <a:t>Line of Business</a:t>
                      </a:r>
                    </a:p>
                  </a:txBody>
                  <a:tcPr>
                    <a:lnB w="6350" cap="flat" cmpd="sng" algn="ctr">
                      <a:noFill/>
                      <a:prstDash val="solid"/>
                      <a:miter lim="800000"/>
                    </a:lnB>
                  </a:tcPr>
                </a:tc>
                <a:tc>
                  <a:txBody>
                    <a:bodyPr/>
                    <a:lstStyle/>
                    <a:p>
                      <a:pPr algn="ctr"/>
                      <a:r>
                        <a:rPr lang="en-US" sz="1050" b="0"/>
                        <a:t>Funding Type</a:t>
                      </a:r>
                    </a:p>
                  </a:txBody>
                  <a:tcPr>
                    <a:lnB w="6350" cap="flat" cmpd="sng" algn="ctr">
                      <a:noFill/>
                      <a:prstDash val="solid"/>
                      <a:miter lim="800000"/>
                    </a:lnB>
                  </a:tcPr>
                </a:tc>
                <a:tc>
                  <a:txBody>
                    <a:bodyPr/>
                    <a:lstStyle/>
                    <a:p>
                      <a:pPr algn="ctr"/>
                      <a:r>
                        <a:rPr lang="en-US" sz="1050" b="0"/>
                        <a:t>Home Host Flag</a:t>
                      </a:r>
                    </a:p>
                  </a:txBody>
                  <a:tcPr>
                    <a:lnB w="6350" cap="flat" cmpd="sng" algn="ctr">
                      <a:noFill/>
                      <a:prstDash val="solid"/>
                      <a:miter lim="800000"/>
                    </a:lnB>
                  </a:tcPr>
                </a:tc>
                <a:tc>
                  <a:txBody>
                    <a:bodyPr/>
                    <a:lstStyle/>
                    <a:p>
                      <a:pPr algn="ctr"/>
                      <a:r>
                        <a:rPr lang="en-US" sz="1050" b="0"/>
                        <a:t>Customer Region</a:t>
                      </a:r>
                    </a:p>
                  </a:txBody>
                  <a:tcPr>
                    <a:lnB w="6350" cap="flat" cmpd="sng" algn="ctr">
                      <a:noFill/>
                      <a:prstDash val="solid"/>
                      <a:miter lim="800000"/>
                    </a:lnB>
                  </a:tcPr>
                </a:tc>
                <a:tc>
                  <a:txBody>
                    <a:bodyPr/>
                    <a:lstStyle/>
                    <a:p>
                      <a:pPr marL="0" marR="0" algn="ctr">
                        <a:spcBef>
                          <a:spcPts val="0"/>
                        </a:spcBef>
                        <a:spcAft>
                          <a:spcPts val="0"/>
                        </a:spcAft>
                      </a:pPr>
                      <a:r>
                        <a:rPr lang="en-US" sz="1050" b="0">
                          <a:effectLst/>
                          <a:highlight>
                            <a:srgbClr val="31006F"/>
                          </a:highlight>
                        </a:rPr>
                        <a:t>Provider Sponsored Plan</a:t>
                      </a:r>
                      <a:endParaRPr lang="en-US" sz="1050" b="0">
                        <a:effectLst/>
                        <a:highlight>
                          <a:srgbClr val="31006F"/>
                        </a:highlight>
                        <a:latin typeface="Aptos" panose="020B0004020202020204" pitchFamily="34" charset="0"/>
                        <a:ea typeface="Aptos" panose="020B0004020202020204" pitchFamily="34" charset="0"/>
                        <a:cs typeface="Aptos" panose="020B0004020202020204" pitchFamily="34" charset="0"/>
                      </a:endParaRPr>
                    </a:p>
                  </a:txBody>
                  <a:tcPr>
                    <a:lnB w="6350" cap="flat" cmpd="sng" algn="ctr">
                      <a:noFill/>
                      <a:prstDash val="solid"/>
                      <a:miter lim="800000"/>
                    </a:lnB>
                  </a:tcPr>
                </a:tc>
                <a:tc>
                  <a:txBody>
                    <a:bodyPr/>
                    <a:lstStyle/>
                    <a:p>
                      <a:pPr algn="ctr"/>
                      <a:r>
                        <a:rPr lang="en-US" sz="1050" b="0"/>
                        <a:t>Multi State Flag</a:t>
                      </a:r>
                    </a:p>
                  </a:txBody>
                  <a:tcPr>
                    <a:lnB w="6350" cap="flat" cmpd="sng" algn="ctr">
                      <a:noFill/>
                      <a:prstDash val="solid"/>
                      <a:miter lim="800000"/>
                    </a:lnB>
                  </a:tcPr>
                </a:tc>
                <a:extLst>
                  <a:ext uri="{0D108BD9-81ED-4DB2-BD59-A6C34878D82A}">
                    <a16:rowId xmlns:a16="http://schemas.microsoft.com/office/drawing/2014/main" val="451766399"/>
                  </a:ext>
                </a:extLst>
              </a:tr>
              <a:tr h="370840">
                <a:tc>
                  <a:txBody>
                    <a:bodyPr/>
                    <a:lstStyle/>
                    <a:p>
                      <a:pPr algn="ctr">
                        <a:lnSpc>
                          <a:spcPct val="150000"/>
                        </a:lnSpc>
                      </a:pPr>
                      <a:r>
                        <a:rPr lang="en-US" sz="900"/>
                        <a:t>National</a:t>
                      </a:r>
                    </a:p>
                  </a:txBody>
                  <a:tcPr>
                    <a:lnL w="12700" cap="flat" cmpd="sng" algn="ctr">
                      <a:noFill/>
                      <a:prstDash val="solid"/>
                      <a:round/>
                      <a:headEnd type="none" w="med" len="med"/>
                      <a:tailEnd type="none" w="med" len="med"/>
                    </a:lnL>
                    <a:lnR>
                      <a:noFill/>
                    </a:lnR>
                    <a:lnT w="6350" cap="flat" cmpd="sng" algn="ctr">
                      <a:noFill/>
                      <a:prstDash val="solid"/>
                      <a:miter lim="800000"/>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50000"/>
                        </a:lnSpc>
                      </a:pPr>
                      <a:r>
                        <a:rPr lang="en-US" sz="900"/>
                        <a:t>2</a:t>
                      </a:r>
                    </a:p>
                  </a:txBody>
                  <a:tcPr>
                    <a:lnL>
                      <a:noFill/>
                    </a:lnL>
                    <a:lnR>
                      <a:noFill/>
                    </a:lnR>
                    <a:lnT w="6350" cap="flat" cmpd="sng" algn="ctr">
                      <a:noFill/>
                      <a:prstDash val="solid"/>
                      <a:miter lim="800000"/>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50000"/>
                        </a:lnSpc>
                      </a:pPr>
                      <a:r>
                        <a:rPr lang="en-US" sz="900"/>
                        <a:t>N</a:t>
                      </a:r>
                    </a:p>
                  </a:txBody>
                  <a:tcPr>
                    <a:lnL>
                      <a:noFill/>
                    </a:lnL>
                    <a:lnR>
                      <a:noFill/>
                    </a:lnR>
                    <a:lnT w="6350" cap="flat" cmpd="sng" algn="ctr">
                      <a:noFill/>
                      <a:prstDash val="solid"/>
                      <a:miter lim="800000"/>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50000"/>
                        </a:lnSpc>
                      </a:pPr>
                      <a:r>
                        <a:rPr lang="en-US" sz="900"/>
                        <a:t>Commercial</a:t>
                      </a:r>
                    </a:p>
                  </a:txBody>
                  <a:tcPr>
                    <a:lnL>
                      <a:noFill/>
                    </a:lnL>
                    <a:lnR>
                      <a:noFill/>
                    </a:lnR>
                    <a:lnT w="6350" cap="flat" cmpd="sng" algn="ctr">
                      <a:noFill/>
                      <a:prstDash val="solid"/>
                      <a:miter lim="800000"/>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50000"/>
                        </a:lnSpc>
                      </a:pPr>
                      <a:r>
                        <a:rPr lang="en-US" sz="900"/>
                        <a:t>ASO, Non-ASO</a:t>
                      </a:r>
                    </a:p>
                  </a:txBody>
                  <a:tcPr>
                    <a:lnL>
                      <a:noFill/>
                    </a:lnL>
                    <a:lnR>
                      <a:noFill/>
                    </a:lnR>
                    <a:lnT w="6350" cap="flat" cmpd="sng" algn="ctr">
                      <a:noFill/>
                      <a:prstDash val="solid"/>
                      <a:miter lim="800000"/>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50000"/>
                        </a:lnSpc>
                      </a:pPr>
                      <a:r>
                        <a:rPr lang="en-US" sz="900"/>
                        <a:t>Local Home</a:t>
                      </a:r>
                    </a:p>
                  </a:txBody>
                  <a:tcPr>
                    <a:lnL>
                      <a:noFill/>
                    </a:lnL>
                    <a:lnR>
                      <a:noFill/>
                    </a:lnR>
                    <a:lnT w="6350" cap="flat" cmpd="sng" algn="ctr">
                      <a:noFill/>
                      <a:prstDash val="solid"/>
                      <a:miter lim="800000"/>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50000"/>
                        </a:lnSpc>
                      </a:pPr>
                      <a:r>
                        <a:rPr lang="en-US" sz="900"/>
                        <a:t>Midwest, Northeast, South, West </a:t>
                      </a:r>
                    </a:p>
                  </a:txBody>
                  <a:tcPr>
                    <a:lnL>
                      <a:noFill/>
                    </a:lnL>
                    <a:lnR>
                      <a:noFill/>
                    </a:lnR>
                    <a:lnT w="6350" cap="flat" cmpd="sng" algn="ctr">
                      <a:noFill/>
                      <a:prstDash val="solid"/>
                      <a:miter lim="800000"/>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50000"/>
                        </a:lnSpc>
                      </a:pPr>
                      <a:r>
                        <a:rPr lang="en-US" sz="900"/>
                        <a:t>N</a:t>
                      </a:r>
                    </a:p>
                  </a:txBody>
                  <a:tcPr>
                    <a:lnL>
                      <a:noFill/>
                    </a:lnL>
                    <a:lnR>
                      <a:noFill/>
                    </a:lnR>
                    <a:lnT w="6350" cap="flat" cmpd="sng" algn="ctr">
                      <a:noFill/>
                      <a:prstDash val="solid"/>
                      <a:miter lim="800000"/>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50000"/>
                        </a:lnSpc>
                      </a:pPr>
                      <a:r>
                        <a:rPr lang="en-US" sz="900"/>
                        <a:t>Y</a:t>
                      </a:r>
                    </a:p>
                  </a:txBody>
                  <a:tcPr>
                    <a:lnL>
                      <a:noFill/>
                    </a:lnL>
                    <a:lnR w="12700" cap="flat" cmpd="sng" algn="ctr">
                      <a:noFill/>
                      <a:prstDash val="solid"/>
                      <a:round/>
                      <a:headEnd type="none" w="med" len="med"/>
                      <a:tailEnd type="none" w="med" len="med"/>
                    </a:lnR>
                    <a:lnT w="6350" cap="flat" cmpd="sng" algn="ctr">
                      <a:noFill/>
                      <a:prstDash val="solid"/>
                      <a:miter lim="800000"/>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71019241"/>
                  </a:ext>
                </a:extLst>
              </a:tr>
            </a:tbl>
          </a:graphicData>
        </a:graphic>
      </p:graphicFrame>
      <p:graphicFrame>
        <p:nvGraphicFramePr>
          <p:cNvPr id="7" name="Table 6">
            <a:extLst>
              <a:ext uri="{FF2B5EF4-FFF2-40B4-BE49-F238E27FC236}">
                <a16:creationId xmlns:a16="http://schemas.microsoft.com/office/drawing/2014/main" id="{CBF856A7-0090-1C95-3ECC-054E633A4F36}"/>
              </a:ext>
            </a:extLst>
          </p:cNvPr>
          <p:cNvGraphicFramePr>
            <a:graphicFrameLocks noGrp="1"/>
          </p:cNvGraphicFramePr>
          <p:nvPr>
            <p:extLst>
              <p:ext uri="{D42A27DB-BD31-4B8C-83A1-F6EECF244321}">
                <p14:modId xmlns:p14="http://schemas.microsoft.com/office/powerpoint/2010/main" val="2460860851"/>
              </p:ext>
            </p:extLst>
          </p:nvPr>
        </p:nvGraphicFramePr>
        <p:xfrm>
          <a:off x="5437673" y="2725786"/>
          <a:ext cx="6423872" cy="762000"/>
        </p:xfrm>
        <a:graphic>
          <a:graphicData uri="http://schemas.openxmlformats.org/drawingml/2006/table">
            <a:tbl>
              <a:tblPr firstRow="1" bandRow="1">
                <a:tableStyleId>{EB344D84-9AFB-497E-A393-DC336BA19D2E}</a:tableStyleId>
              </a:tblPr>
              <a:tblGrid>
                <a:gridCol w="1750778">
                  <a:extLst>
                    <a:ext uri="{9D8B030D-6E8A-4147-A177-3AD203B41FA5}">
                      <a16:colId xmlns:a16="http://schemas.microsoft.com/office/drawing/2014/main" val="546291016"/>
                    </a:ext>
                  </a:extLst>
                </a:gridCol>
                <a:gridCol w="751438">
                  <a:extLst>
                    <a:ext uri="{9D8B030D-6E8A-4147-A177-3AD203B41FA5}">
                      <a16:colId xmlns:a16="http://schemas.microsoft.com/office/drawing/2014/main" val="3428695768"/>
                    </a:ext>
                  </a:extLst>
                </a:gridCol>
                <a:gridCol w="751438">
                  <a:extLst>
                    <a:ext uri="{9D8B030D-6E8A-4147-A177-3AD203B41FA5}">
                      <a16:colId xmlns:a16="http://schemas.microsoft.com/office/drawing/2014/main" val="665444053"/>
                    </a:ext>
                  </a:extLst>
                </a:gridCol>
                <a:gridCol w="680613">
                  <a:extLst>
                    <a:ext uri="{9D8B030D-6E8A-4147-A177-3AD203B41FA5}">
                      <a16:colId xmlns:a16="http://schemas.microsoft.com/office/drawing/2014/main" val="1531046001"/>
                    </a:ext>
                  </a:extLst>
                </a:gridCol>
                <a:gridCol w="986310">
                  <a:extLst>
                    <a:ext uri="{9D8B030D-6E8A-4147-A177-3AD203B41FA5}">
                      <a16:colId xmlns:a16="http://schemas.microsoft.com/office/drawing/2014/main" val="957462297"/>
                    </a:ext>
                  </a:extLst>
                </a:gridCol>
                <a:gridCol w="727182">
                  <a:extLst>
                    <a:ext uri="{9D8B030D-6E8A-4147-A177-3AD203B41FA5}">
                      <a16:colId xmlns:a16="http://schemas.microsoft.com/office/drawing/2014/main" val="1949001633"/>
                    </a:ext>
                  </a:extLst>
                </a:gridCol>
                <a:gridCol w="776113">
                  <a:extLst>
                    <a:ext uri="{9D8B030D-6E8A-4147-A177-3AD203B41FA5}">
                      <a16:colId xmlns:a16="http://schemas.microsoft.com/office/drawing/2014/main" val="1789629186"/>
                    </a:ext>
                  </a:extLst>
                </a:gridCol>
              </a:tblGrid>
              <a:tr h="190500">
                <a:tc>
                  <a:txBody>
                    <a:bodyPr/>
                    <a:lstStyle/>
                    <a:p>
                      <a:pPr algn="l" fontAlgn="b"/>
                      <a:endParaRPr lang="en-US" sz="1050" b="0" i="0" u="none" strike="noStrike">
                        <a:solidFill>
                          <a:srgbClr val="000000"/>
                        </a:solidFill>
                        <a:effectLst/>
                        <a:latin typeface="+mn-lt"/>
                      </a:endParaRPr>
                    </a:p>
                  </a:txBody>
                  <a:tcPr marL="9525" marR="9525" marT="9525" marB="0" anchor="b">
                    <a:lnL>
                      <a:noFill/>
                    </a:lnL>
                    <a:lnR>
                      <a:noFill/>
                    </a:lnR>
                    <a:lnT w="25400" cmpd="sng">
                      <a:noFill/>
                    </a:lnT>
                    <a:lnB w="25400" cmpd="sng">
                      <a:noFill/>
                    </a:lnB>
                    <a:lnTlToBr w="12700" cmpd="sng">
                      <a:noFill/>
                      <a:prstDash val="solid"/>
                    </a:lnTlToBr>
                    <a:lnBlToTr w="12700" cmpd="sng">
                      <a:noFill/>
                      <a:prstDash val="solid"/>
                    </a:lnBlToTr>
                  </a:tcPr>
                </a:tc>
                <a:tc>
                  <a:txBody>
                    <a:bodyPr/>
                    <a:lstStyle/>
                    <a:p>
                      <a:pPr algn="ctr" fontAlgn="t"/>
                      <a:r>
                        <a:rPr lang="en-US" sz="900" b="0" u="none" strike="noStrike">
                          <a:solidFill>
                            <a:schemeClr val="bg1"/>
                          </a:solidFill>
                          <a:effectLst/>
                        </a:rPr>
                        <a:t>Supress</a:t>
                      </a:r>
                      <a:endParaRPr lang="en-US" sz="900" b="0" i="0" u="none" strike="noStrike">
                        <a:solidFill>
                          <a:schemeClr val="bg1"/>
                        </a:solidFill>
                        <a:effectLst/>
                        <a:latin typeface="+mn-lt"/>
                      </a:endParaRPr>
                    </a:p>
                  </a:txBody>
                  <a:tcPr marL="9525" marR="9525" marT="9525" marB="0">
                    <a:lnL>
                      <a:noFill/>
                    </a:lnL>
                    <a:lnR>
                      <a:noFill/>
                    </a:lnR>
                    <a:lnT w="25400" cmpd="sng">
                      <a:noFill/>
                    </a:lnT>
                    <a:lnB w="25400" cmpd="sng">
                      <a:noFill/>
                    </a:lnB>
                    <a:lnTlToBr w="12700" cmpd="sng">
                      <a:noFill/>
                      <a:prstDash val="solid"/>
                    </a:lnTlToBr>
                    <a:lnBlToTr w="12700" cmpd="sng">
                      <a:noFill/>
                      <a:prstDash val="solid"/>
                    </a:lnBlToTr>
                    <a:solidFill>
                      <a:schemeClr val="accent3"/>
                    </a:solidFill>
                  </a:tcPr>
                </a:tc>
                <a:tc>
                  <a:txBody>
                    <a:bodyPr/>
                    <a:lstStyle/>
                    <a:p>
                      <a:pPr algn="ctr" fontAlgn="t"/>
                      <a:r>
                        <a:rPr lang="en-US" sz="900" b="0" u="none" strike="noStrike">
                          <a:solidFill>
                            <a:schemeClr val="bg1"/>
                          </a:solidFill>
                          <a:effectLst/>
                        </a:rPr>
                        <a:t>NULL</a:t>
                      </a:r>
                      <a:endParaRPr lang="en-US" sz="900" b="0" i="0" u="none" strike="noStrike">
                        <a:solidFill>
                          <a:schemeClr val="bg1"/>
                        </a:solidFill>
                        <a:effectLst/>
                        <a:latin typeface="+mn-lt"/>
                      </a:endParaRPr>
                    </a:p>
                  </a:txBody>
                  <a:tcPr marL="9525" marR="9525" marT="9525" marB="0">
                    <a:lnL>
                      <a:noFill/>
                    </a:lnL>
                    <a:lnR>
                      <a:noFill/>
                    </a:lnR>
                    <a:lnT w="25400" cmpd="sng">
                      <a:noFill/>
                    </a:lnT>
                    <a:lnB w="25400" cmpd="sng">
                      <a:noFill/>
                    </a:lnB>
                    <a:lnTlToBr w="12700" cmpd="sng">
                      <a:noFill/>
                      <a:prstDash val="solid"/>
                    </a:lnTlToBr>
                    <a:lnBlToTr w="12700" cmpd="sng">
                      <a:noFill/>
                      <a:prstDash val="solid"/>
                    </a:lnBlToTr>
                    <a:solidFill>
                      <a:schemeClr val="accent3"/>
                    </a:solidFill>
                  </a:tcPr>
                </a:tc>
                <a:tc>
                  <a:txBody>
                    <a:bodyPr/>
                    <a:lstStyle/>
                    <a:p>
                      <a:pPr algn="ctr" fontAlgn="t"/>
                      <a:r>
                        <a:rPr lang="en-US" sz="900" b="0" u="none" strike="noStrike">
                          <a:solidFill>
                            <a:schemeClr val="bg1"/>
                          </a:solidFill>
                          <a:effectLst/>
                        </a:rPr>
                        <a:t>Reject</a:t>
                      </a:r>
                      <a:endParaRPr lang="en-US" sz="900" b="0" i="0" u="none" strike="noStrike">
                        <a:solidFill>
                          <a:schemeClr val="bg1"/>
                        </a:solidFill>
                        <a:effectLst/>
                        <a:latin typeface="+mn-lt"/>
                      </a:endParaRPr>
                    </a:p>
                  </a:txBody>
                  <a:tcPr marL="9525" marR="9525" marT="9525" marB="0">
                    <a:lnL>
                      <a:noFill/>
                    </a:lnL>
                    <a:lnR>
                      <a:noFill/>
                    </a:lnR>
                    <a:lnT w="25400" cmpd="sng">
                      <a:noFill/>
                    </a:lnT>
                    <a:lnB w="25400" cmpd="sng">
                      <a:noFill/>
                    </a:lnB>
                    <a:lnTlToBr w="12700" cmpd="sng">
                      <a:noFill/>
                      <a:prstDash val="solid"/>
                    </a:lnTlToBr>
                    <a:lnBlToTr w="12700" cmpd="sng">
                      <a:noFill/>
                      <a:prstDash val="solid"/>
                    </a:lnBlToTr>
                    <a:solidFill>
                      <a:schemeClr val="accent3"/>
                    </a:solidFill>
                  </a:tcPr>
                </a:tc>
                <a:tc>
                  <a:txBody>
                    <a:bodyPr/>
                    <a:lstStyle/>
                    <a:p>
                      <a:pPr algn="ctr" fontAlgn="t"/>
                      <a:r>
                        <a:rPr lang="en-US" sz="900" b="0" u="none" strike="noStrike">
                          <a:solidFill>
                            <a:schemeClr val="bg1"/>
                          </a:solidFill>
                          <a:effectLst/>
                        </a:rPr>
                        <a:t>No Decision</a:t>
                      </a:r>
                      <a:endParaRPr lang="en-US" sz="900" b="0" i="0" u="none" strike="noStrike">
                        <a:solidFill>
                          <a:schemeClr val="bg1"/>
                        </a:solidFill>
                        <a:effectLst/>
                        <a:latin typeface="+mn-lt"/>
                      </a:endParaRPr>
                    </a:p>
                  </a:txBody>
                  <a:tcPr marL="9525" marR="9525" marT="9525" marB="0">
                    <a:lnL>
                      <a:noFill/>
                    </a:lnL>
                    <a:lnR>
                      <a:noFill/>
                    </a:lnR>
                    <a:lnT w="25400" cmpd="sng">
                      <a:noFill/>
                    </a:lnT>
                    <a:lnB w="25400" cmpd="sng">
                      <a:noFill/>
                    </a:lnB>
                    <a:lnTlToBr w="12700" cmpd="sng">
                      <a:noFill/>
                      <a:prstDash val="solid"/>
                    </a:lnTlToBr>
                    <a:lnBlToTr w="12700" cmpd="sng">
                      <a:noFill/>
                      <a:prstDash val="solid"/>
                    </a:lnBlToTr>
                    <a:solidFill>
                      <a:schemeClr val="accent3"/>
                    </a:solidFill>
                  </a:tcPr>
                </a:tc>
                <a:tc>
                  <a:txBody>
                    <a:bodyPr/>
                    <a:lstStyle/>
                    <a:p>
                      <a:pPr algn="ctr" fontAlgn="t"/>
                      <a:r>
                        <a:rPr lang="en-US" sz="900" b="0" u="none" strike="noStrike">
                          <a:solidFill>
                            <a:schemeClr val="bg1"/>
                          </a:solidFill>
                          <a:effectLst/>
                        </a:rPr>
                        <a:t>Approved</a:t>
                      </a:r>
                      <a:endParaRPr lang="en-US" sz="900" b="0" i="0" u="none" strike="noStrike">
                        <a:solidFill>
                          <a:schemeClr val="bg1"/>
                        </a:solidFill>
                        <a:effectLst/>
                        <a:latin typeface="+mn-lt"/>
                      </a:endParaRPr>
                    </a:p>
                  </a:txBody>
                  <a:tcPr marL="9525" marR="9525" marT="9525" marB="0">
                    <a:lnL>
                      <a:noFill/>
                    </a:lnL>
                    <a:lnR>
                      <a:noFill/>
                    </a:lnR>
                    <a:lnT w="25400" cmpd="sng">
                      <a:noFill/>
                    </a:lnT>
                    <a:lnB w="25400" cmpd="sng">
                      <a:noFill/>
                    </a:lnB>
                    <a:lnTlToBr w="12700" cmpd="sng">
                      <a:noFill/>
                      <a:prstDash val="solid"/>
                    </a:lnTlToBr>
                    <a:lnBlToTr w="12700" cmpd="sng">
                      <a:noFill/>
                      <a:prstDash val="solid"/>
                    </a:lnBlToTr>
                    <a:solidFill>
                      <a:schemeClr val="accent3"/>
                    </a:solidFill>
                  </a:tcPr>
                </a:tc>
                <a:tc>
                  <a:txBody>
                    <a:bodyPr/>
                    <a:lstStyle/>
                    <a:p>
                      <a:pPr algn="ctr" fontAlgn="t"/>
                      <a:r>
                        <a:rPr lang="en-US" sz="900" b="0" u="none" strike="noStrike">
                          <a:solidFill>
                            <a:schemeClr val="bg1"/>
                          </a:solidFill>
                          <a:effectLst/>
                        </a:rPr>
                        <a:t>Total</a:t>
                      </a:r>
                      <a:endParaRPr lang="en-US" sz="900" b="0" i="0" u="none" strike="noStrike">
                        <a:solidFill>
                          <a:schemeClr val="bg1"/>
                        </a:solidFill>
                        <a:effectLst/>
                        <a:latin typeface="+mn-lt"/>
                      </a:endParaRPr>
                    </a:p>
                  </a:txBody>
                  <a:tcPr marL="9525" marR="9525" marT="9525" marB="0">
                    <a:lnL>
                      <a:noFill/>
                    </a:lnL>
                    <a:lnR>
                      <a:noFill/>
                    </a:lnR>
                    <a:lnT w="25400" cmpd="sng">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3211614613"/>
                  </a:ext>
                </a:extLst>
              </a:tr>
              <a:tr h="190500">
                <a:tc>
                  <a:txBody>
                    <a:bodyPr/>
                    <a:lstStyle/>
                    <a:p>
                      <a:pPr algn="l" fontAlgn="b"/>
                      <a:r>
                        <a:rPr lang="en-US" sz="900" u="none" strike="noStrike">
                          <a:effectLst/>
                        </a:rPr>
                        <a:t>Total DP Count</a:t>
                      </a:r>
                      <a:endParaRPr lang="en-US" sz="900" b="0" i="0" u="none" strike="noStrike">
                        <a:solidFill>
                          <a:srgbClr val="000000"/>
                        </a:solidFill>
                        <a:effectLst/>
                        <a:latin typeface="Calibri" panose="020F0502020204030204" pitchFamily="34" charset="0"/>
                      </a:endParaRPr>
                    </a:p>
                  </a:txBody>
                  <a:tcPr marL="9525" marR="9525" marT="9525" marB="0" anchor="ctr">
                    <a:lnL>
                      <a:noFill/>
                    </a:lnL>
                    <a:lnR>
                      <a:noFill/>
                    </a:lnR>
                    <a:lnT w="25400" cmpd="sng">
                      <a:noFill/>
                    </a:lnT>
                    <a:lnB>
                      <a:noFill/>
                    </a:lnB>
                    <a:lnTlToBr w="12700" cmpd="sng">
                      <a:noFill/>
                      <a:prstDash val="solid"/>
                    </a:lnTlToBr>
                    <a:lnBlToTr w="12700" cmpd="sng">
                      <a:noFill/>
                      <a:prstDash val="solid"/>
                    </a:lnBlToTr>
                  </a:tcPr>
                </a:tc>
                <a:tc>
                  <a:txBody>
                    <a:bodyPr/>
                    <a:lstStyle/>
                    <a:p>
                      <a:pPr algn="ctr" fontAlgn="b"/>
                      <a:r>
                        <a:rPr lang="en-US" sz="900" u="none" strike="noStrike">
                          <a:effectLst/>
                        </a:rPr>
                        <a:t>3028</a:t>
                      </a:r>
                      <a:endParaRPr lang="en-US" sz="900" b="0" i="0" u="none" strike="noStrike">
                        <a:solidFill>
                          <a:srgbClr val="000000"/>
                        </a:solidFill>
                        <a:effectLst/>
                        <a:latin typeface="Calibri" panose="020F0502020204030204" pitchFamily="34" charset="0"/>
                      </a:endParaRPr>
                    </a:p>
                  </a:txBody>
                  <a:tcPr marL="9525" marR="9525" marT="9525" marB="0" anchor="ctr">
                    <a:lnL>
                      <a:noFill/>
                    </a:lnL>
                    <a:lnR>
                      <a:noFill/>
                    </a:lnR>
                    <a:lnT w="25400" cmpd="sng">
                      <a:noFill/>
                    </a:lnT>
                    <a:lnB>
                      <a:noFill/>
                    </a:lnB>
                    <a:lnTlToBr w="12700" cmpd="sng">
                      <a:noFill/>
                      <a:prstDash val="solid"/>
                    </a:lnTlToBr>
                    <a:lnBlToTr w="12700" cmpd="sng">
                      <a:noFill/>
                      <a:prstDash val="solid"/>
                    </a:lnBlToTr>
                  </a:tcPr>
                </a:tc>
                <a:tc>
                  <a:txBody>
                    <a:bodyPr/>
                    <a:lstStyle/>
                    <a:p>
                      <a:pPr algn="ctr" fontAlgn="b"/>
                      <a:r>
                        <a:rPr lang="en-US" sz="900" u="none" strike="noStrike">
                          <a:effectLst/>
                        </a:rPr>
                        <a:t>3102</a:t>
                      </a:r>
                      <a:endParaRPr lang="en-US" sz="900" b="0" i="0" u="none" strike="noStrike">
                        <a:solidFill>
                          <a:srgbClr val="000000"/>
                        </a:solidFill>
                        <a:effectLst/>
                        <a:latin typeface="Calibri" panose="020F0502020204030204" pitchFamily="34" charset="0"/>
                      </a:endParaRPr>
                    </a:p>
                  </a:txBody>
                  <a:tcPr marL="9525" marR="9525" marT="9525" marB="0" anchor="ctr">
                    <a:lnL>
                      <a:noFill/>
                    </a:lnL>
                    <a:lnR>
                      <a:noFill/>
                    </a:lnR>
                    <a:lnT w="25400" cmpd="sng">
                      <a:noFill/>
                    </a:lnT>
                    <a:lnB>
                      <a:noFill/>
                    </a:lnB>
                    <a:lnTlToBr w="12700" cmpd="sng">
                      <a:noFill/>
                      <a:prstDash val="solid"/>
                    </a:lnTlToBr>
                    <a:lnBlToTr w="12700" cmpd="sng">
                      <a:noFill/>
                      <a:prstDash val="solid"/>
                    </a:lnBlToTr>
                  </a:tcPr>
                </a:tc>
                <a:tc>
                  <a:txBody>
                    <a:bodyPr/>
                    <a:lstStyle/>
                    <a:p>
                      <a:pPr algn="ctr" fontAlgn="b"/>
                      <a:r>
                        <a:rPr lang="en-US" sz="900" u="none" strike="noStrike">
                          <a:effectLst/>
                        </a:rPr>
                        <a:t>409</a:t>
                      </a:r>
                      <a:endParaRPr lang="en-US" sz="900" b="0" i="0" u="none" strike="noStrike">
                        <a:solidFill>
                          <a:srgbClr val="000000"/>
                        </a:solidFill>
                        <a:effectLst/>
                        <a:latin typeface="Calibri" panose="020F0502020204030204" pitchFamily="34" charset="0"/>
                      </a:endParaRPr>
                    </a:p>
                  </a:txBody>
                  <a:tcPr marL="9525" marR="9525" marT="9525" marB="0" anchor="ctr">
                    <a:lnL>
                      <a:noFill/>
                    </a:lnL>
                    <a:lnR>
                      <a:noFill/>
                    </a:lnR>
                    <a:lnT w="25400" cmpd="sng">
                      <a:noFill/>
                    </a:lnT>
                    <a:lnB>
                      <a:noFill/>
                    </a:lnB>
                    <a:lnTlToBr w="12700" cmpd="sng">
                      <a:noFill/>
                      <a:prstDash val="solid"/>
                    </a:lnTlToBr>
                    <a:lnBlToTr w="12700" cmpd="sng">
                      <a:noFill/>
                      <a:prstDash val="solid"/>
                    </a:lnBlToTr>
                  </a:tcPr>
                </a:tc>
                <a:tc>
                  <a:txBody>
                    <a:bodyPr/>
                    <a:lstStyle/>
                    <a:p>
                      <a:pPr algn="ct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9525" marR="9525" marT="9525" marB="0" anchor="ctr">
                    <a:lnL>
                      <a:noFill/>
                    </a:lnL>
                    <a:lnR>
                      <a:noFill/>
                    </a:lnR>
                    <a:lnT w="25400" cmpd="sng">
                      <a:noFill/>
                    </a:lnT>
                    <a:lnB>
                      <a:noFill/>
                    </a:lnB>
                    <a:lnTlToBr w="12700" cmpd="sng">
                      <a:noFill/>
                      <a:prstDash val="solid"/>
                    </a:lnTlToBr>
                    <a:lnBlToTr w="12700" cmpd="sng">
                      <a:noFill/>
                      <a:prstDash val="solid"/>
                    </a:lnBlToTr>
                  </a:tcPr>
                </a:tc>
                <a:tc>
                  <a:txBody>
                    <a:bodyPr/>
                    <a:lstStyle/>
                    <a:p>
                      <a:pPr algn="ctr" fontAlgn="b"/>
                      <a:r>
                        <a:rPr lang="en-US" sz="900" u="none" strike="noStrike">
                          <a:effectLst/>
                        </a:rPr>
                        <a:t>555</a:t>
                      </a:r>
                      <a:endParaRPr lang="en-US" sz="900" b="0" i="0" u="none" strike="noStrike">
                        <a:solidFill>
                          <a:srgbClr val="000000"/>
                        </a:solidFill>
                        <a:effectLst/>
                        <a:latin typeface="Calibri" panose="020F0502020204030204" pitchFamily="34" charset="0"/>
                      </a:endParaRPr>
                    </a:p>
                  </a:txBody>
                  <a:tcPr marL="9525" marR="9525" marT="9525" marB="0" anchor="ctr">
                    <a:lnL>
                      <a:noFill/>
                    </a:lnL>
                    <a:lnR>
                      <a:noFill/>
                    </a:lnR>
                    <a:lnT w="25400" cmpd="sng">
                      <a:noFill/>
                    </a:lnT>
                    <a:lnB>
                      <a:noFill/>
                    </a:lnB>
                    <a:lnTlToBr w="12700" cmpd="sng">
                      <a:noFill/>
                      <a:prstDash val="solid"/>
                    </a:lnTlToBr>
                    <a:lnBlToTr w="12700" cmpd="sng">
                      <a:noFill/>
                      <a:prstDash val="solid"/>
                    </a:lnBlToTr>
                  </a:tcPr>
                </a:tc>
                <a:tc>
                  <a:txBody>
                    <a:bodyPr/>
                    <a:lstStyle/>
                    <a:p>
                      <a:pPr algn="ctr" fontAlgn="b"/>
                      <a:r>
                        <a:rPr lang="en-US" sz="900" u="none" strike="noStrike">
                          <a:effectLst/>
                        </a:rPr>
                        <a:t>7095</a:t>
                      </a:r>
                      <a:endParaRPr lang="en-US" sz="900" b="0" i="0" u="none" strike="noStrike">
                        <a:solidFill>
                          <a:srgbClr val="000000"/>
                        </a:solidFill>
                        <a:effectLst/>
                        <a:latin typeface="Calibri" panose="020F0502020204030204" pitchFamily="34" charset="0"/>
                      </a:endParaRPr>
                    </a:p>
                  </a:txBody>
                  <a:tcPr marL="9525" marR="9525" marT="9525" marB="0" anchor="ctr">
                    <a:lnL>
                      <a:noFill/>
                    </a:lnL>
                    <a:lnR>
                      <a:noFill/>
                    </a:lnR>
                    <a:lnT w="254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073584623"/>
                  </a:ext>
                </a:extLst>
              </a:tr>
              <a:tr h="190500">
                <a:tc>
                  <a:txBody>
                    <a:bodyPr/>
                    <a:lstStyle/>
                    <a:p>
                      <a:pPr algn="l" fontAlgn="b"/>
                      <a:r>
                        <a:rPr lang="en-US" sz="900" u="none" strike="noStrike">
                          <a:effectLst/>
                        </a:rPr>
                        <a:t>Recommended by Model</a:t>
                      </a:r>
                      <a:endParaRPr lang="en-US" sz="9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marL="0" algn="ctr" defTabSz="685800" rtl="0" eaLnBrk="1" fontAlgn="b" latinLnBrk="0" hangingPunct="1"/>
                      <a:r>
                        <a:rPr lang="en-US" sz="900" u="none" strike="noStrike" kern="1200">
                          <a:solidFill>
                            <a:schemeClr val="dk1"/>
                          </a:solidFill>
                          <a:effectLst/>
                          <a:latin typeface="+mn-lt"/>
                          <a:ea typeface="+mn-ea"/>
                          <a:cs typeface="+mn-cs"/>
                        </a:rPr>
                        <a:t>36%</a:t>
                      </a: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marL="0" algn="ctr" defTabSz="685800" rtl="0" eaLnBrk="1" fontAlgn="b" latinLnBrk="0" hangingPunct="1"/>
                      <a:r>
                        <a:rPr lang="en-US" sz="900" u="none" strike="noStrike" kern="1200">
                          <a:solidFill>
                            <a:schemeClr val="dk1"/>
                          </a:solidFill>
                          <a:effectLst/>
                          <a:latin typeface="+mn-lt"/>
                          <a:ea typeface="+mn-ea"/>
                          <a:cs typeface="+mn-cs"/>
                        </a:rPr>
                        <a:t>7%</a:t>
                      </a: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marL="0" algn="ctr" defTabSz="685800" rtl="0" eaLnBrk="1" fontAlgn="b" latinLnBrk="0" hangingPunct="1"/>
                      <a:r>
                        <a:rPr lang="en-US" sz="900" u="none" strike="noStrike" kern="1200">
                          <a:solidFill>
                            <a:schemeClr val="dk1"/>
                          </a:solidFill>
                          <a:effectLst/>
                          <a:latin typeface="+mn-lt"/>
                          <a:ea typeface="+mn-ea"/>
                          <a:cs typeface="+mn-cs"/>
                        </a:rPr>
                        <a:t>53%</a:t>
                      </a: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marL="0" algn="ctr" defTabSz="685800" rtl="0" eaLnBrk="1" fontAlgn="b" latinLnBrk="0" hangingPunct="1"/>
                      <a:r>
                        <a:rPr lang="en-US" sz="900" u="none" strike="noStrike" kern="1200">
                          <a:solidFill>
                            <a:schemeClr val="dk1"/>
                          </a:solidFill>
                          <a:effectLst/>
                          <a:latin typeface="+mn-lt"/>
                          <a:ea typeface="+mn-ea"/>
                          <a:cs typeface="+mn-cs"/>
                        </a:rPr>
                        <a:t>100%</a:t>
                      </a: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marL="0" algn="ctr" defTabSz="685800" rtl="0" eaLnBrk="1" fontAlgn="b" latinLnBrk="0" hangingPunct="1"/>
                      <a:r>
                        <a:rPr lang="en-US" sz="900" u="none" strike="noStrike" kern="1200">
                          <a:solidFill>
                            <a:schemeClr val="dk1"/>
                          </a:solidFill>
                          <a:effectLst/>
                          <a:latin typeface="+mn-lt"/>
                          <a:ea typeface="+mn-ea"/>
                          <a:cs typeface="+mn-cs"/>
                        </a:rPr>
                        <a:t>99%</a:t>
                      </a: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marL="0" algn="ctr" defTabSz="685800" rtl="0" eaLnBrk="1" fontAlgn="b" latinLnBrk="0" hangingPunct="1"/>
                      <a:r>
                        <a:rPr lang="en-US" sz="900" u="none" strike="noStrike" kern="1200">
                          <a:solidFill>
                            <a:schemeClr val="dk1"/>
                          </a:solidFill>
                          <a:effectLst/>
                          <a:latin typeface="+mn-lt"/>
                          <a:ea typeface="+mn-ea"/>
                          <a:cs typeface="+mn-cs"/>
                        </a:rPr>
                        <a:t>29%</a:t>
                      </a:r>
                    </a:p>
                  </a:txBody>
                  <a:tcPr marL="9525" marR="9525" marT="9525"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6894968"/>
                  </a:ext>
                </a:extLst>
              </a:tr>
              <a:tr h="190500">
                <a:tc>
                  <a:txBody>
                    <a:bodyPr/>
                    <a:lstStyle/>
                    <a:p>
                      <a:pPr algn="l" fontAlgn="b"/>
                      <a:r>
                        <a:rPr lang="en-US" sz="900" u="none" strike="noStrike">
                          <a:effectLst/>
                        </a:rPr>
                        <a:t>Not Recommended by Model</a:t>
                      </a:r>
                      <a:endParaRPr lang="en-US" sz="9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w="25400" cmpd="sng">
                      <a:noFill/>
                    </a:lnB>
                    <a:lnTlToBr w="12700" cmpd="sng">
                      <a:noFill/>
                      <a:prstDash val="solid"/>
                    </a:lnTlToBr>
                    <a:lnBlToTr w="12700" cmpd="sng">
                      <a:noFill/>
                      <a:prstDash val="solid"/>
                    </a:lnBlToTr>
                  </a:tcPr>
                </a:tc>
                <a:tc>
                  <a:txBody>
                    <a:bodyPr/>
                    <a:lstStyle/>
                    <a:p>
                      <a:pPr marL="0" algn="ctr" defTabSz="685800" rtl="0" eaLnBrk="1" fontAlgn="b" latinLnBrk="0" hangingPunct="1"/>
                      <a:r>
                        <a:rPr lang="en-US" sz="900" u="none" strike="noStrike" kern="1200">
                          <a:solidFill>
                            <a:schemeClr val="dk1"/>
                          </a:solidFill>
                          <a:effectLst/>
                          <a:latin typeface="+mn-lt"/>
                          <a:ea typeface="+mn-ea"/>
                          <a:cs typeface="+mn-cs"/>
                        </a:rPr>
                        <a:t>64%</a:t>
                      </a:r>
                    </a:p>
                  </a:txBody>
                  <a:tcPr marL="9525" marR="9525" marT="9525" marB="0" anchor="ctr">
                    <a:lnL>
                      <a:noFill/>
                    </a:lnL>
                    <a:lnR>
                      <a:noFill/>
                    </a:lnR>
                    <a:lnT>
                      <a:noFill/>
                    </a:lnT>
                    <a:lnB w="25400" cmpd="sng">
                      <a:noFill/>
                    </a:lnB>
                    <a:lnTlToBr w="12700" cmpd="sng">
                      <a:noFill/>
                      <a:prstDash val="solid"/>
                    </a:lnTlToBr>
                    <a:lnBlToTr w="12700" cmpd="sng">
                      <a:noFill/>
                      <a:prstDash val="solid"/>
                    </a:lnBlToTr>
                  </a:tcPr>
                </a:tc>
                <a:tc>
                  <a:txBody>
                    <a:bodyPr/>
                    <a:lstStyle/>
                    <a:p>
                      <a:pPr marL="0" algn="ctr" defTabSz="685800" rtl="0" eaLnBrk="1" fontAlgn="b" latinLnBrk="0" hangingPunct="1"/>
                      <a:r>
                        <a:rPr lang="en-US" sz="900" u="none" strike="noStrike" kern="1200">
                          <a:solidFill>
                            <a:schemeClr val="dk1"/>
                          </a:solidFill>
                          <a:effectLst/>
                          <a:latin typeface="+mn-lt"/>
                          <a:ea typeface="+mn-ea"/>
                          <a:cs typeface="+mn-cs"/>
                        </a:rPr>
                        <a:t>93%</a:t>
                      </a:r>
                    </a:p>
                  </a:txBody>
                  <a:tcPr marL="9525" marR="9525" marT="9525" marB="0" anchor="ctr">
                    <a:lnL>
                      <a:noFill/>
                    </a:lnL>
                    <a:lnR>
                      <a:noFill/>
                    </a:lnR>
                    <a:lnT>
                      <a:noFill/>
                    </a:lnT>
                    <a:lnB w="25400" cmpd="sng">
                      <a:noFill/>
                    </a:lnB>
                    <a:lnTlToBr w="12700" cmpd="sng">
                      <a:noFill/>
                      <a:prstDash val="solid"/>
                    </a:lnTlToBr>
                    <a:lnBlToTr w="12700" cmpd="sng">
                      <a:noFill/>
                      <a:prstDash val="solid"/>
                    </a:lnBlToTr>
                  </a:tcPr>
                </a:tc>
                <a:tc>
                  <a:txBody>
                    <a:bodyPr/>
                    <a:lstStyle/>
                    <a:p>
                      <a:pPr marL="0" algn="ctr" defTabSz="685800" rtl="0" eaLnBrk="1" fontAlgn="b" latinLnBrk="0" hangingPunct="1"/>
                      <a:r>
                        <a:rPr lang="en-US" sz="900" u="none" strike="noStrike" kern="1200">
                          <a:solidFill>
                            <a:schemeClr val="dk1"/>
                          </a:solidFill>
                          <a:effectLst/>
                          <a:latin typeface="+mn-lt"/>
                          <a:ea typeface="+mn-ea"/>
                          <a:cs typeface="+mn-cs"/>
                        </a:rPr>
                        <a:t>47%</a:t>
                      </a:r>
                    </a:p>
                  </a:txBody>
                  <a:tcPr marL="9525" marR="9525" marT="9525" marB="0" anchor="ctr">
                    <a:lnL>
                      <a:noFill/>
                    </a:lnL>
                    <a:lnR>
                      <a:noFill/>
                    </a:lnR>
                    <a:lnT>
                      <a:noFill/>
                    </a:lnT>
                    <a:lnB w="25400" cmpd="sng">
                      <a:noFill/>
                    </a:lnB>
                    <a:lnTlToBr w="12700" cmpd="sng">
                      <a:noFill/>
                      <a:prstDash val="solid"/>
                    </a:lnTlToBr>
                    <a:lnBlToTr w="12700" cmpd="sng">
                      <a:noFill/>
                      <a:prstDash val="solid"/>
                    </a:lnBlToTr>
                  </a:tcPr>
                </a:tc>
                <a:tc>
                  <a:txBody>
                    <a:bodyPr/>
                    <a:lstStyle/>
                    <a:p>
                      <a:pPr marL="0" algn="ctr" defTabSz="685800" rtl="0" eaLnBrk="1" fontAlgn="b" latinLnBrk="0" hangingPunct="1"/>
                      <a:r>
                        <a:rPr lang="en-US" sz="900" u="none" strike="noStrike" kern="1200">
                          <a:solidFill>
                            <a:schemeClr val="dk1"/>
                          </a:solidFill>
                          <a:effectLst/>
                          <a:latin typeface="+mn-lt"/>
                          <a:ea typeface="+mn-ea"/>
                          <a:cs typeface="+mn-cs"/>
                        </a:rPr>
                        <a:t>0%</a:t>
                      </a:r>
                    </a:p>
                  </a:txBody>
                  <a:tcPr marL="9525" marR="9525" marT="9525" marB="0" anchor="ctr">
                    <a:lnL>
                      <a:noFill/>
                    </a:lnL>
                    <a:lnR>
                      <a:noFill/>
                    </a:lnR>
                    <a:lnT>
                      <a:noFill/>
                    </a:lnT>
                    <a:lnB w="25400" cmpd="sng">
                      <a:noFill/>
                    </a:lnB>
                    <a:lnTlToBr w="12700" cmpd="sng">
                      <a:noFill/>
                      <a:prstDash val="solid"/>
                    </a:lnTlToBr>
                    <a:lnBlToTr w="12700" cmpd="sng">
                      <a:noFill/>
                      <a:prstDash val="solid"/>
                    </a:lnBlToTr>
                  </a:tcPr>
                </a:tc>
                <a:tc>
                  <a:txBody>
                    <a:bodyPr/>
                    <a:lstStyle/>
                    <a:p>
                      <a:pPr marL="0" algn="ctr" defTabSz="685800" rtl="0" eaLnBrk="1" fontAlgn="b" latinLnBrk="0" hangingPunct="1"/>
                      <a:r>
                        <a:rPr lang="en-US" sz="900" u="none" strike="noStrike" kern="1200">
                          <a:solidFill>
                            <a:schemeClr val="dk1"/>
                          </a:solidFill>
                          <a:effectLst/>
                          <a:latin typeface="+mn-lt"/>
                          <a:ea typeface="+mn-ea"/>
                          <a:cs typeface="+mn-cs"/>
                        </a:rPr>
                        <a:t>1%</a:t>
                      </a:r>
                    </a:p>
                  </a:txBody>
                  <a:tcPr marL="9525" marR="9525" marT="9525" marB="0" anchor="ctr">
                    <a:lnL>
                      <a:noFill/>
                    </a:lnL>
                    <a:lnR>
                      <a:noFill/>
                    </a:lnR>
                    <a:lnT>
                      <a:noFill/>
                    </a:lnT>
                    <a:lnB w="25400" cmpd="sng">
                      <a:noFill/>
                    </a:lnB>
                    <a:lnTlToBr w="12700" cmpd="sng">
                      <a:noFill/>
                      <a:prstDash val="solid"/>
                    </a:lnTlToBr>
                    <a:lnBlToTr w="12700" cmpd="sng">
                      <a:noFill/>
                      <a:prstDash val="solid"/>
                    </a:lnBlToTr>
                  </a:tcPr>
                </a:tc>
                <a:tc>
                  <a:txBody>
                    <a:bodyPr/>
                    <a:lstStyle/>
                    <a:p>
                      <a:pPr marL="0" algn="ctr" defTabSz="685800" rtl="0" eaLnBrk="1" fontAlgn="b" latinLnBrk="0" hangingPunct="1"/>
                      <a:r>
                        <a:rPr lang="en-US" sz="900" u="none" strike="noStrike" kern="1200">
                          <a:solidFill>
                            <a:schemeClr val="dk1"/>
                          </a:solidFill>
                          <a:effectLst/>
                          <a:latin typeface="+mn-lt"/>
                          <a:ea typeface="+mn-ea"/>
                          <a:cs typeface="+mn-cs"/>
                        </a:rPr>
                        <a:t>71%</a:t>
                      </a:r>
                    </a:p>
                  </a:txBody>
                  <a:tcPr marL="9525" marR="9525" marT="9525" marB="0" anchor="ctr">
                    <a:lnL>
                      <a:noFill/>
                    </a:lnL>
                    <a:lnR>
                      <a:noFill/>
                    </a:lnR>
                    <a:lnT>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352130346"/>
                  </a:ext>
                </a:extLst>
              </a:tr>
            </a:tbl>
          </a:graphicData>
        </a:graphic>
      </p:graphicFrame>
      <p:graphicFrame>
        <p:nvGraphicFramePr>
          <p:cNvPr id="8" name="Table 7">
            <a:extLst>
              <a:ext uri="{FF2B5EF4-FFF2-40B4-BE49-F238E27FC236}">
                <a16:creationId xmlns:a16="http://schemas.microsoft.com/office/drawing/2014/main" id="{87986369-4D01-5864-1D39-52F81B8ADC57}"/>
              </a:ext>
            </a:extLst>
          </p:cNvPr>
          <p:cNvGraphicFramePr>
            <a:graphicFrameLocks noGrp="1"/>
          </p:cNvGraphicFramePr>
          <p:nvPr>
            <p:extLst>
              <p:ext uri="{D42A27DB-BD31-4B8C-83A1-F6EECF244321}">
                <p14:modId xmlns:p14="http://schemas.microsoft.com/office/powerpoint/2010/main" val="1148463662"/>
              </p:ext>
            </p:extLst>
          </p:nvPr>
        </p:nvGraphicFramePr>
        <p:xfrm>
          <a:off x="5437673" y="1701560"/>
          <a:ext cx="4660484" cy="850714"/>
        </p:xfrm>
        <a:graphic>
          <a:graphicData uri="http://schemas.openxmlformats.org/drawingml/2006/table">
            <a:tbl>
              <a:tblPr firstRow="1" bandRow="1">
                <a:tableStyleId>{B301B821-A1FF-4177-AEE7-76D212191A09}</a:tableStyleId>
              </a:tblPr>
              <a:tblGrid>
                <a:gridCol w="1829031">
                  <a:extLst>
                    <a:ext uri="{9D8B030D-6E8A-4147-A177-3AD203B41FA5}">
                      <a16:colId xmlns:a16="http://schemas.microsoft.com/office/drawing/2014/main" val="397576699"/>
                    </a:ext>
                  </a:extLst>
                </a:gridCol>
                <a:gridCol w="1527966">
                  <a:extLst>
                    <a:ext uri="{9D8B030D-6E8A-4147-A177-3AD203B41FA5}">
                      <a16:colId xmlns:a16="http://schemas.microsoft.com/office/drawing/2014/main" val="3028198999"/>
                    </a:ext>
                  </a:extLst>
                </a:gridCol>
                <a:gridCol w="1303487">
                  <a:extLst>
                    <a:ext uri="{9D8B030D-6E8A-4147-A177-3AD203B41FA5}">
                      <a16:colId xmlns:a16="http://schemas.microsoft.com/office/drawing/2014/main" val="3661397713"/>
                    </a:ext>
                  </a:extLst>
                </a:gridCol>
              </a:tblGrid>
              <a:tr h="276940">
                <a:tc>
                  <a:txBody>
                    <a:bodyPr/>
                    <a:lstStyle/>
                    <a:p>
                      <a:pPr>
                        <a:lnSpc>
                          <a:spcPct val="150000"/>
                        </a:lnSpc>
                      </a:pPr>
                      <a:r>
                        <a:rPr lang="en-US" sz="900" b="0"/>
                        <a:t>Hit Rate</a:t>
                      </a:r>
                    </a:p>
                  </a:txBody>
                  <a:tcPr>
                    <a:lnL w="12700" cmpd="sng">
                      <a:noFill/>
                    </a:lnL>
                    <a:lnR>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nSpc>
                          <a:spcPct val="150000"/>
                        </a:lnSpc>
                      </a:pPr>
                      <a:r>
                        <a:rPr lang="en-US" sz="900" b="0"/>
                        <a:t>Other Status DP’s</a:t>
                      </a:r>
                    </a:p>
                  </a:txBody>
                  <a:tcPr>
                    <a:lnL>
                      <a:noFill/>
                    </a:lnL>
                    <a:lnR>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nSpc>
                          <a:spcPct val="150000"/>
                        </a:lnSpc>
                      </a:pPr>
                      <a:r>
                        <a:rPr lang="en-US" sz="900" b="0"/>
                        <a:t>Approved DP’s </a:t>
                      </a:r>
                    </a:p>
                  </a:txBody>
                  <a:tcPr>
                    <a:lnL>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2384805172"/>
                  </a:ext>
                </a:extLst>
              </a:tr>
              <a:tr h="286887">
                <a:tc>
                  <a:txBody>
                    <a:bodyPr/>
                    <a:lstStyle/>
                    <a:p>
                      <a:pPr marL="0" algn="l" defTabSz="685800" rtl="0" eaLnBrk="1" fontAlgn="b" latinLnBrk="0" hangingPunct="1">
                        <a:lnSpc>
                          <a:spcPct val="100000"/>
                        </a:lnSpc>
                      </a:pPr>
                      <a:r>
                        <a:rPr lang="en-US" sz="900" u="none" strike="noStrike" kern="1200">
                          <a:solidFill>
                            <a:schemeClr val="dk1"/>
                          </a:solidFill>
                          <a:effectLst/>
                          <a:latin typeface="+mn-lt"/>
                          <a:ea typeface="+mn-ea"/>
                          <a:cs typeface="+mn-cs"/>
                        </a:rPr>
                        <a:t>Recommended by Model</a:t>
                      </a: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lnSpc>
                          <a:spcPct val="150000"/>
                        </a:lnSpc>
                      </a:pPr>
                      <a:r>
                        <a:rPr lang="en-US" sz="900" u="none" strike="noStrike" kern="1200">
                          <a:solidFill>
                            <a:schemeClr val="dk1"/>
                          </a:solidFill>
                          <a:effectLst/>
                          <a:latin typeface="+mn-lt"/>
                          <a:ea typeface="+mn-ea"/>
                          <a:cs typeface="+mn-cs"/>
                        </a:rPr>
                        <a:t>23.47%</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lnSpc>
                          <a:spcPct val="150000"/>
                        </a:lnSpc>
                      </a:pPr>
                      <a:r>
                        <a:rPr lang="en-US" sz="900" b="1" u="none" strike="noStrike" kern="1200">
                          <a:solidFill>
                            <a:schemeClr val="dk1"/>
                          </a:solidFill>
                          <a:effectLst/>
                          <a:latin typeface="+mn-lt"/>
                          <a:ea typeface="+mn-ea"/>
                          <a:cs typeface="+mn-cs"/>
                        </a:rPr>
                        <a:t>99.28%</a:t>
                      </a: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5118604"/>
                  </a:ext>
                </a:extLst>
              </a:tr>
              <a:tr h="286887">
                <a:tc>
                  <a:txBody>
                    <a:bodyPr/>
                    <a:lstStyle/>
                    <a:p>
                      <a:pPr marL="0" algn="l" defTabSz="685800" rtl="0" eaLnBrk="1" fontAlgn="b" latinLnBrk="0" hangingPunct="1">
                        <a:lnSpc>
                          <a:spcPct val="100000"/>
                        </a:lnSpc>
                      </a:pPr>
                      <a:r>
                        <a:rPr lang="en-US" sz="900" u="none" strike="noStrike" kern="1200">
                          <a:solidFill>
                            <a:schemeClr val="dk1"/>
                          </a:solidFill>
                          <a:effectLst/>
                          <a:latin typeface="+mn-lt"/>
                          <a:ea typeface="+mn-ea"/>
                          <a:cs typeface="+mn-cs"/>
                        </a:rPr>
                        <a:t>Not Recommended by Model</a:t>
                      </a: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solidFill>
                      <a:srgbClr val="E8E7EB"/>
                    </a:solidFill>
                  </a:tcPr>
                </a:tc>
                <a:tc>
                  <a:txBody>
                    <a:bodyPr/>
                    <a:lstStyle/>
                    <a:p>
                      <a:pPr marL="0" algn="ctr" defTabSz="685800" rtl="0" eaLnBrk="1" fontAlgn="b" latinLnBrk="0" hangingPunct="1">
                        <a:lnSpc>
                          <a:spcPct val="150000"/>
                        </a:lnSpc>
                      </a:pPr>
                      <a:r>
                        <a:rPr lang="en-US" sz="900" b="1" u="none" strike="noStrike" kern="1200">
                          <a:solidFill>
                            <a:schemeClr val="dk1"/>
                          </a:solidFill>
                          <a:effectLst/>
                          <a:latin typeface="+mn-lt"/>
                          <a:ea typeface="+mn-ea"/>
                          <a:cs typeface="+mn-cs"/>
                        </a:rPr>
                        <a:t>76.53%</a:t>
                      </a:r>
                    </a:p>
                  </a:txBody>
                  <a:tcPr anchor="ctr">
                    <a:lnL>
                      <a:noFill/>
                    </a:lnL>
                    <a:lnR>
                      <a:noFill/>
                    </a:lnR>
                    <a:lnT w="12700" cmpd="sng">
                      <a:noFill/>
                    </a:lnT>
                    <a:lnB w="12700" cmpd="sng">
                      <a:noFill/>
                    </a:lnB>
                    <a:lnTlToBr w="12700" cmpd="sng">
                      <a:noFill/>
                      <a:prstDash val="solid"/>
                    </a:lnTlToBr>
                    <a:lnBlToTr w="12700" cmpd="sng">
                      <a:noFill/>
                      <a:prstDash val="solid"/>
                    </a:lnBlToTr>
                    <a:solidFill>
                      <a:srgbClr val="E8E7EB"/>
                    </a:solidFill>
                  </a:tcPr>
                </a:tc>
                <a:tc>
                  <a:txBody>
                    <a:bodyPr/>
                    <a:lstStyle/>
                    <a:p>
                      <a:pPr marL="0" algn="ctr" defTabSz="685800" rtl="0" eaLnBrk="1" fontAlgn="b" latinLnBrk="0" hangingPunct="1">
                        <a:lnSpc>
                          <a:spcPct val="150000"/>
                        </a:lnSpc>
                      </a:pPr>
                      <a:r>
                        <a:rPr lang="en-US" sz="900" u="none" strike="noStrike" kern="1200">
                          <a:solidFill>
                            <a:schemeClr val="dk1"/>
                          </a:solidFill>
                          <a:effectLst/>
                          <a:latin typeface="+mn-lt"/>
                          <a:ea typeface="+mn-ea"/>
                          <a:cs typeface="+mn-cs"/>
                        </a:rPr>
                        <a:t>0.72%</a:t>
                      </a: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E8E7EB"/>
                    </a:solidFill>
                  </a:tcPr>
                </a:tc>
                <a:extLst>
                  <a:ext uri="{0D108BD9-81ED-4DB2-BD59-A6C34878D82A}">
                    <a16:rowId xmlns:a16="http://schemas.microsoft.com/office/drawing/2014/main" val="3881185309"/>
                  </a:ext>
                </a:extLst>
              </a:tr>
            </a:tbl>
          </a:graphicData>
        </a:graphic>
      </p:graphicFrame>
      <p:graphicFrame>
        <p:nvGraphicFramePr>
          <p:cNvPr id="11" name="Chart 10">
            <a:extLst>
              <a:ext uri="{FF2B5EF4-FFF2-40B4-BE49-F238E27FC236}">
                <a16:creationId xmlns:a16="http://schemas.microsoft.com/office/drawing/2014/main" id="{E15F1B47-8F56-0DA8-9DF6-D4BF92831490}"/>
              </a:ext>
            </a:extLst>
          </p:cNvPr>
          <p:cNvGraphicFramePr/>
          <p:nvPr>
            <p:extLst>
              <p:ext uri="{D42A27DB-BD31-4B8C-83A1-F6EECF244321}">
                <p14:modId xmlns:p14="http://schemas.microsoft.com/office/powerpoint/2010/main" val="2533517579"/>
              </p:ext>
            </p:extLst>
          </p:nvPr>
        </p:nvGraphicFramePr>
        <p:xfrm>
          <a:off x="230863" y="1658526"/>
          <a:ext cx="5056361" cy="215664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12">
            <a:extLst>
              <a:ext uri="{FF2B5EF4-FFF2-40B4-BE49-F238E27FC236}">
                <a16:creationId xmlns:a16="http://schemas.microsoft.com/office/drawing/2014/main" id="{818FE37A-3D12-BB5A-E4A1-D6353D77C56D}"/>
              </a:ext>
            </a:extLst>
          </p:cNvPr>
          <p:cNvGraphicFramePr/>
          <p:nvPr>
            <p:extLst>
              <p:ext uri="{D42A27DB-BD31-4B8C-83A1-F6EECF244321}">
                <p14:modId xmlns:p14="http://schemas.microsoft.com/office/powerpoint/2010/main" val="4088014044"/>
              </p:ext>
            </p:extLst>
          </p:nvPr>
        </p:nvGraphicFramePr>
        <p:xfrm>
          <a:off x="1004434" y="3815175"/>
          <a:ext cx="9805404" cy="2432238"/>
        </p:xfrm>
        <a:graphic>
          <a:graphicData uri="http://schemas.openxmlformats.org/drawingml/2006/chart">
            <c:chart xmlns:c="http://schemas.openxmlformats.org/drawingml/2006/chart" xmlns:r="http://schemas.openxmlformats.org/officeDocument/2006/relationships" r:id="rId4"/>
          </a:graphicData>
        </a:graphic>
      </p:graphicFrame>
      <p:sp>
        <p:nvSpPr>
          <p:cNvPr id="3" name="TextBox 2">
            <a:extLst>
              <a:ext uri="{FF2B5EF4-FFF2-40B4-BE49-F238E27FC236}">
                <a16:creationId xmlns:a16="http://schemas.microsoft.com/office/drawing/2014/main" id="{AFA87BEF-9ADE-5E29-0F1A-4932BCFBC61F}"/>
              </a:ext>
            </a:extLst>
          </p:cNvPr>
          <p:cNvSpPr txBox="1"/>
          <p:nvPr/>
        </p:nvSpPr>
        <p:spPr>
          <a:xfrm>
            <a:off x="7236542" y="110503"/>
            <a:ext cx="4793737" cy="333814"/>
          </a:xfrm>
          <a:prstGeom prst="rect">
            <a:avLst/>
          </a:prstGeom>
          <a:noFill/>
        </p:spPr>
        <p:txBody>
          <a:bodyPr wrap="square" rtlCol="0">
            <a:noAutofit/>
          </a:bodyPr>
          <a:lstStyle/>
          <a:p>
            <a:pPr algn="l"/>
            <a:r>
              <a:rPr lang="en-US">
                <a:solidFill>
                  <a:schemeClr val="accent1"/>
                </a:solidFill>
              </a:rPr>
              <a:t>Model Recommendation Vs. CPW Data </a:t>
            </a:r>
          </a:p>
        </p:txBody>
      </p:sp>
      <p:graphicFrame>
        <p:nvGraphicFramePr>
          <p:cNvPr id="5" name="Table 4">
            <a:extLst>
              <a:ext uri="{FF2B5EF4-FFF2-40B4-BE49-F238E27FC236}">
                <a16:creationId xmlns:a16="http://schemas.microsoft.com/office/drawing/2014/main" id="{6BB071F6-DF0D-0554-C067-7353CE96817B}"/>
              </a:ext>
            </a:extLst>
          </p:cNvPr>
          <p:cNvGraphicFramePr>
            <a:graphicFrameLocks noGrp="1"/>
          </p:cNvGraphicFramePr>
          <p:nvPr>
            <p:extLst>
              <p:ext uri="{D42A27DB-BD31-4B8C-83A1-F6EECF244321}">
                <p14:modId xmlns:p14="http://schemas.microsoft.com/office/powerpoint/2010/main" val="2247176502"/>
              </p:ext>
            </p:extLst>
          </p:nvPr>
        </p:nvGraphicFramePr>
        <p:xfrm>
          <a:off x="627702" y="6192325"/>
          <a:ext cx="10818897" cy="228600"/>
        </p:xfrm>
        <a:graphic>
          <a:graphicData uri="http://schemas.openxmlformats.org/drawingml/2006/table">
            <a:tbl>
              <a:tblPr>
                <a:tableStyleId>{5C22544A-7EE6-4342-B048-85BDC9FD1C3A}</a:tableStyleId>
              </a:tblPr>
              <a:tblGrid>
                <a:gridCol w="832223">
                  <a:extLst>
                    <a:ext uri="{9D8B030D-6E8A-4147-A177-3AD203B41FA5}">
                      <a16:colId xmlns:a16="http://schemas.microsoft.com/office/drawing/2014/main" val="3304669829"/>
                    </a:ext>
                  </a:extLst>
                </a:gridCol>
                <a:gridCol w="832223">
                  <a:extLst>
                    <a:ext uri="{9D8B030D-6E8A-4147-A177-3AD203B41FA5}">
                      <a16:colId xmlns:a16="http://schemas.microsoft.com/office/drawing/2014/main" val="806105625"/>
                    </a:ext>
                  </a:extLst>
                </a:gridCol>
                <a:gridCol w="832223">
                  <a:extLst>
                    <a:ext uri="{9D8B030D-6E8A-4147-A177-3AD203B41FA5}">
                      <a16:colId xmlns:a16="http://schemas.microsoft.com/office/drawing/2014/main" val="1512378770"/>
                    </a:ext>
                  </a:extLst>
                </a:gridCol>
                <a:gridCol w="832223">
                  <a:extLst>
                    <a:ext uri="{9D8B030D-6E8A-4147-A177-3AD203B41FA5}">
                      <a16:colId xmlns:a16="http://schemas.microsoft.com/office/drawing/2014/main" val="2450752895"/>
                    </a:ext>
                  </a:extLst>
                </a:gridCol>
                <a:gridCol w="832223">
                  <a:extLst>
                    <a:ext uri="{9D8B030D-6E8A-4147-A177-3AD203B41FA5}">
                      <a16:colId xmlns:a16="http://schemas.microsoft.com/office/drawing/2014/main" val="1882568333"/>
                    </a:ext>
                  </a:extLst>
                </a:gridCol>
                <a:gridCol w="832223">
                  <a:extLst>
                    <a:ext uri="{9D8B030D-6E8A-4147-A177-3AD203B41FA5}">
                      <a16:colId xmlns:a16="http://schemas.microsoft.com/office/drawing/2014/main" val="4068005641"/>
                    </a:ext>
                  </a:extLst>
                </a:gridCol>
                <a:gridCol w="832223">
                  <a:extLst>
                    <a:ext uri="{9D8B030D-6E8A-4147-A177-3AD203B41FA5}">
                      <a16:colId xmlns:a16="http://schemas.microsoft.com/office/drawing/2014/main" val="213506422"/>
                    </a:ext>
                  </a:extLst>
                </a:gridCol>
                <a:gridCol w="832223">
                  <a:extLst>
                    <a:ext uri="{9D8B030D-6E8A-4147-A177-3AD203B41FA5}">
                      <a16:colId xmlns:a16="http://schemas.microsoft.com/office/drawing/2014/main" val="3465080106"/>
                    </a:ext>
                  </a:extLst>
                </a:gridCol>
                <a:gridCol w="832223">
                  <a:extLst>
                    <a:ext uri="{9D8B030D-6E8A-4147-A177-3AD203B41FA5}">
                      <a16:colId xmlns:a16="http://schemas.microsoft.com/office/drawing/2014/main" val="4106698414"/>
                    </a:ext>
                  </a:extLst>
                </a:gridCol>
                <a:gridCol w="832223">
                  <a:extLst>
                    <a:ext uri="{9D8B030D-6E8A-4147-A177-3AD203B41FA5}">
                      <a16:colId xmlns:a16="http://schemas.microsoft.com/office/drawing/2014/main" val="2111840646"/>
                    </a:ext>
                  </a:extLst>
                </a:gridCol>
                <a:gridCol w="832223">
                  <a:extLst>
                    <a:ext uri="{9D8B030D-6E8A-4147-A177-3AD203B41FA5}">
                      <a16:colId xmlns:a16="http://schemas.microsoft.com/office/drawing/2014/main" val="3565917500"/>
                    </a:ext>
                  </a:extLst>
                </a:gridCol>
                <a:gridCol w="1070896">
                  <a:extLst>
                    <a:ext uri="{9D8B030D-6E8A-4147-A177-3AD203B41FA5}">
                      <a16:colId xmlns:a16="http://schemas.microsoft.com/office/drawing/2014/main" val="3194313853"/>
                    </a:ext>
                  </a:extLst>
                </a:gridCol>
                <a:gridCol w="593548">
                  <a:extLst>
                    <a:ext uri="{9D8B030D-6E8A-4147-A177-3AD203B41FA5}">
                      <a16:colId xmlns:a16="http://schemas.microsoft.com/office/drawing/2014/main" val="297741556"/>
                    </a:ext>
                  </a:extLst>
                </a:gridCol>
              </a:tblGrid>
              <a:tr h="226583">
                <a:tc>
                  <a:txBody>
                    <a:bodyPr/>
                    <a:lstStyle/>
                    <a:p>
                      <a:pPr algn="ctr"/>
                      <a:r>
                        <a:rPr lang="en-US" sz="900" b="1"/>
                        <a:t>DP Count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70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67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48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44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46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50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32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35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24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24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111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551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239748196"/>
                  </a:ext>
                </a:extLst>
              </a:tr>
            </a:tbl>
          </a:graphicData>
        </a:graphic>
      </p:graphicFrame>
      <p:sp>
        <p:nvSpPr>
          <p:cNvPr id="9" name="TextBox 8">
            <a:extLst>
              <a:ext uri="{FF2B5EF4-FFF2-40B4-BE49-F238E27FC236}">
                <a16:creationId xmlns:a16="http://schemas.microsoft.com/office/drawing/2014/main" id="{32277941-9A93-7C73-0EA9-59381D9AA1BE}"/>
              </a:ext>
            </a:extLst>
          </p:cNvPr>
          <p:cNvSpPr txBox="1"/>
          <p:nvPr/>
        </p:nvSpPr>
        <p:spPr>
          <a:xfrm>
            <a:off x="10838300" y="5924339"/>
            <a:ext cx="633743" cy="166962"/>
          </a:xfrm>
          <a:prstGeom prst="rect">
            <a:avLst/>
          </a:prstGeom>
          <a:noFill/>
        </p:spPr>
        <p:txBody>
          <a:bodyPr wrap="square" rtlCol="0">
            <a:noAutofit/>
          </a:bodyPr>
          <a:lstStyle/>
          <a:p>
            <a:pPr algn="l"/>
            <a:r>
              <a:rPr lang="en-US" sz="900" b="1"/>
              <a:t>Total</a:t>
            </a:r>
          </a:p>
        </p:txBody>
      </p:sp>
    </p:spTree>
    <p:extLst>
      <p:ext uri="{BB962C8B-B14F-4D97-AF65-F5344CB8AC3E}">
        <p14:creationId xmlns:p14="http://schemas.microsoft.com/office/powerpoint/2010/main" val="1719987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B14001-2318-D152-FF2D-47D1BC86BDC1}"/>
              </a:ext>
            </a:extLst>
          </p:cNvPr>
          <p:cNvSpPr>
            <a:spLocks noGrp="1"/>
          </p:cNvSpPr>
          <p:nvPr>
            <p:ph type="sldNum" sz="quarter" idx="12"/>
          </p:nvPr>
        </p:nvSpPr>
        <p:spPr/>
        <p:txBody>
          <a:bodyPr/>
          <a:lstStyle/>
          <a:p>
            <a:fld id="{8BC64C03-9EC0-4B7E-8FE4-24DBF62E63E5}" type="slidenum">
              <a:rPr lang="en-US" smtClean="0"/>
              <a:t>26</a:t>
            </a:fld>
            <a:endParaRPr lang="en-US"/>
          </a:p>
        </p:txBody>
      </p:sp>
      <p:graphicFrame>
        <p:nvGraphicFramePr>
          <p:cNvPr id="3" name="Table 2">
            <a:extLst>
              <a:ext uri="{FF2B5EF4-FFF2-40B4-BE49-F238E27FC236}">
                <a16:creationId xmlns:a16="http://schemas.microsoft.com/office/drawing/2014/main" id="{3F132EF8-D529-970A-9EEE-E703B63A783F}"/>
              </a:ext>
            </a:extLst>
          </p:cNvPr>
          <p:cNvGraphicFramePr>
            <a:graphicFrameLocks noGrp="1"/>
          </p:cNvGraphicFramePr>
          <p:nvPr>
            <p:extLst>
              <p:ext uri="{D42A27DB-BD31-4B8C-83A1-F6EECF244321}">
                <p14:modId xmlns:p14="http://schemas.microsoft.com/office/powerpoint/2010/main" val="325080805"/>
              </p:ext>
            </p:extLst>
          </p:nvPr>
        </p:nvGraphicFramePr>
        <p:xfrm>
          <a:off x="846010" y="1588643"/>
          <a:ext cx="3099744" cy="1053721"/>
        </p:xfrm>
        <a:graphic>
          <a:graphicData uri="http://schemas.openxmlformats.org/drawingml/2006/table">
            <a:tbl>
              <a:tblPr firstRow="1" bandRow="1">
                <a:tableStyleId>{B301B821-A1FF-4177-AEE7-76D212191A09}</a:tableStyleId>
              </a:tblPr>
              <a:tblGrid>
                <a:gridCol w="1728395">
                  <a:extLst>
                    <a:ext uri="{9D8B030D-6E8A-4147-A177-3AD203B41FA5}">
                      <a16:colId xmlns:a16="http://schemas.microsoft.com/office/drawing/2014/main" val="397576699"/>
                    </a:ext>
                  </a:extLst>
                </a:gridCol>
                <a:gridCol w="1371349">
                  <a:extLst>
                    <a:ext uri="{9D8B030D-6E8A-4147-A177-3AD203B41FA5}">
                      <a16:colId xmlns:a16="http://schemas.microsoft.com/office/drawing/2014/main" val="3028198999"/>
                    </a:ext>
                  </a:extLst>
                </a:gridCol>
              </a:tblGrid>
              <a:tr h="182880">
                <a:tc>
                  <a:txBody>
                    <a:bodyPr/>
                    <a:lstStyle/>
                    <a:p>
                      <a:pPr>
                        <a:lnSpc>
                          <a:spcPct val="150000"/>
                        </a:lnSpc>
                      </a:pPr>
                      <a:endParaRPr lang="en-US" sz="900" b="0"/>
                    </a:p>
                  </a:txBody>
                  <a:tcPr>
                    <a:lnL w="12700" cmpd="sng">
                      <a:noFill/>
                    </a:lnL>
                    <a:lnR>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nSpc>
                          <a:spcPct val="150000"/>
                        </a:lnSpc>
                      </a:pPr>
                      <a:r>
                        <a:rPr lang="en-US" sz="900" b="0"/>
                        <a:t>Other Status DP’s</a:t>
                      </a:r>
                    </a:p>
                  </a:txBody>
                  <a:tcPr>
                    <a:lnL>
                      <a:noFill/>
                    </a:lnL>
                    <a:lnR>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2384805172"/>
                  </a:ext>
                </a:extLst>
              </a:tr>
              <a:tr h="182880">
                <a:tc>
                  <a:txBody>
                    <a:bodyPr/>
                    <a:lstStyle/>
                    <a:p>
                      <a:pPr marL="0" algn="l" defTabSz="685800" rtl="0" eaLnBrk="1" fontAlgn="b" latinLnBrk="0" hangingPunct="1">
                        <a:lnSpc>
                          <a:spcPct val="100000"/>
                        </a:lnSpc>
                      </a:pPr>
                      <a:r>
                        <a:rPr lang="en-US" sz="900" u="none" strike="noStrike" kern="1200">
                          <a:solidFill>
                            <a:schemeClr val="dk1"/>
                          </a:solidFill>
                          <a:effectLst/>
                          <a:latin typeface="+mn-lt"/>
                          <a:ea typeface="+mn-ea"/>
                          <a:cs typeface="+mn-cs"/>
                        </a:rPr>
                        <a:t>Model Recommendations</a:t>
                      </a: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lnSpc>
                          <a:spcPct val="150000"/>
                        </a:lnSpc>
                      </a:pPr>
                      <a:r>
                        <a:rPr lang="en-US" sz="900" u="none" strike="noStrike" kern="1200">
                          <a:solidFill>
                            <a:schemeClr val="dk1"/>
                          </a:solidFill>
                          <a:effectLst/>
                          <a:latin typeface="+mn-lt"/>
                          <a:ea typeface="+mn-ea"/>
                          <a:cs typeface="+mn-cs"/>
                        </a:rPr>
                        <a:t>2130</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5118604"/>
                  </a:ext>
                </a:extLst>
              </a:tr>
              <a:tr h="223901">
                <a:tc>
                  <a:txBody>
                    <a:bodyPr/>
                    <a:lstStyle/>
                    <a:p>
                      <a:pPr marL="0" algn="l" defTabSz="685800" rtl="0" eaLnBrk="1" fontAlgn="b" latinLnBrk="0" hangingPunct="1">
                        <a:lnSpc>
                          <a:spcPct val="100000"/>
                        </a:lnSpc>
                      </a:pPr>
                      <a:r>
                        <a:rPr lang="en-US" sz="900" u="none" strike="noStrike" kern="1200">
                          <a:solidFill>
                            <a:schemeClr val="dk1"/>
                          </a:solidFill>
                          <a:effectLst/>
                          <a:latin typeface="+mn-lt"/>
                          <a:ea typeface="+mn-ea"/>
                          <a:cs typeface="+mn-cs"/>
                        </a:rPr>
                        <a:t>Production DP’s</a:t>
                      </a: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solidFill>
                      <a:srgbClr val="E8E7EB"/>
                    </a:solidFill>
                  </a:tcPr>
                </a:tc>
                <a:tc>
                  <a:txBody>
                    <a:bodyPr/>
                    <a:lstStyle/>
                    <a:p>
                      <a:pPr marL="0" algn="ctr" defTabSz="685800" rtl="0" eaLnBrk="1" fontAlgn="b" latinLnBrk="0" hangingPunct="1">
                        <a:lnSpc>
                          <a:spcPct val="150000"/>
                        </a:lnSpc>
                      </a:pPr>
                      <a:r>
                        <a:rPr lang="en-US" sz="900" u="none" strike="noStrike" kern="1200">
                          <a:solidFill>
                            <a:schemeClr val="dk1"/>
                          </a:solidFill>
                          <a:effectLst/>
                          <a:latin typeface="+mn-lt"/>
                          <a:ea typeface="+mn-ea"/>
                          <a:cs typeface="+mn-cs"/>
                        </a:rPr>
                        <a:t>644</a:t>
                      </a:r>
                    </a:p>
                  </a:txBody>
                  <a:tcPr anchor="ctr">
                    <a:lnL>
                      <a:noFill/>
                    </a:lnL>
                    <a:lnR>
                      <a:noFill/>
                    </a:lnR>
                    <a:lnT w="12700" cmpd="sng">
                      <a:noFill/>
                    </a:lnT>
                    <a:lnB w="12700" cmpd="sng">
                      <a:noFill/>
                    </a:lnB>
                    <a:lnTlToBr w="12700" cmpd="sng">
                      <a:noFill/>
                      <a:prstDash val="solid"/>
                    </a:lnTlToBr>
                    <a:lnBlToTr w="12700" cmpd="sng">
                      <a:noFill/>
                      <a:prstDash val="solid"/>
                    </a:lnBlToTr>
                    <a:solidFill>
                      <a:srgbClr val="E8E7EB"/>
                    </a:solidFill>
                  </a:tcPr>
                </a:tc>
                <a:extLst>
                  <a:ext uri="{0D108BD9-81ED-4DB2-BD59-A6C34878D82A}">
                    <a16:rowId xmlns:a16="http://schemas.microsoft.com/office/drawing/2014/main" val="3881185309"/>
                  </a:ext>
                </a:extLst>
              </a:tr>
              <a:tr h="223901">
                <a:tc>
                  <a:txBody>
                    <a:bodyPr/>
                    <a:lstStyle/>
                    <a:p>
                      <a:pPr marL="0" algn="l" defTabSz="685800" rtl="0" eaLnBrk="1" fontAlgn="b" latinLnBrk="0" hangingPunct="1">
                        <a:lnSpc>
                          <a:spcPct val="100000"/>
                        </a:lnSpc>
                      </a:pPr>
                      <a:r>
                        <a:rPr lang="en-US" sz="900" u="none" strike="noStrike" kern="1200">
                          <a:solidFill>
                            <a:schemeClr val="dk1"/>
                          </a:solidFill>
                          <a:effectLst/>
                          <a:latin typeface="+mn-lt"/>
                          <a:ea typeface="+mn-ea"/>
                          <a:cs typeface="+mn-cs"/>
                        </a:rPr>
                        <a:t>Common DP’s</a:t>
                      </a: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marL="0" algn="ctr" defTabSz="685800" rtl="0" eaLnBrk="1" fontAlgn="b" latinLnBrk="0" hangingPunct="1">
                        <a:lnSpc>
                          <a:spcPct val="150000"/>
                        </a:lnSpc>
                      </a:pPr>
                      <a:r>
                        <a:rPr lang="en-US" sz="900" u="none" strike="noStrike" kern="1200">
                          <a:solidFill>
                            <a:schemeClr val="dk1"/>
                          </a:solidFill>
                          <a:effectLst/>
                          <a:latin typeface="+mn-lt"/>
                          <a:ea typeface="+mn-ea"/>
                          <a:cs typeface="+mn-cs"/>
                        </a:rPr>
                        <a:t>573</a:t>
                      </a:r>
                    </a:p>
                  </a:txBody>
                  <a:tcPr anchor="ctr">
                    <a:lnL>
                      <a:noFill/>
                    </a:lnL>
                    <a:lnR>
                      <a:noFill/>
                    </a:lnR>
                    <a:lnT w="12700" cmpd="sng">
                      <a:noFill/>
                    </a:lnT>
                    <a:lnB w="12700" cmpd="sng">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47859311"/>
                  </a:ext>
                </a:extLst>
              </a:tr>
            </a:tbl>
          </a:graphicData>
        </a:graphic>
      </p:graphicFrame>
      <p:sp>
        <p:nvSpPr>
          <p:cNvPr id="4" name="Title 1" descr="Title Block">
            <a:extLst>
              <a:ext uri="{FF2B5EF4-FFF2-40B4-BE49-F238E27FC236}">
                <a16:creationId xmlns:a16="http://schemas.microsoft.com/office/drawing/2014/main" id="{5B0033BD-C2B7-7722-CF0A-801982CF472B}"/>
              </a:ext>
            </a:extLst>
          </p:cNvPr>
          <p:cNvSpPr txBox="1">
            <a:spLocks/>
          </p:cNvSpPr>
          <p:nvPr/>
        </p:nvSpPr>
        <p:spPr>
          <a:xfrm>
            <a:off x="230863" y="137682"/>
            <a:ext cx="11277600" cy="444471"/>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mn-lt"/>
                <a:ea typeface="+mj-ea"/>
                <a:cs typeface="+mj-cs"/>
              </a:defRPr>
            </a:lvl1pPr>
          </a:lstStyle>
          <a:p>
            <a:r>
              <a:rPr lang="en-US" sz="2000">
                <a:latin typeface="+mj-lt"/>
              </a:rPr>
              <a:t>Commercial Payer : </a:t>
            </a:r>
            <a:r>
              <a:rPr lang="en-US" sz="2000">
                <a:solidFill>
                  <a:schemeClr val="accent3"/>
                </a:solidFill>
              </a:rPr>
              <a:t>AETCM</a:t>
            </a:r>
          </a:p>
        </p:txBody>
      </p:sp>
      <p:graphicFrame>
        <p:nvGraphicFramePr>
          <p:cNvPr id="8" name="Chart 7">
            <a:extLst>
              <a:ext uri="{FF2B5EF4-FFF2-40B4-BE49-F238E27FC236}">
                <a16:creationId xmlns:a16="http://schemas.microsoft.com/office/drawing/2014/main" id="{1A1941DB-5AC2-8A14-D349-4DFAFBB3FBF8}"/>
              </a:ext>
            </a:extLst>
          </p:cNvPr>
          <p:cNvGraphicFramePr/>
          <p:nvPr>
            <p:extLst>
              <p:ext uri="{D42A27DB-BD31-4B8C-83A1-F6EECF244321}">
                <p14:modId xmlns:p14="http://schemas.microsoft.com/office/powerpoint/2010/main" val="3424596630"/>
              </p:ext>
            </p:extLst>
          </p:nvPr>
        </p:nvGraphicFramePr>
        <p:xfrm>
          <a:off x="1004434" y="3815175"/>
          <a:ext cx="9805404" cy="2432238"/>
        </p:xfrm>
        <a:graphic>
          <a:graphicData uri="http://schemas.openxmlformats.org/drawingml/2006/chart">
            <c:chart xmlns:c="http://schemas.openxmlformats.org/drawingml/2006/chart" xmlns:r="http://schemas.openxmlformats.org/officeDocument/2006/relationships" r:id="rId2"/>
          </a:graphicData>
        </a:graphic>
      </p:graphicFrame>
      <p:grpSp>
        <p:nvGrpSpPr>
          <p:cNvPr id="26" name="Group 25">
            <a:extLst>
              <a:ext uri="{FF2B5EF4-FFF2-40B4-BE49-F238E27FC236}">
                <a16:creationId xmlns:a16="http://schemas.microsoft.com/office/drawing/2014/main" id="{1374C302-F7F0-4C32-1918-FE3D2C3DC727}"/>
              </a:ext>
            </a:extLst>
          </p:cNvPr>
          <p:cNvGrpSpPr/>
          <p:nvPr/>
        </p:nvGrpSpPr>
        <p:grpSpPr>
          <a:xfrm>
            <a:off x="6096000" y="834684"/>
            <a:ext cx="3628366" cy="2232014"/>
            <a:chOff x="7430128" y="810811"/>
            <a:chExt cx="3628366" cy="2232014"/>
          </a:xfrm>
        </p:grpSpPr>
        <p:graphicFrame>
          <p:nvGraphicFramePr>
            <p:cNvPr id="15" name="Diagram 14">
              <a:extLst>
                <a:ext uri="{FF2B5EF4-FFF2-40B4-BE49-F238E27FC236}">
                  <a16:creationId xmlns:a16="http://schemas.microsoft.com/office/drawing/2014/main" id="{4C8B5C63-3D96-912C-172E-1AE3CEE80208}"/>
                </a:ext>
              </a:extLst>
            </p:cNvPr>
            <p:cNvGraphicFramePr/>
            <p:nvPr>
              <p:extLst>
                <p:ext uri="{D42A27DB-BD31-4B8C-83A1-F6EECF244321}">
                  <p14:modId xmlns:p14="http://schemas.microsoft.com/office/powerpoint/2010/main" val="1346150539"/>
                </p:ext>
              </p:extLst>
            </p:nvPr>
          </p:nvGraphicFramePr>
          <p:xfrm>
            <a:off x="7430128" y="1140437"/>
            <a:ext cx="3545941" cy="19023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TextBox 15">
              <a:extLst>
                <a:ext uri="{FF2B5EF4-FFF2-40B4-BE49-F238E27FC236}">
                  <a16:creationId xmlns:a16="http://schemas.microsoft.com/office/drawing/2014/main" id="{AD15F834-FC66-62EE-544E-AE769AB97DD9}"/>
                </a:ext>
              </a:extLst>
            </p:cNvPr>
            <p:cNvSpPr txBox="1"/>
            <p:nvPr/>
          </p:nvSpPr>
          <p:spPr>
            <a:xfrm>
              <a:off x="8898484" y="1950692"/>
              <a:ext cx="484909" cy="274320"/>
            </a:xfrm>
            <a:prstGeom prst="rect">
              <a:avLst/>
            </a:prstGeom>
            <a:noFill/>
          </p:spPr>
          <p:txBody>
            <a:bodyPr wrap="square" rtlCol="0">
              <a:noAutofit/>
            </a:bodyPr>
            <a:lstStyle/>
            <a:p>
              <a:pPr algn="l"/>
              <a:r>
                <a:rPr lang="en-US" sz="1200" b="1">
                  <a:solidFill>
                    <a:schemeClr val="bg1"/>
                  </a:solidFill>
                </a:rPr>
                <a:t>573</a:t>
              </a:r>
            </a:p>
          </p:txBody>
        </p:sp>
        <p:grpSp>
          <p:nvGrpSpPr>
            <p:cNvPr id="25" name="Group 24">
              <a:extLst>
                <a:ext uri="{FF2B5EF4-FFF2-40B4-BE49-F238E27FC236}">
                  <a16:creationId xmlns:a16="http://schemas.microsoft.com/office/drawing/2014/main" id="{D0A80F88-AE5F-31F7-117B-3EE6F53CF2A8}"/>
                </a:ext>
              </a:extLst>
            </p:cNvPr>
            <p:cNvGrpSpPr/>
            <p:nvPr/>
          </p:nvGrpSpPr>
          <p:grpSpPr>
            <a:xfrm>
              <a:off x="7935128" y="810811"/>
              <a:ext cx="3123366" cy="214552"/>
              <a:chOff x="7844593" y="610910"/>
              <a:chExt cx="3123366" cy="214552"/>
            </a:xfrm>
          </p:grpSpPr>
          <p:sp>
            <p:nvSpPr>
              <p:cNvPr id="21" name="TextBox 20">
                <a:extLst>
                  <a:ext uri="{FF2B5EF4-FFF2-40B4-BE49-F238E27FC236}">
                    <a16:creationId xmlns:a16="http://schemas.microsoft.com/office/drawing/2014/main" id="{545DEE33-E75E-1322-2CF5-F95CB15F2AF4}"/>
                  </a:ext>
                </a:extLst>
              </p:cNvPr>
              <p:cNvSpPr txBox="1"/>
              <p:nvPr/>
            </p:nvSpPr>
            <p:spPr>
              <a:xfrm>
                <a:off x="7912462" y="610910"/>
                <a:ext cx="1213164" cy="214552"/>
              </a:xfrm>
              <a:prstGeom prst="rect">
                <a:avLst/>
              </a:prstGeom>
              <a:noFill/>
            </p:spPr>
            <p:txBody>
              <a:bodyPr wrap="square" rtlCol="0">
                <a:noAutofit/>
              </a:bodyPr>
              <a:lstStyle/>
              <a:p>
                <a:pPr algn="l"/>
                <a:r>
                  <a:rPr lang="en-US" sz="900"/>
                  <a:t>Production DP’s</a:t>
                </a:r>
              </a:p>
            </p:txBody>
          </p:sp>
          <p:sp>
            <p:nvSpPr>
              <p:cNvPr id="22" name="TextBox 21">
                <a:extLst>
                  <a:ext uri="{FF2B5EF4-FFF2-40B4-BE49-F238E27FC236}">
                    <a16:creationId xmlns:a16="http://schemas.microsoft.com/office/drawing/2014/main" id="{081671E1-3E62-CD0B-7F83-051924C17494}"/>
                  </a:ext>
                </a:extLst>
              </p:cNvPr>
              <p:cNvSpPr txBox="1"/>
              <p:nvPr/>
            </p:nvSpPr>
            <p:spPr>
              <a:xfrm>
                <a:off x="9528459" y="610910"/>
                <a:ext cx="1439500" cy="172820"/>
              </a:xfrm>
              <a:prstGeom prst="rect">
                <a:avLst/>
              </a:prstGeom>
              <a:noFill/>
            </p:spPr>
            <p:txBody>
              <a:bodyPr wrap="square" rtlCol="0">
                <a:noAutofit/>
              </a:bodyPr>
              <a:lstStyle/>
              <a:p>
                <a:pPr algn="l"/>
                <a:r>
                  <a:rPr lang="en-US" sz="900"/>
                  <a:t>Recommended DP’s</a:t>
                </a:r>
              </a:p>
            </p:txBody>
          </p:sp>
          <p:sp>
            <p:nvSpPr>
              <p:cNvPr id="23" name="Rectangle 22">
                <a:extLst>
                  <a:ext uri="{FF2B5EF4-FFF2-40B4-BE49-F238E27FC236}">
                    <a16:creationId xmlns:a16="http://schemas.microsoft.com/office/drawing/2014/main" id="{2363F878-2176-AE61-0B30-5D32F2C40535}"/>
                  </a:ext>
                </a:extLst>
              </p:cNvPr>
              <p:cNvSpPr/>
              <p:nvPr/>
            </p:nvSpPr>
            <p:spPr>
              <a:xfrm>
                <a:off x="7844593" y="692387"/>
                <a:ext cx="64008"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09262C6-2ABD-658F-95B2-291145C65055}"/>
                  </a:ext>
                </a:extLst>
              </p:cNvPr>
              <p:cNvSpPr/>
              <p:nvPr/>
            </p:nvSpPr>
            <p:spPr>
              <a:xfrm>
                <a:off x="9455820" y="692387"/>
                <a:ext cx="64008" cy="6400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7" name="TextBox 26">
            <a:extLst>
              <a:ext uri="{FF2B5EF4-FFF2-40B4-BE49-F238E27FC236}">
                <a16:creationId xmlns:a16="http://schemas.microsoft.com/office/drawing/2014/main" id="{4BBDB4A5-6D1F-BC2C-71B2-B67DEA6C93C3}"/>
              </a:ext>
            </a:extLst>
          </p:cNvPr>
          <p:cNvSpPr txBox="1"/>
          <p:nvPr/>
        </p:nvSpPr>
        <p:spPr>
          <a:xfrm>
            <a:off x="10838300" y="5924339"/>
            <a:ext cx="633743" cy="166962"/>
          </a:xfrm>
          <a:prstGeom prst="rect">
            <a:avLst/>
          </a:prstGeom>
          <a:noFill/>
        </p:spPr>
        <p:txBody>
          <a:bodyPr wrap="square" rtlCol="0">
            <a:noAutofit/>
          </a:bodyPr>
          <a:lstStyle/>
          <a:p>
            <a:pPr algn="l"/>
            <a:r>
              <a:rPr lang="en-US" sz="900" b="1"/>
              <a:t>Total</a:t>
            </a:r>
          </a:p>
        </p:txBody>
      </p:sp>
      <p:graphicFrame>
        <p:nvGraphicFramePr>
          <p:cNvPr id="28" name="Table 27">
            <a:extLst>
              <a:ext uri="{FF2B5EF4-FFF2-40B4-BE49-F238E27FC236}">
                <a16:creationId xmlns:a16="http://schemas.microsoft.com/office/drawing/2014/main" id="{549690D6-6230-12A5-25DF-27E9E67C8FFB}"/>
              </a:ext>
            </a:extLst>
          </p:cNvPr>
          <p:cNvGraphicFramePr>
            <a:graphicFrameLocks noGrp="1"/>
          </p:cNvGraphicFramePr>
          <p:nvPr>
            <p:extLst>
              <p:ext uri="{D42A27DB-BD31-4B8C-83A1-F6EECF244321}">
                <p14:modId xmlns:p14="http://schemas.microsoft.com/office/powerpoint/2010/main" val="3684076084"/>
              </p:ext>
            </p:extLst>
          </p:nvPr>
        </p:nvGraphicFramePr>
        <p:xfrm>
          <a:off x="588474" y="6179150"/>
          <a:ext cx="10919987" cy="228600"/>
        </p:xfrm>
        <a:graphic>
          <a:graphicData uri="http://schemas.openxmlformats.org/drawingml/2006/table">
            <a:tbl>
              <a:tblPr>
                <a:tableStyleId>{5C22544A-7EE6-4342-B048-85BDC9FD1C3A}</a:tableStyleId>
              </a:tblPr>
              <a:tblGrid>
                <a:gridCol w="839999">
                  <a:extLst>
                    <a:ext uri="{9D8B030D-6E8A-4147-A177-3AD203B41FA5}">
                      <a16:colId xmlns:a16="http://schemas.microsoft.com/office/drawing/2014/main" val="3304669829"/>
                    </a:ext>
                  </a:extLst>
                </a:gridCol>
                <a:gridCol w="839999">
                  <a:extLst>
                    <a:ext uri="{9D8B030D-6E8A-4147-A177-3AD203B41FA5}">
                      <a16:colId xmlns:a16="http://schemas.microsoft.com/office/drawing/2014/main" val="806105625"/>
                    </a:ext>
                  </a:extLst>
                </a:gridCol>
                <a:gridCol w="839999">
                  <a:extLst>
                    <a:ext uri="{9D8B030D-6E8A-4147-A177-3AD203B41FA5}">
                      <a16:colId xmlns:a16="http://schemas.microsoft.com/office/drawing/2014/main" val="1512378770"/>
                    </a:ext>
                  </a:extLst>
                </a:gridCol>
                <a:gridCol w="839999">
                  <a:extLst>
                    <a:ext uri="{9D8B030D-6E8A-4147-A177-3AD203B41FA5}">
                      <a16:colId xmlns:a16="http://schemas.microsoft.com/office/drawing/2014/main" val="2450752895"/>
                    </a:ext>
                  </a:extLst>
                </a:gridCol>
                <a:gridCol w="839999">
                  <a:extLst>
                    <a:ext uri="{9D8B030D-6E8A-4147-A177-3AD203B41FA5}">
                      <a16:colId xmlns:a16="http://schemas.microsoft.com/office/drawing/2014/main" val="1882568333"/>
                    </a:ext>
                  </a:extLst>
                </a:gridCol>
                <a:gridCol w="839999">
                  <a:extLst>
                    <a:ext uri="{9D8B030D-6E8A-4147-A177-3AD203B41FA5}">
                      <a16:colId xmlns:a16="http://schemas.microsoft.com/office/drawing/2014/main" val="4068005641"/>
                    </a:ext>
                  </a:extLst>
                </a:gridCol>
                <a:gridCol w="839999">
                  <a:extLst>
                    <a:ext uri="{9D8B030D-6E8A-4147-A177-3AD203B41FA5}">
                      <a16:colId xmlns:a16="http://schemas.microsoft.com/office/drawing/2014/main" val="213506422"/>
                    </a:ext>
                  </a:extLst>
                </a:gridCol>
                <a:gridCol w="839999">
                  <a:extLst>
                    <a:ext uri="{9D8B030D-6E8A-4147-A177-3AD203B41FA5}">
                      <a16:colId xmlns:a16="http://schemas.microsoft.com/office/drawing/2014/main" val="3465080106"/>
                    </a:ext>
                  </a:extLst>
                </a:gridCol>
                <a:gridCol w="839999">
                  <a:extLst>
                    <a:ext uri="{9D8B030D-6E8A-4147-A177-3AD203B41FA5}">
                      <a16:colId xmlns:a16="http://schemas.microsoft.com/office/drawing/2014/main" val="4106698414"/>
                    </a:ext>
                  </a:extLst>
                </a:gridCol>
                <a:gridCol w="839999">
                  <a:extLst>
                    <a:ext uri="{9D8B030D-6E8A-4147-A177-3AD203B41FA5}">
                      <a16:colId xmlns:a16="http://schemas.microsoft.com/office/drawing/2014/main" val="2111840646"/>
                    </a:ext>
                  </a:extLst>
                </a:gridCol>
                <a:gridCol w="839999">
                  <a:extLst>
                    <a:ext uri="{9D8B030D-6E8A-4147-A177-3AD203B41FA5}">
                      <a16:colId xmlns:a16="http://schemas.microsoft.com/office/drawing/2014/main" val="3565917500"/>
                    </a:ext>
                  </a:extLst>
                </a:gridCol>
                <a:gridCol w="839999">
                  <a:extLst>
                    <a:ext uri="{9D8B030D-6E8A-4147-A177-3AD203B41FA5}">
                      <a16:colId xmlns:a16="http://schemas.microsoft.com/office/drawing/2014/main" val="3194313853"/>
                    </a:ext>
                  </a:extLst>
                </a:gridCol>
                <a:gridCol w="839999">
                  <a:extLst>
                    <a:ext uri="{9D8B030D-6E8A-4147-A177-3AD203B41FA5}">
                      <a16:colId xmlns:a16="http://schemas.microsoft.com/office/drawing/2014/main" val="3166987111"/>
                    </a:ext>
                  </a:extLst>
                </a:gridCol>
              </a:tblGrid>
              <a:tr h="226583">
                <a:tc>
                  <a:txBody>
                    <a:bodyPr/>
                    <a:lstStyle/>
                    <a:p>
                      <a:pPr algn="ctr"/>
                      <a:r>
                        <a:rPr lang="en-US" sz="900" b="1"/>
                        <a:t>DP Count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71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66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50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45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49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50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34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35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24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26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123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573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239748196"/>
                  </a:ext>
                </a:extLst>
              </a:tr>
            </a:tbl>
          </a:graphicData>
        </a:graphic>
      </p:graphicFrame>
      <p:sp>
        <p:nvSpPr>
          <p:cNvPr id="29" name="TextBox 28">
            <a:extLst>
              <a:ext uri="{FF2B5EF4-FFF2-40B4-BE49-F238E27FC236}">
                <a16:creationId xmlns:a16="http://schemas.microsoft.com/office/drawing/2014/main" id="{A3095839-386F-C78B-A754-719790F7E5EB}"/>
              </a:ext>
            </a:extLst>
          </p:cNvPr>
          <p:cNvSpPr txBox="1"/>
          <p:nvPr/>
        </p:nvSpPr>
        <p:spPr>
          <a:xfrm>
            <a:off x="8637006" y="110503"/>
            <a:ext cx="3393273" cy="306635"/>
          </a:xfrm>
          <a:prstGeom prst="rect">
            <a:avLst/>
          </a:prstGeom>
          <a:noFill/>
        </p:spPr>
        <p:txBody>
          <a:bodyPr wrap="square" rtlCol="0">
            <a:noAutofit/>
          </a:bodyPr>
          <a:lstStyle/>
          <a:p>
            <a:pPr algn="l"/>
            <a:r>
              <a:rPr lang="en-US">
                <a:solidFill>
                  <a:schemeClr val="accent1"/>
                </a:solidFill>
              </a:rPr>
              <a:t>Output Vs. Production Data </a:t>
            </a:r>
          </a:p>
        </p:txBody>
      </p:sp>
      <p:sp>
        <p:nvSpPr>
          <p:cNvPr id="5" name="TextBox 4">
            <a:extLst>
              <a:ext uri="{FF2B5EF4-FFF2-40B4-BE49-F238E27FC236}">
                <a16:creationId xmlns:a16="http://schemas.microsoft.com/office/drawing/2014/main" id="{830C5CA8-FA24-DED9-AFB7-BFCB12CF519C}"/>
              </a:ext>
            </a:extLst>
          </p:cNvPr>
          <p:cNvSpPr txBox="1"/>
          <p:nvPr/>
        </p:nvSpPr>
        <p:spPr>
          <a:xfrm>
            <a:off x="846010" y="2796746"/>
            <a:ext cx="2770361" cy="298764"/>
          </a:xfrm>
          <a:prstGeom prst="rect">
            <a:avLst/>
          </a:prstGeom>
          <a:noFill/>
        </p:spPr>
        <p:txBody>
          <a:bodyPr wrap="square" rtlCol="0">
            <a:noAutofit/>
          </a:bodyPr>
          <a:lstStyle/>
          <a:p>
            <a:pPr algn="l"/>
            <a:r>
              <a:rPr lang="en-US" sz="1400">
                <a:solidFill>
                  <a:schemeClr val="accent1"/>
                </a:solidFill>
              </a:rPr>
              <a:t>Coverage: 89%</a:t>
            </a:r>
          </a:p>
        </p:txBody>
      </p:sp>
    </p:spTree>
    <p:extLst>
      <p:ext uri="{BB962C8B-B14F-4D97-AF65-F5344CB8AC3E}">
        <p14:creationId xmlns:p14="http://schemas.microsoft.com/office/powerpoint/2010/main" val="23460270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B14001-2318-D152-FF2D-47D1BC86BDC1}"/>
              </a:ext>
            </a:extLst>
          </p:cNvPr>
          <p:cNvSpPr>
            <a:spLocks noGrp="1"/>
          </p:cNvSpPr>
          <p:nvPr>
            <p:ph type="sldNum" sz="quarter" idx="12"/>
          </p:nvPr>
        </p:nvSpPr>
        <p:spPr/>
        <p:txBody>
          <a:bodyPr/>
          <a:lstStyle/>
          <a:p>
            <a:fld id="{8BC64C03-9EC0-4B7E-8FE4-24DBF62E63E5}" type="slidenum">
              <a:rPr lang="en-US" smtClean="0"/>
              <a:t>27</a:t>
            </a:fld>
            <a:endParaRPr lang="en-US"/>
          </a:p>
        </p:txBody>
      </p:sp>
      <p:graphicFrame>
        <p:nvGraphicFramePr>
          <p:cNvPr id="3" name="Table 2">
            <a:extLst>
              <a:ext uri="{FF2B5EF4-FFF2-40B4-BE49-F238E27FC236}">
                <a16:creationId xmlns:a16="http://schemas.microsoft.com/office/drawing/2014/main" id="{3F132EF8-D529-970A-9EEE-E703B63A783F}"/>
              </a:ext>
            </a:extLst>
          </p:cNvPr>
          <p:cNvGraphicFramePr>
            <a:graphicFrameLocks noGrp="1"/>
          </p:cNvGraphicFramePr>
          <p:nvPr/>
        </p:nvGraphicFramePr>
        <p:xfrm>
          <a:off x="846010" y="1588643"/>
          <a:ext cx="3099744" cy="1053721"/>
        </p:xfrm>
        <a:graphic>
          <a:graphicData uri="http://schemas.openxmlformats.org/drawingml/2006/table">
            <a:tbl>
              <a:tblPr firstRow="1" bandRow="1">
                <a:tableStyleId>{B301B821-A1FF-4177-AEE7-76D212191A09}</a:tableStyleId>
              </a:tblPr>
              <a:tblGrid>
                <a:gridCol w="1728395">
                  <a:extLst>
                    <a:ext uri="{9D8B030D-6E8A-4147-A177-3AD203B41FA5}">
                      <a16:colId xmlns:a16="http://schemas.microsoft.com/office/drawing/2014/main" val="397576699"/>
                    </a:ext>
                  </a:extLst>
                </a:gridCol>
                <a:gridCol w="1371349">
                  <a:extLst>
                    <a:ext uri="{9D8B030D-6E8A-4147-A177-3AD203B41FA5}">
                      <a16:colId xmlns:a16="http://schemas.microsoft.com/office/drawing/2014/main" val="3028198999"/>
                    </a:ext>
                  </a:extLst>
                </a:gridCol>
              </a:tblGrid>
              <a:tr h="182880">
                <a:tc>
                  <a:txBody>
                    <a:bodyPr/>
                    <a:lstStyle/>
                    <a:p>
                      <a:pPr>
                        <a:lnSpc>
                          <a:spcPct val="150000"/>
                        </a:lnSpc>
                      </a:pPr>
                      <a:endParaRPr lang="en-US" sz="900" b="0"/>
                    </a:p>
                  </a:txBody>
                  <a:tcPr>
                    <a:lnL w="12700" cmpd="sng">
                      <a:noFill/>
                    </a:lnL>
                    <a:lnR>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nSpc>
                          <a:spcPct val="150000"/>
                        </a:lnSpc>
                      </a:pPr>
                      <a:r>
                        <a:rPr lang="en-US" sz="900" b="0"/>
                        <a:t>Other Status DP’s</a:t>
                      </a:r>
                    </a:p>
                  </a:txBody>
                  <a:tcPr>
                    <a:lnL>
                      <a:noFill/>
                    </a:lnL>
                    <a:lnR>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2384805172"/>
                  </a:ext>
                </a:extLst>
              </a:tr>
              <a:tr h="182880">
                <a:tc>
                  <a:txBody>
                    <a:bodyPr/>
                    <a:lstStyle/>
                    <a:p>
                      <a:pPr marL="0" algn="l" defTabSz="685800" rtl="0" eaLnBrk="1" fontAlgn="b" latinLnBrk="0" hangingPunct="1">
                        <a:lnSpc>
                          <a:spcPct val="100000"/>
                        </a:lnSpc>
                      </a:pPr>
                      <a:r>
                        <a:rPr lang="en-US" sz="900" u="none" strike="noStrike" kern="1200">
                          <a:solidFill>
                            <a:schemeClr val="dk1"/>
                          </a:solidFill>
                          <a:effectLst/>
                          <a:latin typeface="+mn-lt"/>
                          <a:ea typeface="+mn-ea"/>
                          <a:cs typeface="+mn-cs"/>
                        </a:rPr>
                        <a:t>Model Recommendations</a:t>
                      </a: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lnSpc>
                          <a:spcPct val="150000"/>
                        </a:lnSpc>
                      </a:pPr>
                      <a:r>
                        <a:rPr lang="en-US" sz="900" u="none" strike="noStrike" kern="1200">
                          <a:solidFill>
                            <a:schemeClr val="dk1"/>
                          </a:solidFill>
                          <a:effectLst/>
                          <a:latin typeface="+mn-lt"/>
                          <a:ea typeface="+mn-ea"/>
                          <a:cs typeface="+mn-cs"/>
                        </a:rPr>
                        <a:t>2130</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5118604"/>
                  </a:ext>
                </a:extLst>
              </a:tr>
              <a:tr h="223901">
                <a:tc>
                  <a:txBody>
                    <a:bodyPr/>
                    <a:lstStyle/>
                    <a:p>
                      <a:pPr marL="0" algn="l" defTabSz="685800" rtl="0" eaLnBrk="1" fontAlgn="b" latinLnBrk="0" hangingPunct="1">
                        <a:lnSpc>
                          <a:spcPct val="100000"/>
                        </a:lnSpc>
                      </a:pPr>
                      <a:r>
                        <a:rPr lang="en-US" sz="900" u="none" strike="noStrike" kern="1200">
                          <a:solidFill>
                            <a:schemeClr val="dk1"/>
                          </a:solidFill>
                          <a:effectLst/>
                          <a:latin typeface="+mn-lt"/>
                          <a:ea typeface="+mn-ea"/>
                          <a:cs typeface="+mn-cs"/>
                        </a:rPr>
                        <a:t>Production DP’s</a:t>
                      </a: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solidFill>
                      <a:srgbClr val="E8E7EB"/>
                    </a:solidFill>
                  </a:tcPr>
                </a:tc>
                <a:tc>
                  <a:txBody>
                    <a:bodyPr/>
                    <a:lstStyle/>
                    <a:p>
                      <a:pPr marL="0" algn="ctr" defTabSz="685800" rtl="0" eaLnBrk="1" fontAlgn="b" latinLnBrk="0" hangingPunct="1">
                        <a:lnSpc>
                          <a:spcPct val="150000"/>
                        </a:lnSpc>
                      </a:pPr>
                      <a:r>
                        <a:rPr lang="en-US" sz="900" u="none" strike="noStrike" kern="1200">
                          <a:solidFill>
                            <a:schemeClr val="dk1"/>
                          </a:solidFill>
                          <a:effectLst/>
                          <a:latin typeface="+mn-lt"/>
                          <a:ea typeface="+mn-ea"/>
                          <a:cs typeface="+mn-cs"/>
                        </a:rPr>
                        <a:t>644</a:t>
                      </a:r>
                    </a:p>
                  </a:txBody>
                  <a:tcPr anchor="ctr">
                    <a:lnL>
                      <a:noFill/>
                    </a:lnL>
                    <a:lnR>
                      <a:noFill/>
                    </a:lnR>
                    <a:lnT w="12700" cmpd="sng">
                      <a:noFill/>
                    </a:lnT>
                    <a:lnB w="12700" cmpd="sng">
                      <a:noFill/>
                    </a:lnB>
                    <a:lnTlToBr w="12700" cmpd="sng">
                      <a:noFill/>
                      <a:prstDash val="solid"/>
                    </a:lnTlToBr>
                    <a:lnBlToTr w="12700" cmpd="sng">
                      <a:noFill/>
                      <a:prstDash val="solid"/>
                    </a:lnBlToTr>
                    <a:solidFill>
                      <a:srgbClr val="E8E7EB"/>
                    </a:solidFill>
                  </a:tcPr>
                </a:tc>
                <a:extLst>
                  <a:ext uri="{0D108BD9-81ED-4DB2-BD59-A6C34878D82A}">
                    <a16:rowId xmlns:a16="http://schemas.microsoft.com/office/drawing/2014/main" val="3881185309"/>
                  </a:ext>
                </a:extLst>
              </a:tr>
              <a:tr h="223901">
                <a:tc>
                  <a:txBody>
                    <a:bodyPr/>
                    <a:lstStyle/>
                    <a:p>
                      <a:pPr marL="0" algn="l" defTabSz="685800" rtl="0" eaLnBrk="1" fontAlgn="b" latinLnBrk="0" hangingPunct="1">
                        <a:lnSpc>
                          <a:spcPct val="100000"/>
                        </a:lnSpc>
                      </a:pPr>
                      <a:r>
                        <a:rPr lang="en-US" sz="900" u="none" strike="noStrike" kern="1200">
                          <a:solidFill>
                            <a:schemeClr val="dk1"/>
                          </a:solidFill>
                          <a:effectLst/>
                          <a:latin typeface="+mn-lt"/>
                          <a:ea typeface="+mn-ea"/>
                          <a:cs typeface="+mn-cs"/>
                        </a:rPr>
                        <a:t>Common DP’s</a:t>
                      </a: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marL="0" algn="ctr" defTabSz="685800" rtl="0" eaLnBrk="1" fontAlgn="b" latinLnBrk="0" hangingPunct="1">
                        <a:lnSpc>
                          <a:spcPct val="150000"/>
                        </a:lnSpc>
                      </a:pPr>
                      <a:r>
                        <a:rPr lang="en-US" sz="900" u="none" strike="noStrike" kern="1200">
                          <a:solidFill>
                            <a:schemeClr val="dk1"/>
                          </a:solidFill>
                          <a:effectLst/>
                          <a:latin typeface="+mn-lt"/>
                          <a:ea typeface="+mn-ea"/>
                          <a:cs typeface="+mn-cs"/>
                        </a:rPr>
                        <a:t>573</a:t>
                      </a:r>
                    </a:p>
                  </a:txBody>
                  <a:tcPr anchor="ctr">
                    <a:lnL>
                      <a:noFill/>
                    </a:lnL>
                    <a:lnR>
                      <a:noFill/>
                    </a:lnR>
                    <a:lnT w="12700" cmpd="sng">
                      <a:noFill/>
                    </a:lnT>
                    <a:lnB w="12700" cmpd="sng">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47859311"/>
                  </a:ext>
                </a:extLst>
              </a:tr>
            </a:tbl>
          </a:graphicData>
        </a:graphic>
      </p:graphicFrame>
      <p:sp>
        <p:nvSpPr>
          <p:cNvPr id="4" name="Title 1" descr="Title Block">
            <a:extLst>
              <a:ext uri="{FF2B5EF4-FFF2-40B4-BE49-F238E27FC236}">
                <a16:creationId xmlns:a16="http://schemas.microsoft.com/office/drawing/2014/main" id="{5B0033BD-C2B7-7722-CF0A-801982CF472B}"/>
              </a:ext>
            </a:extLst>
          </p:cNvPr>
          <p:cNvSpPr txBox="1">
            <a:spLocks/>
          </p:cNvSpPr>
          <p:nvPr/>
        </p:nvSpPr>
        <p:spPr>
          <a:xfrm>
            <a:off x="230863" y="137682"/>
            <a:ext cx="11277600" cy="444471"/>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mn-lt"/>
                <a:ea typeface="+mj-ea"/>
                <a:cs typeface="+mj-cs"/>
              </a:defRPr>
            </a:lvl1pPr>
          </a:lstStyle>
          <a:p>
            <a:r>
              <a:rPr lang="en-US" sz="2000">
                <a:latin typeface="+mj-lt"/>
              </a:rPr>
              <a:t>Commercial Payer : </a:t>
            </a:r>
            <a:r>
              <a:rPr lang="en-US" sz="2000">
                <a:solidFill>
                  <a:schemeClr val="accent3"/>
                </a:solidFill>
              </a:rPr>
              <a:t>AETCM</a:t>
            </a:r>
          </a:p>
        </p:txBody>
      </p:sp>
      <p:graphicFrame>
        <p:nvGraphicFramePr>
          <p:cNvPr id="8" name="Chart 7">
            <a:extLst>
              <a:ext uri="{FF2B5EF4-FFF2-40B4-BE49-F238E27FC236}">
                <a16:creationId xmlns:a16="http://schemas.microsoft.com/office/drawing/2014/main" id="{1A1941DB-5AC2-8A14-D349-4DFAFBB3FBF8}"/>
              </a:ext>
            </a:extLst>
          </p:cNvPr>
          <p:cNvGraphicFramePr/>
          <p:nvPr/>
        </p:nvGraphicFramePr>
        <p:xfrm>
          <a:off x="1004434" y="3815175"/>
          <a:ext cx="9805404" cy="24322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Diagram 14">
            <a:extLst>
              <a:ext uri="{FF2B5EF4-FFF2-40B4-BE49-F238E27FC236}">
                <a16:creationId xmlns:a16="http://schemas.microsoft.com/office/drawing/2014/main" id="{4C8B5C63-3D96-912C-172E-1AE3CEE80208}"/>
              </a:ext>
            </a:extLst>
          </p:cNvPr>
          <p:cNvGraphicFramePr/>
          <p:nvPr>
            <p:extLst>
              <p:ext uri="{D42A27DB-BD31-4B8C-83A1-F6EECF244321}">
                <p14:modId xmlns:p14="http://schemas.microsoft.com/office/powerpoint/2010/main" val="2108382134"/>
              </p:ext>
            </p:extLst>
          </p:nvPr>
        </p:nvGraphicFramePr>
        <p:xfrm>
          <a:off x="6584462" y="1486695"/>
          <a:ext cx="2930479" cy="15995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TextBox 15">
            <a:extLst>
              <a:ext uri="{FF2B5EF4-FFF2-40B4-BE49-F238E27FC236}">
                <a16:creationId xmlns:a16="http://schemas.microsoft.com/office/drawing/2014/main" id="{AD15F834-FC66-62EE-544E-AE769AB97DD9}"/>
              </a:ext>
            </a:extLst>
          </p:cNvPr>
          <p:cNvSpPr txBox="1"/>
          <p:nvPr/>
        </p:nvSpPr>
        <p:spPr>
          <a:xfrm>
            <a:off x="7749971" y="2140643"/>
            <a:ext cx="592370" cy="293858"/>
          </a:xfrm>
          <a:prstGeom prst="rect">
            <a:avLst/>
          </a:prstGeom>
          <a:noFill/>
        </p:spPr>
        <p:txBody>
          <a:bodyPr wrap="square" lIns="91440" tIns="45720" rIns="91440" bIns="45720" rtlCol="0" anchor="t">
            <a:noAutofit/>
          </a:bodyPr>
          <a:lstStyle/>
          <a:p>
            <a:pPr algn="l"/>
            <a:r>
              <a:rPr lang="en-US" sz="1200" b="1">
                <a:solidFill>
                  <a:schemeClr val="bg1"/>
                </a:solidFill>
              </a:rPr>
              <a:t>985</a:t>
            </a:r>
          </a:p>
        </p:txBody>
      </p:sp>
      <p:grpSp>
        <p:nvGrpSpPr>
          <p:cNvPr id="25" name="Group 24">
            <a:extLst>
              <a:ext uri="{FF2B5EF4-FFF2-40B4-BE49-F238E27FC236}">
                <a16:creationId xmlns:a16="http://schemas.microsoft.com/office/drawing/2014/main" id="{D0A80F88-AE5F-31F7-117B-3EE6F53CF2A8}"/>
              </a:ext>
            </a:extLst>
          </p:cNvPr>
          <p:cNvGrpSpPr/>
          <p:nvPr/>
        </p:nvGrpSpPr>
        <p:grpSpPr>
          <a:xfrm>
            <a:off x="6601000" y="834684"/>
            <a:ext cx="3123366" cy="214552"/>
            <a:chOff x="7844593" y="610910"/>
            <a:chExt cx="3123366" cy="214552"/>
          </a:xfrm>
        </p:grpSpPr>
        <p:sp>
          <p:nvSpPr>
            <p:cNvPr id="21" name="TextBox 20">
              <a:extLst>
                <a:ext uri="{FF2B5EF4-FFF2-40B4-BE49-F238E27FC236}">
                  <a16:creationId xmlns:a16="http://schemas.microsoft.com/office/drawing/2014/main" id="{545DEE33-E75E-1322-2CF5-F95CB15F2AF4}"/>
                </a:ext>
              </a:extLst>
            </p:cNvPr>
            <p:cNvSpPr txBox="1"/>
            <p:nvPr/>
          </p:nvSpPr>
          <p:spPr>
            <a:xfrm>
              <a:off x="7912462" y="610910"/>
              <a:ext cx="1213164" cy="214552"/>
            </a:xfrm>
            <a:prstGeom prst="rect">
              <a:avLst/>
            </a:prstGeom>
            <a:noFill/>
          </p:spPr>
          <p:txBody>
            <a:bodyPr wrap="square" rtlCol="0">
              <a:noAutofit/>
            </a:bodyPr>
            <a:lstStyle/>
            <a:p>
              <a:pPr algn="l"/>
              <a:r>
                <a:rPr lang="en-US" sz="900"/>
                <a:t>Production DP’s</a:t>
              </a:r>
            </a:p>
          </p:txBody>
        </p:sp>
        <p:sp>
          <p:nvSpPr>
            <p:cNvPr id="22" name="TextBox 21">
              <a:extLst>
                <a:ext uri="{FF2B5EF4-FFF2-40B4-BE49-F238E27FC236}">
                  <a16:creationId xmlns:a16="http://schemas.microsoft.com/office/drawing/2014/main" id="{081671E1-3E62-CD0B-7F83-051924C17494}"/>
                </a:ext>
              </a:extLst>
            </p:cNvPr>
            <p:cNvSpPr txBox="1"/>
            <p:nvPr/>
          </p:nvSpPr>
          <p:spPr>
            <a:xfrm>
              <a:off x="9528459" y="610910"/>
              <a:ext cx="1439500" cy="172820"/>
            </a:xfrm>
            <a:prstGeom prst="rect">
              <a:avLst/>
            </a:prstGeom>
            <a:noFill/>
          </p:spPr>
          <p:txBody>
            <a:bodyPr wrap="square" rtlCol="0">
              <a:noAutofit/>
            </a:bodyPr>
            <a:lstStyle/>
            <a:p>
              <a:pPr algn="l"/>
              <a:r>
                <a:rPr lang="en-US" sz="900"/>
                <a:t>Recommended DP’s</a:t>
              </a:r>
            </a:p>
          </p:txBody>
        </p:sp>
        <p:sp>
          <p:nvSpPr>
            <p:cNvPr id="23" name="Rectangle 22">
              <a:extLst>
                <a:ext uri="{FF2B5EF4-FFF2-40B4-BE49-F238E27FC236}">
                  <a16:creationId xmlns:a16="http://schemas.microsoft.com/office/drawing/2014/main" id="{2363F878-2176-AE61-0B30-5D32F2C40535}"/>
                </a:ext>
              </a:extLst>
            </p:cNvPr>
            <p:cNvSpPr/>
            <p:nvPr/>
          </p:nvSpPr>
          <p:spPr>
            <a:xfrm>
              <a:off x="7844593" y="692387"/>
              <a:ext cx="64008"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09262C6-2ABD-658F-95B2-291145C65055}"/>
                </a:ext>
              </a:extLst>
            </p:cNvPr>
            <p:cNvSpPr/>
            <p:nvPr/>
          </p:nvSpPr>
          <p:spPr>
            <a:xfrm>
              <a:off x="9455820" y="692387"/>
              <a:ext cx="64008" cy="6400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4BBDB4A5-6D1F-BC2C-71B2-B67DEA6C93C3}"/>
              </a:ext>
            </a:extLst>
          </p:cNvPr>
          <p:cNvSpPr txBox="1"/>
          <p:nvPr/>
        </p:nvSpPr>
        <p:spPr>
          <a:xfrm>
            <a:off x="10838300" y="5924339"/>
            <a:ext cx="633743" cy="166962"/>
          </a:xfrm>
          <a:prstGeom prst="rect">
            <a:avLst/>
          </a:prstGeom>
          <a:noFill/>
        </p:spPr>
        <p:txBody>
          <a:bodyPr wrap="square" rtlCol="0">
            <a:noAutofit/>
          </a:bodyPr>
          <a:lstStyle/>
          <a:p>
            <a:pPr algn="l"/>
            <a:r>
              <a:rPr lang="en-US" sz="900" b="1"/>
              <a:t>Total</a:t>
            </a:r>
          </a:p>
        </p:txBody>
      </p:sp>
      <p:graphicFrame>
        <p:nvGraphicFramePr>
          <p:cNvPr id="28" name="Table 27">
            <a:extLst>
              <a:ext uri="{FF2B5EF4-FFF2-40B4-BE49-F238E27FC236}">
                <a16:creationId xmlns:a16="http://schemas.microsoft.com/office/drawing/2014/main" id="{549690D6-6230-12A5-25DF-27E9E67C8FFB}"/>
              </a:ext>
            </a:extLst>
          </p:cNvPr>
          <p:cNvGraphicFramePr>
            <a:graphicFrameLocks noGrp="1"/>
          </p:cNvGraphicFramePr>
          <p:nvPr/>
        </p:nvGraphicFramePr>
        <p:xfrm>
          <a:off x="588474" y="6179150"/>
          <a:ext cx="10919987" cy="228600"/>
        </p:xfrm>
        <a:graphic>
          <a:graphicData uri="http://schemas.openxmlformats.org/drawingml/2006/table">
            <a:tbl>
              <a:tblPr>
                <a:tableStyleId>{5C22544A-7EE6-4342-B048-85BDC9FD1C3A}</a:tableStyleId>
              </a:tblPr>
              <a:tblGrid>
                <a:gridCol w="839999">
                  <a:extLst>
                    <a:ext uri="{9D8B030D-6E8A-4147-A177-3AD203B41FA5}">
                      <a16:colId xmlns:a16="http://schemas.microsoft.com/office/drawing/2014/main" val="3304669829"/>
                    </a:ext>
                  </a:extLst>
                </a:gridCol>
                <a:gridCol w="839999">
                  <a:extLst>
                    <a:ext uri="{9D8B030D-6E8A-4147-A177-3AD203B41FA5}">
                      <a16:colId xmlns:a16="http://schemas.microsoft.com/office/drawing/2014/main" val="806105625"/>
                    </a:ext>
                  </a:extLst>
                </a:gridCol>
                <a:gridCol w="839999">
                  <a:extLst>
                    <a:ext uri="{9D8B030D-6E8A-4147-A177-3AD203B41FA5}">
                      <a16:colId xmlns:a16="http://schemas.microsoft.com/office/drawing/2014/main" val="1512378770"/>
                    </a:ext>
                  </a:extLst>
                </a:gridCol>
                <a:gridCol w="839999">
                  <a:extLst>
                    <a:ext uri="{9D8B030D-6E8A-4147-A177-3AD203B41FA5}">
                      <a16:colId xmlns:a16="http://schemas.microsoft.com/office/drawing/2014/main" val="2450752895"/>
                    </a:ext>
                  </a:extLst>
                </a:gridCol>
                <a:gridCol w="839999">
                  <a:extLst>
                    <a:ext uri="{9D8B030D-6E8A-4147-A177-3AD203B41FA5}">
                      <a16:colId xmlns:a16="http://schemas.microsoft.com/office/drawing/2014/main" val="1882568333"/>
                    </a:ext>
                  </a:extLst>
                </a:gridCol>
                <a:gridCol w="839999">
                  <a:extLst>
                    <a:ext uri="{9D8B030D-6E8A-4147-A177-3AD203B41FA5}">
                      <a16:colId xmlns:a16="http://schemas.microsoft.com/office/drawing/2014/main" val="4068005641"/>
                    </a:ext>
                  </a:extLst>
                </a:gridCol>
                <a:gridCol w="839999">
                  <a:extLst>
                    <a:ext uri="{9D8B030D-6E8A-4147-A177-3AD203B41FA5}">
                      <a16:colId xmlns:a16="http://schemas.microsoft.com/office/drawing/2014/main" val="213506422"/>
                    </a:ext>
                  </a:extLst>
                </a:gridCol>
                <a:gridCol w="839999">
                  <a:extLst>
                    <a:ext uri="{9D8B030D-6E8A-4147-A177-3AD203B41FA5}">
                      <a16:colId xmlns:a16="http://schemas.microsoft.com/office/drawing/2014/main" val="3465080106"/>
                    </a:ext>
                  </a:extLst>
                </a:gridCol>
                <a:gridCol w="839999">
                  <a:extLst>
                    <a:ext uri="{9D8B030D-6E8A-4147-A177-3AD203B41FA5}">
                      <a16:colId xmlns:a16="http://schemas.microsoft.com/office/drawing/2014/main" val="4106698414"/>
                    </a:ext>
                  </a:extLst>
                </a:gridCol>
                <a:gridCol w="839999">
                  <a:extLst>
                    <a:ext uri="{9D8B030D-6E8A-4147-A177-3AD203B41FA5}">
                      <a16:colId xmlns:a16="http://schemas.microsoft.com/office/drawing/2014/main" val="2111840646"/>
                    </a:ext>
                  </a:extLst>
                </a:gridCol>
                <a:gridCol w="839999">
                  <a:extLst>
                    <a:ext uri="{9D8B030D-6E8A-4147-A177-3AD203B41FA5}">
                      <a16:colId xmlns:a16="http://schemas.microsoft.com/office/drawing/2014/main" val="3565917500"/>
                    </a:ext>
                  </a:extLst>
                </a:gridCol>
                <a:gridCol w="839999">
                  <a:extLst>
                    <a:ext uri="{9D8B030D-6E8A-4147-A177-3AD203B41FA5}">
                      <a16:colId xmlns:a16="http://schemas.microsoft.com/office/drawing/2014/main" val="3194313853"/>
                    </a:ext>
                  </a:extLst>
                </a:gridCol>
                <a:gridCol w="839999">
                  <a:extLst>
                    <a:ext uri="{9D8B030D-6E8A-4147-A177-3AD203B41FA5}">
                      <a16:colId xmlns:a16="http://schemas.microsoft.com/office/drawing/2014/main" val="3166987111"/>
                    </a:ext>
                  </a:extLst>
                </a:gridCol>
              </a:tblGrid>
              <a:tr h="226583">
                <a:tc>
                  <a:txBody>
                    <a:bodyPr/>
                    <a:lstStyle/>
                    <a:p>
                      <a:pPr algn="ctr"/>
                      <a:r>
                        <a:rPr lang="en-US" sz="900" b="1"/>
                        <a:t>DP Count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71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66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50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45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49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50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34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35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24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26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123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573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239748196"/>
                  </a:ext>
                </a:extLst>
              </a:tr>
            </a:tbl>
          </a:graphicData>
        </a:graphic>
      </p:graphicFrame>
      <p:sp>
        <p:nvSpPr>
          <p:cNvPr id="29" name="TextBox 28">
            <a:extLst>
              <a:ext uri="{FF2B5EF4-FFF2-40B4-BE49-F238E27FC236}">
                <a16:creationId xmlns:a16="http://schemas.microsoft.com/office/drawing/2014/main" id="{A3095839-386F-C78B-A754-719790F7E5EB}"/>
              </a:ext>
            </a:extLst>
          </p:cNvPr>
          <p:cNvSpPr txBox="1"/>
          <p:nvPr/>
        </p:nvSpPr>
        <p:spPr>
          <a:xfrm>
            <a:off x="8637006" y="110503"/>
            <a:ext cx="3393273" cy="306635"/>
          </a:xfrm>
          <a:prstGeom prst="rect">
            <a:avLst/>
          </a:prstGeom>
          <a:noFill/>
        </p:spPr>
        <p:txBody>
          <a:bodyPr wrap="square" rtlCol="0">
            <a:noAutofit/>
          </a:bodyPr>
          <a:lstStyle/>
          <a:p>
            <a:pPr algn="l"/>
            <a:r>
              <a:rPr lang="en-US">
                <a:solidFill>
                  <a:schemeClr val="accent1"/>
                </a:solidFill>
              </a:rPr>
              <a:t>Output Vs. Production Data </a:t>
            </a:r>
          </a:p>
        </p:txBody>
      </p:sp>
      <p:sp>
        <p:nvSpPr>
          <p:cNvPr id="5" name="TextBox 4">
            <a:extLst>
              <a:ext uri="{FF2B5EF4-FFF2-40B4-BE49-F238E27FC236}">
                <a16:creationId xmlns:a16="http://schemas.microsoft.com/office/drawing/2014/main" id="{830C5CA8-FA24-DED9-AFB7-BFCB12CF519C}"/>
              </a:ext>
            </a:extLst>
          </p:cNvPr>
          <p:cNvSpPr txBox="1"/>
          <p:nvPr/>
        </p:nvSpPr>
        <p:spPr>
          <a:xfrm>
            <a:off x="846010" y="2796746"/>
            <a:ext cx="2770361" cy="298764"/>
          </a:xfrm>
          <a:prstGeom prst="rect">
            <a:avLst/>
          </a:prstGeom>
          <a:noFill/>
        </p:spPr>
        <p:txBody>
          <a:bodyPr wrap="square" rtlCol="0">
            <a:noAutofit/>
          </a:bodyPr>
          <a:lstStyle/>
          <a:p>
            <a:pPr algn="l"/>
            <a:r>
              <a:rPr lang="en-US" sz="1400">
                <a:solidFill>
                  <a:schemeClr val="accent1"/>
                </a:solidFill>
              </a:rPr>
              <a:t>Coverage: 89%</a:t>
            </a:r>
          </a:p>
        </p:txBody>
      </p:sp>
    </p:spTree>
    <p:extLst>
      <p:ext uri="{BB962C8B-B14F-4D97-AF65-F5344CB8AC3E}">
        <p14:creationId xmlns:p14="http://schemas.microsoft.com/office/powerpoint/2010/main" val="1162059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AFFBFA-29BB-DB97-7A58-9B5620191B66}"/>
              </a:ext>
            </a:extLst>
          </p:cNvPr>
          <p:cNvSpPr>
            <a:spLocks noGrp="1"/>
          </p:cNvSpPr>
          <p:nvPr>
            <p:ph type="sldNum" sz="quarter" idx="12"/>
          </p:nvPr>
        </p:nvSpPr>
        <p:spPr/>
        <p:txBody>
          <a:bodyPr/>
          <a:lstStyle/>
          <a:p>
            <a:fld id="{8BC64C03-9EC0-4B7E-8FE4-24DBF62E63E5}" type="slidenum">
              <a:rPr lang="en-US" smtClean="0"/>
              <a:t>28</a:t>
            </a:fld>
            <a:endParaRPr lang="en-US"/>
          </a:p>
        </p:txBody>
      </p:sp>
      <p:sp>
        <p:nvSpPr>
          <p:cNvPr id="4" name="Title 1" descr="Title Block">
            <a:extLst>
              <a:ext uri="{FF2B5EF4-FFF2-40B4-BE49-F238E27FC236}">
                <a16:creationId xmlns:a16="http://schemas.microsoft.com/office/drawing/2014/main" id="{D3687DEA-6001-2CEA-1D3C-B8F526127450}"/>
              </a:ext>
            </a:extLst>
          </p:cNvPr>
          <p:cNvSpPr txBox="1">
            <a:spLocks/>
          </p:cNvSpPr>
          <p:nvPr/>
        </p:nvSpPr>
        <p:spPr>
          <a:xfrm>
            <a:off x="230863" y="137682"/>
            <a:ext cx="11277600" cy="444471"/>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mn-lt"/>
                <a:ea typeface="+mj-ea"/>
                <a:cs typeface="+mj-cs"/>
              </a:defRPr>
            </a:lvl1pPr>
          </a:lstStyle>
          <a:p>
            <a:r>
              <a:rPr lang="en-US" sz="2400">
                <a:latin typeface="+mj-lt"/>
              </a:rPr>
              <a:t>Commercial Payer : </a:t>
            </a:r>
            <a:r>
              <a:rPr lang="en-US" sz="2400">
                <a:solidFill>
                  <a:schemeClr val="accent3"/>
                </a:solidFill>
              </a:rPr>
              <a:t>ANWNY</a:t>
            </a:r>
          </a:p>
        </p:txBody>
      </p:sp>
      <p:graphicFrame>
        <p:nvGraphicFramePr>
          <p:cNvPr id="6" name="Table 5">
            <a:extLst>
              <a:ext uri="{FF2B5EF4-FFF2-40B4-BE49-F238E27FC236}">
                <a16:creationId xmlns:a16="http://schemas.microsoft.com/office/drawing/2014/main" id="{CCB706E8-C7FE-894E-7502-F55D31D5E0CB}"/>
              </a:ext>
            </a:extLst>
          </p:cNvPr>
          <p:cNvGraphicFramePr>
            <a:graphicFrameLocks noGrp="1"/>
          </p:cNvGraphicFramePr>
          <p:nvPr>
            <p:extLst>
              <p:ext uri="{D42A27DB-BD31-4B8C-83A1-F6EECF244321}">
                <p14:modId xmlns:p14="http://schemas.microsoft.com/office/powerpoint/2010/main" val="601665617"/>
              </p:ext>
            </p:extLst>
          </p:nvPr>
        </p:nvGraphicFramePr>
        <p:xfrm>
          <a:off x="230863" y="674728"/>
          <a:ext cx="11630682" cy="782320"/>
        </p:xfrm>
        <a:graphic>
          <a:graphicData uri="http://schemas.openxmlformats.org/drawingml/2006/table">
            <a:tbl>
              <a:tblPr firstRow="1" bandRow="1">
                <a:tableStyleId>{69012ECD-51FC-41F1-AA8D-1B2483CD663E}</a:tableStyleId>
              </a:tblPr>
              <a:tblGrid>
                <a:gridCol w="932505">
                  <a:extLst>
                    <a:ext uri="{9D8B030D-6E8A-4147-A177-3AD203B41FA5}">
                      <a16:colId xmlns:a16="http://schemas.microsoft.com/office/drawing/2014/main" val="3272373996"/>
                    </a:ext>
                  </a:extLst>
                </a:gridCol>
                <a:gridCol w="1068309">
                  <a:extLst>
                    <a:ext uri="{9D8B030D-6E8A-4147-A177-3AD203B41FA5}">
                      <a16:colId xmlns:a16="http://schemas.microsoft.com/office/drawing/2014/main" val="456624983"/>
                    </a:ext>
                  </a:extLst>
                </a:gridCol>
                <a:gridCol w="1231272">
                  <a:extLst>
                    <a:ext uri="{9D8B030D-6E8A-4147-A177-3AD203B41FA5}">
                      <a16:colId xmlns:a16="http://schemas.microsoft.com/office/drawing/2014/main" val="988343129"/>
                    </a:ext>
                  </a:extLst>
                </a:gridCol>
                <a:gridCol w="1131683">
                  <a:extLst>
                    <a:ext uri="{9D8B030D-6E8A-4147-A177-3AD203B41FA5}">
                      <a16:colId xmlns:a16="http://schemas.microsoft.com/office/drawing/2014/main" val="1928026355"/>
                    </a:ext>
                  </a:extLst>
                </a:gridCol>
                <a:gridCol w="1530035">
                  <a:extLst>
                    <a:ext uri="{9D8B030D-6E8A-4147-A177-3AD203B41FA5}">
                      <a16:colId xmlns:a16="http://schemas.microsoft.com/office/drawing/2014/main" val="4121587049"/>
                    </a:ext>
                  </a:extLst>
                </a:gridCol>
                <a:gridCol w="1330860">
                  <a:extLst>
                    <a:ext uri="{9D8B030D-6E8A-4147-A177-3AD203B41FA5}">
                      <a16:colId xmlns:a16="http://schemas.microsoft.com/office/drawing/2014/main" val="4278795442"/>
                    </a:ext>
                  </a:extLst>
                </a:gridCol>
                <a:gridCol w="1484768">
                  <a:extLst>
                    <a:ext uri="{9D8B030D-6E8A-4147-A177-3AD203B41FA5}">
                      <a16:colId xmlns:a16="http://schemas.microsoft.com/office/drawing/2014/main" val="3533926880"/>
                    </a:ext>
                  </a:extLst>
                </a:gridCol>
                <a:gridCol w="1628952">
                  <a:extLst>
                    <a:ext uri="{9D8B030D-6E8A-4147-A177-3AD203B41FA5}">
                      <a16:colId xmlns:a16="http://schemas.microsoft.com/office/drawing/2014/main" val="954702518"/>
                    </a:ext>
                  </a:extLst>
                </a:gridCol>
                <a:gridCol w="1292298">
                  <a:extLst>
                    <a:ext uri="{9D8B030D-6E8A-4147-A177-3AD203B41FA5}">
                      <a16:colId xmlns:a16="http://schemas.microsoft.com/office/drawing/2014/main" val="827096191"/>
                    </a:ext>
                  </a:extLst>
                </a:gridCol>
              </a:tblGrid>
              <a:tr h="370840">
                <a:tc>
                  <a:txBody>
                    <a:bodyPr/>
                    <a:lstStyle/>
                    <a:p>
                      <a:pPr algn="ctr"/>
                      <a:r>
                        <a:rPr lang="en-US" sz="1050" b="0"/>
                        <a:t>Customer Segment</a:t>
                      </a:r>
                    </a:p>
                  </a:txBody>
                  <a:tcPr>
                    <a:lnB w="6350" cap="flat" cmpd="sng" algn="ctr">
                      <a:noFill/>
                      <a:prstDash val="solid"/>
                      <a:miter lim="800000"/>
                    </a:lnB>
                  </a:tcPr>
                </a:tc>
                <a:tc>
                  <a:txBody>
                    <a:bodyPr/>
                    <a:lstStyle/>
                    <a:p>
                      <a:pPr algn="ctr"/>
                      <a:r>
                        <a:rPr lang="en-US" sz="1050" b="0"/>
                        <a:t>Cotiviti Edit Position</a:t>
                      </a:r>
                    </a:p>
                  </a:txBody>
                  <a:tcPr>
                    <a:lnB w="6350" cap="flat" cmpd="sng" algn="ctr">
                      <a:noFill/>
                      <a:prstDash val="solid"/>
                      <a:miter lim="800000"/>
                    </a:lnB>
                  </a:tcPr>
                </a:tc>
                <a:tc>
                  <a:txBody>
                    <a:bodyPr/>
                    <a:lstStyle/>
                    <a:p>
                      <a:pPr algn="ctr"/>
                      <a:r>
                        <a:rPr lang="en-US" sz="1050" b="0"/>
                        <a:t>Blues Indicator</a:t>
                      </a:r>
                    </a:p>
                  </a:txBody>
                  <a:tcPr>
                    <a:lnB w="6350" cap="flat" cmpd="sng" algn="ctr">
                      <a:noFill/>
                      <a:prstDash val="solid"/>
                      <a:miter lim="800000"/>
                    </a:lnB>
                  </a:tcPr>
                </a:tc>
                <a:tc>
                  <a:txBody>
                    <a:bodyPr/>
                    <a:lstStyle/>
                    <a:p>
                      <a:pPr algn="ctr"/>
                      <a:r>
                        <a:rPr lang="en-US" sz="1050" b="0"/>
                        <a:t>Line of Business</a:t>
                      </a:r>
                    </a:p>
                  </a:txBody>
                  <a:tcPr>
                    <a:lnB w="6350" cap="flat" cmpd="sng" algn="ctr">
                      <a:noFill/>
                      <a:prstDash val="solid"/>
                      <a:miter lim="800000"/>
                    </a:lnB>
                  </a:tcPr>
                </a:tc>
                <a:tc>
                  <a:txBody>
                    <a:bodyPr/>
                    <a:lstStyle/>
                    <a:p>
                      <a:pPr algn="ctr"/>
                      <a:r>
                        <a:rPr lang="en-US" sz="1050" b="0"/>
                        <a:t>Funding Type</a:t>
                      </a:r>
                    </a:p>
                  </a:txBody>
                  <a:tcPr>
                    <a:lnB w="6350" cap="flat" cmpd="sng" algn="ctr">
                      <a:noFill/>
                      <a:prstDash val="solid"/>
                      <a:miter lim="800000"/>
                    </a:lnB>
                  </a:tcPr>
                </a:tc>
                <a:tc>
                  <a:txBody>
                    <a:bodyPr/>
                    <a:lstStyle/>
                    <a:p>
                      <a:pPr algn="ctr"/>
                      <a:r>
                        <a:rPr lang="en-US" sz="1050" b="0"/>
                        <a:t>Home Host Flag</a:t>
                      </a:r>
                    </a:p>
                  </a:txBody>
                  <a:tcPr>
                    <a:lnB w="6350" cap="flat" cmpd="sng" algn="ctr">
                      <a:noFill/>
                      <a:prstDash val="solid"/>
                      <a:miter lim="800000"/>
                    </a:lnB>
                  </a:tcPr>
                </a:tc>
                <a:tc>
                  <a:txBody>
                    <a:bodyPr/>
                    <a:lstStyle/>
                    <a:p>
                      <a:pPr algn="ctr"/>
                      <a:r>
                        <a:rPr lang="en-US" sz="1050" b="0"/>
                        <a:t>Customer Region</a:t>
                      </a:r>
                    </a:p>
                  </a:txBody>
                  <a:tcPr>
                    <a:lnB w="6350" cap="flat" cmpd="sng" algn="ctr">
                      <a:noFill/>
                      <a:prstDash val="solid"/>
                      <a:miter lim="800000"/>
                    </a:lnB>
                  </a:tcPr>
                </a:tc>
                <a:tc>
                  <a:txBody>
                    <a:bodyPr/>
                    <a:lstStyle/>
                    <a:p>
                      <a:pPr marL="0" marR="0" algn="ctr">
                        <a:spcBef>
                          <a:spcPts val="0"/>
                        </a:spcBef>
                        <a:spcAft>
                          <a:spcPts val="0"/>
                        </a:spcAft>
                      </a:pPr>
                      <a:r>
                        <a:rPr lang="en-US" sz="1050" b="0">
                          <a:effectLst/>
                          <a:highlight>
                            <a:srgbClr val="31006F"/>
                          </a:highlight>
                        </a:rPr>
                        <a:t>Provider Sponsored Plan</a:t>
                      </a:r>
                      <a:endParaRPr lang="en-US" sz="1050" b="0">
                        <a:effectLst/>
                        <a:highlight>
                          <a:srgbClr val="31006F"/>
                        </a:highlight>
                        <a:latin typeface="Aptos" panose="020B0004020202020204" pitchFamily="34" charset="0"/>
                        <a:ea typeface="Aptos" panose="020B0004020202020204" pitchFamily="34" charset="0"/>
                        <a:cs typeface="Aptos" panose="020B0004020202020204" pitchFamily="34" charset="0"/>
                      </a:endParaRPr>
                    </a:p>
                  </a:txBody>
                  <a:tcPr>
                    <a:lnB w="6350" cap="flat" cmpd="sng" algn="ctr">
                      <a:noFill/>
                      <a:prstDash val="solid"/>
                      <a:miter lim="800000"/>
                    </a:lnB>
                  </a:tcPr>
                </a:tc>
                <a:tc>
                  <a:txBody>
                    <a:bodyPr/>
                    <a:lstStyle/>
                    <a:p>
                      <a:pPr algn="ctr"/>
                      <a:r>
                        <a:rPr lang="en-US" sz="1050" b="0"/>
                        <a:t>Multi State Flag</a:t>
                      </a:r>
                    </a:p>
                  </a:txBody>
                  <a:tcPr>
                    <a:lnB w="6350" cap="flat" cmpd="sng" algn="ctr">
                      <a:noFill/>
                      <a:prstDash val="solid"/>
                      <a:miter lim="800000"/>
                    </a:lnB>
                  </a:tcPr>
                </a:tc>
                <a:extLst>
                  <a:ext uri="{0D108BD9-81ED-4DB2-BD59-A6C34878D82A}">
                    <a16:rowId xmlns:a16="http://schemas.microsoft.com/office/drawing/2014/main" val="451766399"/>
                  </a:ext>
                </a:extLst>
              </a:tr>
              <a:tr h="370840">
                <a:tc>
                  <a:txBody>
                    <a:bodyPr/>
                    <a:lstStyle/>
                    <a:p>
                      <a:pPr algn="ctr">
                        <a:lnSpc>
                          <a:spcPct val="150000"/>
                        </a:lnSpc>
                      </a:pPr>
                      <a:r>
                        <a:rPr lang="en-US" sz="900"/>
                        <a:t>National</a:t>
                      </a:r>
                    </a:p>
                  </a:txBody>
                  <a:tcPr>
                    <a:lnL w="12700" cap="flat" cmpd="sng" algn="ctr">
                      <a:noFill/>
                      <a:prstDash val="solid"/>
                      <a:round/>
                      <a:headEnd type="none" w="med" len="med"/>
                      <a:tailEnd type="none" w="med" len="med"/>
                    </a:lnL>
                    <a:lnR>
                      <a:noFill/>
                    </a:lnR>
                    <a:lnT w="6350" cap="flat" cmpd="sng" algn="ctr">
                      <a:noFill/>
                      <a:prstDash val="solid"/>
                      <a:miter lim="800000"/>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50000"/>
                        </a:lnSpc>
                      </a:pPr>
                      <a:r>
                        <a:rPr lang="en-US" sz="900"/>
                        <a:t>2</a:t>
                      </a:r>
                    </a:p>
                  </a:txBody>
                  <a:tcPr>
                    <a:lnL>
                      <a:noFill/>
                    </a:lnL>
                    <a:lnR>
                      <a:noFill/>
                    </a:lnR>
                    <a:lnT w="6350" cap="flat" cmpd="sng" algn="ctr">
                      <a:noFill/>
                      <a:prstDash val="solid"/>
                      <a:miter lim="800000"/>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50000"/>
                        </a:lnSpc>
                      </a:pPr>
                      <a:r>
                        <a:rPr lang="en-US" sz="900"/>
                        <a:t>Y</a:t>
                      </a:r>
                    </a:p>
                  </a:txBody>
                  <a:tcPr>
                    <a:lnL>
                      <a:noFill/>
                    </a:lnL>
                    <a:lnR>
                      <a:noFill/>
                    </a:lnR>
                    <a:lnT w="6350" cap="flat" cmpd="sng" algn="ctr">
                      <a:noFill/>
                      <a:prstDash val="solid"/>
                      <a:miter lim="800000"/>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50000"/>
                        </a:lnSpc>
                      </a:pPr>
                      <a:r>
                        <a:rPr lang="en-US" sz="900"/>
                        <a:t>Commercial</a:t>
                      </a:r>
                    </a:p>
                  </a:txBody>
                  <a:tcPr>
                    <a:lnL>
                      <a:noFill/>
                    </a:lnL>
                    <a:lnR>
                      <a:noFill/>
                    </a:lnR>
                    <a:lnT w="6350" cap="flat" cmpd="sng" algn="ctr">
                      <a:noFill/>
                      <a:prstDash val="solid"/>
                      <a:miter lim="800000"/>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50000"/>
                        </a:lnSpc>
                      </a:pPr>
                      <a:r>
                        <a:rPr lang="en-US" sz="900"/>
                        <a:t>ASO, Non-ASO</a:t>
                      </a:r>
                    </a:p>
                  </a:txBody>
                  <a:tcPr>
                    <a:lnL>
                      <a:noFill/>
                    </a:lnL>
                    <a:lnR>
                      <a:noFill/>
                    </a:lnR>
                    <a:lnT w="6350" cap="flat" cmpd="sng" algn="ctr">
                      <a:noFill/>
                      <a:prstDash val="solid"/>
                      <a:miter lim="800000"/>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50000"/>
                        </a:lnSpc>
                      </a:pPr>
                      <a:r>
                        <a:rPr lang="en-US" sz="900"/>
                        <a:t>Local Home, Host</a:t>
                      </a:r>
                    </a:p>
                  </a:txBody>
                  <a:tcPr>
                    <a:lnL>
                      <a:noFill/>
                    </a:lnL>
                    <a:lnR>
                      <a:noFill/>
                    </a:lnR>
                    <a:lnT w="6350" cap="flat" cmpd="sng" algn="ctr">
                      <a:noFill/>
                      <a:prstDash val="solid"/>
                      <a:miter lim="800000"/>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50000"/>
                        </a:lnSpc>
                      </a:pPr>
                      <a:r>
                        <a:rPr lang="en-US" sz="900"/>
                        <a:t>Northeast</a:t>
                      </a:r>
                    </a:p>
                  </a:txBody>
                  <a:tcPr>
                    <a:lnL>
                      <a:noFill/>
                    </a:lnL>
                    <a:lnR>
                      <a:noFill/>
                    </a:lnR>
                    <a:lnT w="6350" cap="flat" cmpd="sng" algn="ctr">
                      <a:noFill/>
                      <a:prstDash val="solid"/>
                      <a:miter lim="800000"/>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50000"/>
                        </a:lnSpc>
                      </a:pPr>
                      <a:r>
                        <a:rPr lang="en-US" sz="900"/>
                        <a:t>N</a:t>
                      </a:r>
                    </a:p>
                  </a:txBody>
                  <a:tcPr>
                    <a:lnL>
                      <a:noFill/>
                    </a:lnL>
                    <a:lnR>
                      <a:noFill/>
                    </a:lnR>
                    <a:lnT w="6350" cap="flat" cmpd="sng" algn="ctr">
                      <a:noFill/>
                      <a:prstDash val="solid"/>
                      <a:miter lim="800000"/>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50000"/>
                        </a:lnSpc>
                      </a:pPr>
                      <a:r>
                        <a:rPr lang="en-US" sz="900"/>
                        <a:t>N</a:t>
                      </a:r>
                    </a:p>
                  </a:txBody>
                  <a:tcPr>
                    <a:lnL>
                      <a:noFill/>
                    </a:lnL>
                    <a:lnR w="12700" cap="flat" cmpd="sng" algn="ctr">
                      <a:noFill/>
                      <a:prstDash val="solid"/>
                      <a:round/>
                      <a:headEnd type="none" w="med" len="med"/>
                      <a:tailEnd type="none" w="med" len="med"/>
                    </a:lnR>
                    <a:lnT w="6350" cap="flat" cmpd="sng" algn="ctr">
                      <a:noFill/>
                      <a:prstDash val="solid"/>
                      <a:miter lim="800000"/>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71019241"/>
                  </a:ext>
                </a:extLst>
              </a:tr>
            </a:tbl>
          </a:graphicData>
        </a:graphic>
      </p:graphicFrame>
      <p:graphicFrame>
        <p:nvGraphicFramePr>
          <p:cNvPr id="3" name="Chart 2">
            <a:extLst>
              <a:ext uri="{FF2B5EF4-FFF2-40B4-BE49-F238E27FC236}">
                <a16:creationId xmlns:a16="http://schemas.microsoft.com/office/drawing/2014/main" id="{0C923FE2-CB0C-9E9C-F6DF-0A157CF410C4}"/>
              </a:ext>
            </a:extLst>
          </p:cNvPr>
          <p:cNvGraphicFramePr/>
          <p:nvPr>
            <p:extLst>
              <p:ext uri="{D42A27DB-BD31-4B8C-83A1-F6EECF244321}">
                <p14:modId xmlns:p14="http://schemas.microsoft.com/office/powerpoint/2010/main" val="929428323"/>
              </p:ext>
            </p:extLst>
          </p:nvPr>
        </p:nvGraphicFramePr>
        <p:xfrm>
          <a:off x="230863" y="1658526"/>
          <a:ext cx="5056361" cy="215664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Table 4">
            <a:extLst>
              <a:ext uri="{FF2B5EF4-FFF2-40B4-BE49-F238E27FC236}">
                <a16:creationId xmlns:a16="http://schemas.microsoft.com/office/drawing/2014/main" id="{76928436-5315-FB5A-9D0C-A34FDEE6CFCE}"/>
              </a:ext>
            </a:extLst>
          </p:cNvPr>
          <p:cNvGraphicFramePr>
            <a:graphicFrameLocks noGrp="1"/>
          </p:cNvGraphicFramePr>
          <p:nvPr>
            <p:extLst>
              <p:ext uri="{D42A27DB-BD31-4B8C-83A1-F6EECF244321}">
                <p14:modId xmlns:p14="http://schemas.microsoft.com/office/powerpoint/2010/main" val="440041989"/>
              </p:ext>
            </p:extLst>
          </p:nvPr>
        </p:nvGraphicFramePr>
        <p:xfrm>
          <a:off x="5437673" y="1701560"/>
          <a:ext cx="4663441" cy="793815"/>
        </p:xfrm>
        <a:graphic>
          <a:graphicData uri="http://schemas.openxmlformats.org/drawingml/2006/table">
            <a:tbl>
              <a:tblPr firstRow="1" bandRow="1">
                <a:tableStyleId>{B301B821-A1FF-4177-AEE7-76D212191A09}</a:tableStyleId>
              </a:tblPr>
              <a:tblGrid>
                <a:gridCol w="1830192">
                  <a:extLst>
                    <a:ext uri="{9D8B030D-6E8A-4147-A177-3AD203B41FA5}">
                      <a16:colId xmlns:a16="http://schemas.microsoft.com/office/drawing/2014/main" val="397576699"/>
                    </a:ext>
                  </a:extLst>
                </a:gridCol>
                <a:gridCol w="1528935">
                  <a:extLst>
                    <a:ext uri="{9D8B030D-6E8A-4147-A177-3AD203B41FA5}">
                      <a16:colId xmlns:a16="http://schemas.microsoft.com/office/drawing/2014/main" val="3028198999"/>
                    </a:ext>
                  </a:extLst>
                </a:gridCol>
                <a:gridCol w="1304314">
                  <a:extLst>
                    <a:ext uri="{9D8B030D-6E8A-4147-A177-3AD203B41FA5}">
                      <a16:colId xmlns:a16="http://schemas.microsoft.com/office/drawing/2014/main" val="3661397713"/>
                    </a:ext>
                  </a:extLst>
                </a:gridCol>
              </a:tblGrid>
              <a:tr h="182880">
                <a:tc>
                  <a:txBody>
                    <a:bodyPr/>
                    <a:lstStyle/>
                    <a:p>
                      <a:pPr>
                        <a:lnSpc>
                          <a:spcPct val="150000"/>
                        </a:lnSpc>
                      </a:pPr>
                      <a:r>
                        <a:rPr lang="en-US" sz="900" b="0"/>
                        <a:t>Hit Rate</a:t>
                      </a:r>
                    </a:p>
                  </a:txBody>
                  <a:tcPr>
                    <a:lnL w="12700" cmpd="sng">
                      <a:noFill/>
                    </a:lnL>
                    <a:lnR>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nSpc>
                          <a:spcPct val="150000"/>
                        </a:lnSpc>
                      </a:pPr>
                      <a:r>
                        <a:rPr lang="en-US" sz="900" b="0"/>
                        <a:t>Other Status DP’s</a:t>
                      </a:r>
                    </a:p>
                  </a:txBody>
                  <a:tcPr>
                    <a:lnL>
                      <a:noFill/>
                    </a:lnL>
                    <a:lnR>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nSpc>
                          <a:spcPct val="150000"/>
                        </a:lnSpc>
                      </a:pPr>
                      <a:r>
                        <a:rPr lang="en-US" sz="900" b="0"/>
                        <a:t>Approved DP’s </a:t>
                      </a:r>
                    </a:p>
                  </a:txBody>
                  <a:tcPr>
                    <a:lnL>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2384805172"/>
                  </a:ext>
                </a:extLst>
              </a:tr>
              <a:tr h="182880">
                <a:tc>
                  <a:txBody>
                    <a:bodyPr/>
                    <a:lstStyle/>
                    <a:p>
                      <a:pPr marL="0" algn="l" defTabSz="685800" rtl="0" eaLnBrk="1" fontAlgn="b" latinLnBrk="0" hangingPunct="1">
                        <a:lnSpc>
                          <a:spcPct val="100000"/>
                        </a:lnSpc>
                      </a:pPr>
                      <a:r>
                        <a:rPr lang="en-US" sz="900" u="none" strike="noStrike" kern="1200">
                          <a:solidFill>
                            <a:schemeClr val="dk1"/>
                          </a:solidFill>
                          <a:effectLst/>
                          <a:latin typeface="+mn-lt"/>
                          <a:ea typeface="+mn-ea"/>
                          <a:cs typeface="+mn-cs"/>
                        </a:rPr>
                        <a:t>Recommended by Model</a:t>
                      </a: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lnSpc>
                          <a:spcPct val="150000"/>
                        </a:lnSpc>
                      </a:pPr>
                      <a:r>
                        <a:rPr lang="en-US" sz="900" u="none" strike="noStrike" kern="1200">
                          <a:solidFill>
                            <a:schemeClr val="dk1"/>
                          </a:solidFill>
                          <a:effectLst/>
                          <a:latin typeface="+mn-lt"/>
                          <a:ea typeface="+mn-ea"/>
                          <a:cs typeface="+mn-cs"/>
                        </a:rPr>
                        <a:t>0.18%</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lnSpc>
                          <a:spcPct val="150000"/>
                        </a:lnSpc>
                      </a:pPr>
                      <a:r>
                        <a:rPr lang="en-US" sz="900" b="1" u="none" strike="noStrike" kern="1200">
                          <a:solidFill>
                            <a:schemeClr val="dk1"/>
                          </a:solidFill>
                          <a:effectLst/>
                          <a:latin typeface="+mn-lt"/>
                          <a:ea typeface="+mn-ea"/>
                          <a:cs typeface="+mn-cs"/>
                        </a:rPr>
                        <a:t>98.32%</a:t>
                      </a: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5118604"/>
                  </a:ext>
                </a:extLst>
              </a:tr>
              <a:tr h="223901">
                <a:tc>
                  <a:txBody>
                    <a:bodyPr/>
                    <a:lstStyle/>
                    <a:p>
                      <a:pPr marL="0" algn="l" defTabSz="685800" rtl="0" eaLnBrk="1" fontAlgn="b" latinLnBrk="0" hangingPunct="1">
                        <a:lnSpc>
                          <a:spcPct val="100000"/>
                        </a:lnSpc>
                      </a:pPr>
                      <a:r>
                        <a:rPr lang="en-US" sz="900" u="none" strike="noStrike" kern="1200">
                          <a:solidFill>
                            <a:schemeClr val="dk1"/>
                          </a:solidFill>
                          <a:effectLst/>
                          <a:latin typeface="+mn-lt"/>
                          <a:ea typeface="+mn-ea"/>
                          <a:cs typeface="+mn-cs"/>
                        </a:rPr>
                        <a:t>Not Recommended by Model</a:t>
                      </a: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solidFill>
                      <a:srgbClr val="E8E7EB"/>
                    </a:solidFill>
                  </a:tcPr>
                </a:tc>
                <a:tc>
                  <a:txBody>
                    <a:bodyPr/>
                    <a:lstStyle/>
                    <a:p>
                      <a:pPr marL="0" algn="ctr" defTabSz="685800" rtl="0" eaLnBrk="1" fontAlgn="b" latinLnBrk="0" hangingPunct="1">
                        <a:lnSpc>
                          <a:spcPct val="150000"/>
                        </a:lnSpc>
                      </a:pPr>
                      <a:r>
                        <a:rPr lang="en-US" sz="900" b="1" u="none" strike="noStrike" kern="1200">
                          <a:solidFill>
                            <a:schemeClr val="dk1"/>
                          </a:solidFill>
                          <a:effectLst/>
                          <a:latin typeface="+mn-lt"/>
                          <a:ea typeface="+mn-ea"/>
                          <a:cs typeface="+mn-cs"/>
                        </a:rPr>
                        <a:t>99.82%</a:t>
                      </a:r>
                    </a:p>
                  </a:txBody>
                  <a:tcPr anchor="ctr">
                    <a:lnL>
                      <a:noFill/>
                    </a:lnL>
                    <a:lnR>
                      <a:noFill/>
                    </a:lnR>
                    <a:lnT w="12700" cmpd="sng">
                      <a:noFill/>
                    </a:lnT>
                    <a:lnB w="12700" cmpd="sng">
                      <a:noFill/>
                    </a:lnB>
                    <a:lnTlToBr w="12700" cmpd="sng">
                      <a:noFill/>
                      <a:prstDash val="solid"/>
                    </a:lnTlToBr>
                    <a:lnBlToTr w="12700" cmpd="sng">
                      <a:noFill/>
                      <a:prstDash val="solid"/>
                    </a:lnBlToTr>
                    <a:solidFill>
                      <a:srgbClr val="E8E7EB"/>
                    </a:solidFill>
                  </a:tcPr>
                </a:tc>
                <a:tc>
                  <a:txBody>
                    <a:bodyPr/>
                    <a:lstStyle/>
                    <a:p>
                      <a:pPr marL="0" algn="ctr" defTabSz="685800" rtl="0" eaLnBrk="1" fontAlgn="b" latinLnBrk="0" hangingPunct="1">
                        <a:lnSpc>
                          <a:spcPct val="150000"/>
                        </a:lnSpc>
                      </a:pPr>
                      <a:r>
                        <a:rPr lang="en-US" sz="900" u="none" strike="noStrike" kern="1200">
                          <a:solidFill>
                            <a:schemeClr val="dk1"/>
                          </a:solidFill>
                          <a:effectLst/>
                          <a:latin typeface="+mn-lt"/>
                          <a:ea typeface="+mn-ea"/>
                          <a:cs typeface="+mn-cs"/>
                        </a:rPr>
                        <a:t>1.68%</a:t>
                      </a: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E8E7EB"/>
                    </a:solidFill>
                  </a:tcPr>
                </a:tc>
                <a:extLst>
                  <a:ext uri="{0D108BD9-81ED-4DB2-BD59-A6C34878D82A}">
                    <a16:rowId xmlns:a16="http://schemas.microsoft.com/office/drawing/2014/main" val="3881185309"/>
                  </a:ext>
                </a:extLst>
              </a:tr>
            </a:tbl>
          </a:graphicData>
        </a:graphic>
      </p:graphicFrame>
      <p:graphicFrame>
        <p:nvGraphicFramePr>
          <p:cNvPr id="7" name="Table 6">
            <a:extLst>
              <a:ext uri="{FF2B5EF4-FFF2-40B4-BE49-F238E27FC236}">
                <a16:creationId xmlns:a16="http://schemas.microsoft.com/office/drawing/2014/main" id="{A7B86F4C-EB6D-011F-AD68-39873385573E}"/>
              </a:ext>
            </a:extLst>
          </p:cNvPr>
          <p:cNvGraphicFramePr>
            <a:graphicFrameLocks noGrp="1"/>
          </p:cNvGraphicFramePr>
          <p:nvPr>
            <p:extLst>
              <p:ext uri="{D42A27DB-BD31-4B8C-83A1-F6EECF244321}">
                <p14:modId xmlns:p14="http://schemas.microsoft.com/office/powerpoint/2010/main" val="3839315515"/>
              </p:ext>
            </p:extLst>
          </p:nvPr>
        </p:nvGraphicFramePr>
        <p:xfrm>
          <a:off x="5437673" y="2725786"/>
          <a:ext cx="6423873" cy="762000"/>
        </p:xfrm>
        <a:graphic>
          <a:graphicData uri="http://schemas.openxmlformats.org/drawingml/2006/table">
            <a:tbl>
              <a:tblPr firstRow="1" bandRow="1">
                <a:tableStyleId>{EB344D84-9AFB-497E-A393-DC336BA19D2E}</a:tableStyleId>
              </a:tblPr>
              <a:tblGrid>
                <a:gridCol w="1759832">
                  <a:extLst>
                    <a:ext uri="{9D8B030D-6E8A-4147-A177-3AD203B41FA5}">
                      <a16:colId xmlns:a16="http://schemas.microsoft.com/office/drawing/2014/main" val="546291016"/>
                    </a:ext>
                  </a:extLst>
                </a:gridCol>
                <a:gridCol w="706170">
                  <a:extLst>
                    <a:ext uri="{9D8B030D-6E8A-4147-A177-3AD203B41FA5}">
                      <a16:colId xmlns:a16="http://schemas.microsoft.com/office/drawing/2014/main" val="3428695768"/>
                    </a:ext>
                  </a:extLst>
                </a:gridCol>
                <a:gridCol w="787652">
                  <a:extLst>
                    <a:ext uri="{9D8B030D-6E8A-4147-A177-3AD203B41FA5}">
                      <a16:colId xmlns:a16="http://schemas.microsoft.com/office/drawing/2014/main" val="665444053"/>
                    </a:ext>
                  </a:extLst>
                </a:gridCol>
                <a:gridCol w="680354">
                  <a:extLst>
                    <a:ext uri="{9D8B030D-6E8A-4147-A177-3AD203B41FA5}">
                      <a16:colId xmlns:a16="http://schemas.microsoft.com/office/drawing/2014/main" val="1531046001"/>
                    </a:ext>
                  </a:extLst>
                </a:gridCol>
                <a:gridCol w="986245">
                  <a:extLst>
                    <a:ext uri="{9D8B030D-6E8A-4147-A177-3AD203B41FA5}">
                      <a16:colId xmlns:a16="http://schemas.microsoft.com/office/drawing/2014/main" val="957462297"/>
                    </a:ext>
                  </a:extLst>
                </a:gridCol>
                <a:gridCol w="727558">
                  <a:extLst>
                    <a:ext uri="{9D8B030D-6E8A-4147-A177-3AD203B41FA5}">
                      <a16:colId xmlns:a16="http://schemas.microsoft.com/office/drawing/2014/main" val="1949001633"/>
                    </a:ext>
                  </a:extLst>
                </a:gridCol>
                <a:gridCol w="776062">
                  <a:extLst>
                    <a:ext uri="{9D8B030D-6E8A-4147-A177-3AD203B41FA5}">
                      <a16:colId xmlns:a16="http://schemas.microsoft.com/office/drawing/2014/main" val="1789629186"/>
                    </a:ext>
                  </a:extLst>
                </a:gridCol>
              </a:tblGrid>
              <a:tr h="190500">
                <a:tc>
                  <a:txBody>
                    <a:bodyPr/>
                    <a:lstStyle/>
                    <a:p>
                      <a:pPr algn="l" fontAlgn="b"/>
                      <a:endParaRPr lang="en-US" sz="1050" b="0" i="0" u="none" strike="noStrike">
                        <a:solidFill>
                          <a:srgbClr val="000000"/>
                        </a:solidFill>
                        <a:effectLst/>
                        <a:latin typeface="+mn-lt"/>
                      </a:endParaRPr>
                    </a:p>
                  </a:txBody>
                  <a:tcPr marL="9525" marR="9525" marT="9525" marB="0" anchor="ctr">
                    <a:lnL>
                      <a:noFill/>
                    </a:lnL>
                    <a:lnR>
                      <a:noFill/>
                    </a:lnR>
                    <a:lnT w="25400" cmpd="sng">
                      <a:noFill/>
                    </a:lnT>
                    <a:lnB w="25400" cmpd="sng">
                      <a:noFill/>
                    </a:lnB>
                    <a:lnTlToBr w="12700" cmpd="sng">
                      <a:noFill/>
                      <a:prstDash val="solid"/>
                    </a:lnTlToBr>
                    <a:lnBlToTr w="12700" cmpd="sng">
                      <a:noFill/>
                      <a:prstDash val="solid"/>
                    </a:lnBlToTr>
                  </a:tcPr>
                </a:tc>
                <a:tc>
                  <a:txBody>
                    <a:bodyPr/>
                    <a:lstStyle/>
                    <a:p>
                      <a:pPr algn="ctr" fontAlgn="t"/>
                      <a:r>
                        <a:rPr lang="en-US" sz="900" b="0" u="none" strike="noStrike">
                          <a:solidFill>
                            <a:schemeClr val="bg1"/>
                          </a:solidFill>
                          <a:effectLst/>
                        </a:rPr>
                        <a:t>Supress</a:t>
                      </a:r>
                      <a:endParaRPr lang="en-US" sz="900" b="0" i="0" u="none" strike="noStrike">
                        <a:solidFill>
                          <a:schemeClr val="bg1"/>
                        </a:solidFill>
                        <a:effectLst/>
                        <a:latin typeface="+mn-lt"/>
                      </a:endParaRPr>
                    </a:p>
                  </a:txBody>
                  <a:tcPr marL="9525" marR="9525" marT="9525" marB="0" anchor="ctr">
                    <a:lnL>
                      <a:noFill/>
                    </a:lnL>
                    <a:lnR>
                      <a:noFill/>
                    </a:lnR>
                    <a:lnT w="25400" cmpd="sng">
                      <a:noFill/>
                    </a:lnT>
                    <a:lnB w="25400" cmpd="sng">
                      <a:noFill/>
                    </a:lnB>
                    <a:lnTlToBr w="12700" cmpd="sng">
                      <a:noFill/>
                      <a:prstDash val="solid"/>
                    </a:lnTlToBr>
                    <a:lnBlToTr w="12700" cmpd="sng">
                      <a:noFill/>
                      <a:prstDash val="solid"/>
                    </a:lnBlToTr>
                    <a:solidFill>
                      <a:schemeClr val="accent3"/>
                    </a:solidFill>
                  </a:tcPr>
                </a:tc>
                <a:tc>
                  <a:txBody>
                    <a:bodyPr/>
                    <a:lstStyle/>
                    <a:p>
                      <a:pPr algn="ctr" fontAlgn="t"/>
                      <a:r>
                        <a:rPr lang="en-US" sz="900" b="0" u="none" strike="noStrike">
                          <a:solidFill>
                            <a:schemeClr val="bg1"/>
                          </a:solidFill>
                          <a:effectLst/>
                        </a:rPr>
                        <a:t>NULL</a:t>
                      </a:r>
                      <a:endParaRPr lang="en-US" sz="900" b="0" i="0" u="none" strike="noStrike">
                        <a:solidFill>
                          <a:schemeClr val="bg1"/>
                        </a:solidFill>
                        <a:effectLst/>
                        <a:latin typeface="+mn-lt"/>
                      </a:endParaRPr>
                    </a:p>
                  </a:txBody>
                  <a:tcPr marL="9525" marR="9525" marT="9525" marB="0" anchor="ctr">
                    <a:lnL>
                      <a:noFill/>
                    </a:lnL>
                    <a:lnR>
                      <a:noFill/>
                    </a:lnR>
                    <a:lnT w="25400" cmpd="sng">
                      <a:noFill/>
                    </a:lnT>
                    <a:lnB w="25400" cmpd="sng">
                      <a:noFill/>
                    </a:lnB>
                    <a:lnTlToBr w="12700" cmpd="sng">
                      <a:noFill/>
                      <a:prstDash val="solid"/>
                    </a:lnTlToBr>
                    <a:lnBlToTr w="12700" cmpd="sng">
                      <a:noFill/>
                      <a:prstDash val="solid"/>
                    </a:lnBlToTr>
                    <a:solidFill>
                      <a:schemeClr val="accent3"/>
                    </a:solidFill>
                  </a:tcPr>
                </a:tc>
                <a:tc>
                  <a:txBody>
                    <a:bodyPr/>
                    <a:lstStyle/>
                    <a:p>
                      <a:pPr algn="ctr" fontAlgn="t"/>
                      <a:r>
                        <a:rPr lang="en-US" sz="900" b="0" u="none" strike="noStrike">
                          <a:solidFill>
                            <a:schemeClr val="bg1"/>
                          </a:solidFill>
                          <a:effectLst/>
                        </a:rPr>
                        <a:t>Reject</a:t>
                      </a:r>
                      <a:endParaRPr lang="en-US" sz="900" b="0" i="0" u="none" strike="noStrike">
                        <a:solidFill>
                          <a:schemeClr val="bg1"/>
                        </a:solidFill>
                        <a:effectLst/>
                        <a:latin typeface="+mn-lt"/>
                      </a:endParaRPr>
                    </a:p>
                  </a:txBody>
                  <a:tcPr marL="9525" marR="9525" marT="9525" marB="0" anchor="ctr">
                    <a:lnL>
                      <a:noFill/>
                    </a:lnL>
                    <a:lnR>
                      <a:noFill/>
                    </a:lnR>
                    <a:lnT w="25400" cmpd="sng">
                      <a:noFill/>
                    </a:lnT>
                    <a:lnB w="25400" cmpd="sng">
                      <a:noFill/>
                    </a:lnB>
                    <a:lnTlToBr w="12700" cmpd="sng">
                      <a:noFill/>
                      <a:prstDash val="solid"/>
                    </a:lnTlToBr>
                    <a:lnBlToTr w="12700" cmpd="sng">
                      <a:noFill/>
                      <a:prstDash val="solid"/>
                    </a:lnBlToTr>
                    <a:solidFill>
                      <a:schemeClr val="accent3"/>
                    </a:solidFill>
                  </a:tcPr>
                </a:tc>
                <a:tc>
                  <a:txBody>
                    <a:bodyPr/>
                    <a:lstStyle/>
                    <a:p>
                      <a:pPr algn="ctr" fontAlgn="t"/>
                      <a:r>
                        <a:rPr lang="en-US" sz="900" b="0" u="none" strike="noStrike">
                          <a:solidFill>
                            <a:schemeClr val="bg1"/>
                          </a:solidFill>
                          <a:effectLst/>
                        </a:rPr>
                        <a:t>No Decision</a:t>
                      </a:r>
                      <a:endParaRPr lang="en-US" sz="900" b="0" i="0" u="none" strike="noStrike">
                        <a:solidFill>
                          <a:schemeClr val="bg1"/>
                        </a:solidFill>
                        <a:effectLst/>
                        <a:latin typeface="+mn-lt"/>
                      </a:endParaRPr>
                    </a:p>
                  </a:txBody>
                  <a:tcPr marL="9525" marR="9525" marT="9525" marB="0" anchor="ctr">
                    <a:lnL>
                      <a:noFill/>
                    </a:lnL>
                    <a:lnR>
                      <a:noFill/>
                    </a:lnR>
                    <a:lnT w="25400" cmpd="sng">
                      <a:noFill/>
                    </a:lnT>
                    <a:lnB w="25400" cmpd="sng">
                      <a:noFill/>
                    </a:lnB>
                    <a:lnTlToBr w="12700" cmpd="sng">
                      <a:noFill/>
                      <a:prstDash val="solid"/>
                    </a:lnTlToBr>
                    <a:lnBlToTr w="12700" cmpd="sng">
                      <a:noFill/>
                      <a:prstDash val="solid"/>
                    </a:lnBlToTr>
                    <a:solidFill>
                      <a:schemeClr val="accent3"/>
                    </a:solidFill>
                  </a:tcPr>
                </a:tc>
                <a:tc>
                  <a:txBody>
                    <a:bodyPr/>
                    <a:lstStyle/>
                    <a:p>
                      <a:pPr algn="ctr" fontAlgn="t"/>
                      <a:r>
                        <a:rPr lang="en-US" sz="900" b="0" u="none" strike="noStrike">
                          <a:solidFill>
                            <a:schemeClr val="bg1"/>
                          </a:solidFill>
                          <a:effectLst/>
                        </a:rPr>
                        <a:t>Approve</a:t>
                      </a:r>
                      <a:endParaRPr lang="en-US" sz="900" b="0" i="0" u="none" strike="noStrike">
                        <a:solidFill>
                          <a:schemeClr val="bg1"/>
                        </a:solidFill>
                        <a:effectLst/>
                        <a:latin typeface="+mn-lt"/>
                      </a:endParaRPr>
                    </a:p>
                  </a:txBody>
                  <a:tcPr marL="9525" marR="9525" marT="9525" marB="0" anchor="ctr">
                    <a:lnL>
                      <a:noFill/>
                    </a:lnL>
                    <a:lnR>
                      <a:noFill/>
                    </a:lnR>
                    <a:lnT w="25400" cmpd="sng">
                      <a:noFill/>
                    </a:lnT>
                    <a:lnB w="25400" cmpd="sng">
                      <a:noFill/>
                    </a:lnB>
                    <a:lnTlToBr w="12700" cmpd="sng">
                      <a:noFill/>
                      <a:prstDash val="solid"/>
                    </a:lnTlToBr>
                    <a:lnBlToTr w="12700" cmpd="sng">
                      <a:noFill/>
                      <a:prstDash val="solid"/>
                    </a:lnBlToTr>
                    <a:solidFill>
                      <a:schemeClr val="accent3"/>
                    </a:solidFill>
                  </a:tcPr>
                </a:tc>
                <a:tc>
                  <a:txBody>
                    <a:bodyPr/>
                    <a:lstStyle/>
                    <a:p>
                      <a:pPr algn="ctr" fontAlgn="t"/>
                      <a:r>
                        <a:rPr lang="en-US" sz="900" b="0" u="none" strike="noStrike">
                          <a:solidFill>
                            <a:schemeClr val="bg1"/>
                          </a:solidFill>
                          <a:effectLst/>
                        </a:rPr>
                        <a:t>Total</a:t>
                      </a:r>
                      <a:endParaRPr lang="en-US" sz="900" b="0" i="0" u="none" strike="noStrike">
                        <a:solidFill>
                          <a:schemeClr val="bg1"/>
                        </a:solidFill>
                        <a:effectLst/>
                        <a:latin typeface="+mn-lt"/>
                      </a:endParaRPr>
                    </a:p>
                  </a:txBody>
                  <a:tcPr marL="9525" marR="9525" marT="9525" marB="0" anchor="ctr">
                    <a:lnL>
                      <a:noFill/>
                    </a:lnL>
                    <a:lnR>
                      <a:noFill/>
                    </a:lnR>
                    <a:lnT w="25400" cmpd="sng">
                      <a:noFill/>
                    </a:lnT>
                    <a:lnB w="254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3211614613"/>
                  </a:ext>
                </a:extLst>
              </a:tr>
              <a:tr h="190500">
                <a:tc>
                  <a:txBody>
                    <a:bodyPr/>
                    <a:lstStyle/>
                    <a:p>
                      <a:pPr algn="l" fontAlgn="b"/>
                      <a:r>
                        <a:rPr lang="en-US" sz="900" u="none" strike="noStrike">
                          <a:effectLst/>
                        </a:rPr>
                        <a:t>Total DP Count</a:t>
                      </a:r>
                      <a:endParaRPr lang="en-US" sz="900" b="0" i="0" u="none" strike="noStrike">
                        <a:solidFill>
                          <a:srgbClr val="000000"/>
                        </a:solidFill>
                        <a:effectLst/>
                        <a:latin typeface="Calibri" panose="020F0502020204030204" pitchFamily="34" charset="0"/>
                      </a:endParaRPr>
                    </a:p>
                  </a:txBody>
                  <a:tcPr marL="9525" marR="9525" marT="9525" marB="0" anchor="ctr">
                    <a:lnL>
                      <a:noFill/>
                    </a:lnL>
                    <a:lnR>
                      <a:noFill/>
                    </a:lnR>
                    <a:lnT w="25400" cmpd="sng">
                      <a:noFill/>
                    </a:lnT>
                    <a:lnB>
                      <a:noFill/>
                    </a:lnB>
                    <a:lnTlToBr w="12700" cmpd="sng">
                      <a:noFill/>
                      <a:prstDash val="solid"/>
                    </a:lnTlToBr>
                    <a:lnBlToTr w="12700" cmpd="sng">
                      <a:noFill/>
                      <a:prstDash val="solid"/>
                    </a:lnBlToTr>
                  </a:tcPr>
                </a:tc>
                <a:tc>
                  <a:txBody>
                    <a:bodyPr/>
                    <a:lstStyle/>
                    <a:p>
                      <a:pPr marL="0" algn="ctr" defTabSz="685800" rtl="0" eaLnBrk="1" fontAlgn="b" latinLnBrk="0" hangingPunct="1"/>
                      <a:r>
                        <a:rPr lang="en-US" sz="900" u="none" strike="noStrike" kern="1200">
                          <a:solidFill>
                            <a:schemeClr val="dk1"/>
                          </a:solidFill>
                          <a:effectLst/>
                          <a:latin typeface="+mn-lt"/>
                          <a:ea typeface="+mn-ea"/>
                          <a:cs typeface="+mn-cs"/>
                        </a:rPr>
                        <a:t>2942</a:t>
                      </a:r>
                    </a:p>
                  </a:txBody>
                  <a:tcPr marL="9525" marR="9525" marT="9525" marB="0" anchor="ctr">
                    <a:lnL>
                      <a:noFill/>
                    </a:lnL>
                    <a:lnR>
                      <a:noFill/>
                    </a:lnR>
                    <a:lnT w="25400" cmpd="sng">
                      <a:noFill/>
                    </a:lnT>
                    <a:lnB>
                      <a:noFill/>
                    </a:lnB>
                    <a:lnTlToBr w="12700" cmpd="sng">
                      <a:noFill/>
                      <a:prstDash val="solid"/>
                    </a:lnTlToBr>
                    <a:lnBlToTr w="12700" cmpd="sng">
                      <a:noFill/>
                      <a:prstDash val="solid"/>
                    </a:lnBlToTr>
                  </a:tcPr>
                </a:tc>
                <a:tc>
                  <a:txBody>
                    <a:bodyPr/>
                    <a:lstStyle/>
                    <a:p>
                      <a:pPr marL="0" algn="ctr" defTabSz="685800" rtl="0" eaLnBrk="1" fontAlgn="b" latinLnBrk="0" hangingPunct="1"/>
                      <a:r>
                        <a:rPr lang="en-US" sz="900" u="none" strike="noStrike" kern="1200">
                          <a:solidFill>
                            <a:schemeClr val="dk1"/>
                          </a:solidFill>
                          <a:effectLst/>
                          <a:latin typeface="+mn-lt"/>
                          <a:ea typeface="+mn-ea"/>
                          <a:cs typeface="+mn-cs"/>
                        </a:rPr>
                        <a:t>2972</a:t>
                      </a:r>
                    </a:p>
                  </a:txBody>
                  <a:tcPr marL="9525" marR="9525" marT="9525" marB="0" anchor="ctr">
                    <a:lnL>
                      <a:noFill/>
                    </a:lnL>
                    <a:lnR>
                      <a:noFill/>
                    </a:lnR>
                    <a:lnT w="25400" cmpd="sng">
                      <a:noFill/>
                    </a:lnT>
                    <a:lnB>
                      <a:noFill/>
                    </a:lnB>
                    <a:lnTlToBr w="12700" cmpd="sng">
                      <a:noFill/>
                      <a:prstDash val="solid"/>
                    </a:lnTlToBr>
                    <a:lnBlToTr w="12700" cmpd="sng">
                      <a:noFill/>
                      <a:prstDash val="solid"/>
                    </a:lnBlToTr>
                  </a:tcPr>
                </a:tc>
                <a:tc>
                  <a:txBody>
                    <a:bodyPr/>
                    <a:lstStyle/>
                    <a:p>
                      <a:pPr marL="0" algn="ctr" defTabSz="685800" rtl="0" eaLnBrk="1" fontAlgn="b" latinLnBrk="0" hangingPunct="1"/>
                      <a:r>
                        <a:rPr lang="en-US" sz="900" u="none" strike="noStrike" kern="1200">
                          <a:solidFill>
                            <a:schemeClr val="dk1"/>
                          </a:solidFill>
                          <a:effectLst/>
                          <a:latin typeface="+mn-lt"/>
                          <a:ea typeface="+mn-ea"/>
                          <a:cs typeface="+mn-cs"/>
                        </a:rPr>
                        <a:t>602</a:t>
                      </a:r>
                    </a:p>
                  </a:txBody>
                  <a:tcPr marL="9525" marR="9525" marT="9525" marB="0" anchor="ctr">
                    <a:lnL>
                      <a:noFill/>
                    </a:lnL>
                    <a:lnR>
                      <a:noFill/>
                    </a:lnR>
                    <a:lnT w="25400" cmpd="sng">
                      <a:noFill/>
                    </a:lnT>
                    <a:lnB>
                      <a:noFill/>
                    </a:lnB>
                    <a:lnTlToBr w="12700" cmpd="sng">
                      <a:noFill/>
                      <a:prstDash val="solid"/>
                    </a:lnTlToBr>
                    <a:lnBlToTr w="12700" cmpd="sng">
                      <a:noFill/>
                      <a:prstDash val="solid"/>
                    </a:lnBlToTr>
                  </a:tcPr>
                </a:tc>
                <a:tc>
                  <a:txBody>
                    <a:bodyPr/>
                    <a:lstStyle/>
                    <a:p>
                      <a:pPr marL="0" algn="ctr" defTabSz="685800" rtl="0" eaLnBrk="1" fontAlgn="b" latinLnBrk="0" hangingPunct="1"/>
                      <a:r>
                        <a:rPr lang="en-US" sz="900" u="none" strike="noStrike" kern="1200">
                          <a:solidFill>
                            <a:schemeClr val="dk1"/>
                          </a:solidFill>
                          <a:effectLst/>
                          <a:latin typeface="+mn-lt"/>
                          <a:ea typeface="+mn-ea"/>
                          <a:cs typeface="+mn-cs"/>
                        </a:rPr>
                        <a:t>1</a:t>
                      </a:r>
                    </a:p>
                  </a:txBody>
                  <a:tcPr marL="9525" marR="9525" marT="9525" marB="0" anchor="ctr">
                    <a:lnL>
                      <a:noFill/>
                    </a:lnL>
                    <a:lnR>
                      <a:noFill/>
                    </a:lnR>
                    <a:lnT w="25400" cmpd="sng">
                      <a:noFill/>
                    </a:lnT>
                    <a:lnB>
                      <a:noFill/>
                    </a:lnB>
                    <a:lnTlToBr w="12700" cmpd="sng">
                      <a:noFill/>
                      <a:prstDash val="solid"/>
                    </a:lnTlToBr>
                    <a:lnBlToTr w="12700" cmpd="sng">
                      <a:noFill/>
                      <a:prstDash val="solid"/>
                    </a:lnBlToTr>
                  </a:tcPr>
                </a:tc>
                <a:tc>
                  <a:txBody>
                    <a:bodyPr/>
                    <a:lstStyle/>
                    <a:p>
                      <a:pPr marL="0" algn="ctr" defTabSz="685800" rtl="0" eaLnBrk="1" fontAlgn="b" latinLnBrk="0" hangingPunct="1"/>
                      <a:r>
                        <a:rPr lang="en-US" sz="900" u="none" strike="noStrike" kern="1200">
                          <a:solidFill>
                            <a:schemeClr val="dk1"/>
                          </a:solidFill>
                          <a:effectLst/>
                          <a:latin typeface="+mn-lt"/>
                          <a:ea typeface="+mn-ea"/>
                          <a:cs typeface="+mn-cs"/>
                        </a:rPr>
                        <a:t>477</a:t>
                      </a:r>
                    </a:p>
                  </a:txBody>
                  <a:tcPr marL="9525" marR="9525" marT="9525" marB="0" anchor="ctr">
                    <a:lnL>
                      <a:noFill/>
                    </a:lnL>
                    <a:lnR>
                      <a:noFill/>
                    </a:lnR>
                    <a:lnT w="25400" cmpd="sng">
                      <a:noFill/>
                    </a:lnT>
                    <a:lnB>
                      <a:noFill/>
                    </a:lnB>
                    <a:lnTlToBr w="12700" cmpd="sng">
                      <a:noFill/>
                      <a:prstDash val="solid"/>
                    </a:lnTlToBr>
                    <a:lnBlToTr w="12700" cmpd="sng">
                      <a:noFill/>
                      <a:prstDash val="solid"/>
                    </a:lnBlToTr>
                  </a:tcPr>
                </a:tc>
                <a:tc>
                  <a:txBody>
                    <a:bodyPr/>
                    <a:lstStyle/>
                    <a:p>
                      <a:pPr marL="0" algn="ctr" defTabSz="685800" rtl="0" eaLnBrk="1" fontAlgn="b" latinLnBrk="0" hangingPunct="1"/>
                      <a:r>
                        <a:rPr lang="en-US" sz="900" u="none" strike="noStrike" kern="1200">
                          <a:solidFill>
                            <a:schemeClr val="dk1"/>
                          </a:solidFill>
                          <a:effectLst/>
                          <a:latin typeface="+mn-lt"/>
                          <a:ea typeface="+mn-ea"/>
                          <a:cs typeface="+mn-cs"/>
                        </a:rPr>
                        <a:t>6994</a:t>
                      </a:r>
                    </a:p>
                  </a:txBody>
                  <a:tcPr marL="9525" marR="9525" marT="9525" marB="0" anchor="ctr">
                    <a:lnL>
                      <a:noFill/>
                    </a:lnL>
                    <a:lnR>
                      <a:noFill/>
                    </a:lnR>
                    <a:lnT w="254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073584623"/>
                  </a:ext>
                </a:extLst>
              </a:tr>
              <a:tr h="190500">
                <a:tc>
                  <a:txBody>
                    <a:bodyPr/>
                    <a:lstStyle/>
                    <a:p>
                      <a:pPr algn="l" fontAlgn="b"/>
                      <a:r>
                        <a:rPr lang="en-US" sz="900" u="none" strike="noStrike">
                          <a:effectLst/>
                        </a:rPr>
                        <a:t>Recommended by Model</a:t>
                      </a:r>
                      <a:endParaRPr lang="en-US" sz="9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marL="0" algn="ctr" defTabSz="685800" rtl="0" eaLnBrk="1" fontAlgn="b" latinLnBrk="0" hangingPunct="1"/>
                      <a:r>
                        <a:rPr lang="en-US" sz="900" u="none" strike="noStrike" kern="1200">
                          <a:solidFill>
                            <a:schemeClr val="dk1"/>
                          </a:solidFill>
                          <a:effectLst/>
                          <a:latin typeface="+mn-lt"/>
                          <a:ea typeface="+mn-ea"/>
                          <a:cs typeface="+mn-cs"/>
                        </a:rPr>
                        <a:t>0.2%</a:t>
                      </a: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marL="0" algn="ctr" defTabSz="685800" rtl="0" eaLnBrk="1" fontAlgn="b" latinLnBrk="0" hangingPunct="1"/>
                      <a:r>
                        <a:rPr lang="en-US" sz="900" u="none" strike="noStrike" kern="1200">
                          <a:solidFill>
                            <a:schemeClr val="dk1"/>
                          </a:solidFill>
                          <a:effectLst/>
                          <a:latin typeface="+mn-lt"/>
                          <a:ea typeface="+mn-ea"/>
                          <a:cs typeface="+mn-cs"/>
                        </a:rPr>
                        <a:t>0.0%</a:t>
                      </a: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marL="0" algn="ctr" defTabSz="685800" rtl="0" eaLnBrk="1" fontAlgn="b" latinLnBrk="0" hangingPunct="1"/>
                      <a:r>
                        <a:rPr lang="en-US" sz="900" u="none" strike="noStrike" kern="1200">
                          <a:solidFill>
                            <a:schemeClr val="dk1"/>
                          </a:solidFill>
                          <a:effectLst/>
                          <a:latin typeface="+mn-lt"/>
                          <a:ea typeface="+mn-ea"/>
                          <a:cs typeface="+mn-cs"/>
                        </a:rPr>
                        <a:t>1.2%</a:t>
                      </a: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marL="0" algn="ctr" defTabSz="685800" rtl="0" eaLnBrk="1" fontAlgn="b" latinLnBrk="0" hangingPunct="1"/>
                      <a:r>
                        <a:rPr lang="en-US" sz="900" u="none" strike="noStrike" kern="1200">
                          <a:solidFill>
                            <a:schemeClr val="dk1"/>
                          </a:solidFill>
                          <a:effectLst/>
                          <a:latin typeface="+mn-lt"/>
                          <a:ea typeface="+mn-ea"/>
                          <a:cs typeface="+mn-cs"/>
                        </a:rPr>
                        <a:t>0.0%</a:t>
                      </a: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marL="0" algn="ctr" defTabSz="685800" rtl="0" eaLnBrk="1" fontAlgn="b" latinLnBrk="0" hangingPunct="1"/>
                      <a:r>
                        <a:rPr lang="en-US" sz="900" u="none" strike="noStrike" kern="1200">
                          <a:solidFill>
                            <a:schemeClr val="dk1"/>
                          </a:solidFill>
                          <a:effectLst/>
                          <a:latin typeface="+mn-lt"/>
                          <a:ea typeface="+mn-ea"/>
                          <a:cs typeface="+mn-cs"/>
                        </a:rPr>
                        <a:t>98.3%</a:t>
                      </a: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marL="0" algn="ctr" defTabSz="685800" rtl="0" eaLnBrk="1" fontAlgn="b" latinLnBrk="0" hangingPunct="1"/>
                      <a:r>
                        <a:rPr lang="en-US" sz="900" u="none" strike="noStrike" kern="1200">
                          <a:solidFill>
                            <a:schemeClr val="dk1"/>
                          </a:solidFill>
                          <a:effectLst/>
                          <a:latin typeface="+mn-lt"/>
                          <a:ea typeface="+mn-ea"/>
                          <a:cs typeface="+mn-cs"/>
                        </a:rPr>
                        <a:t>6.9%</a:t>
                      </a:r>
                    </a:p>
                  </a:txBody>
                  <a:tcPr marL="9525" marR="9525" marT="9525"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6894968"/>
                  </a:ext>
                </a:extLst>
              </a:tr>
              <a:tr h="190500">
                <a:tc>
                  <a:txBody>
                    <a:bodyPr/>
                    <a:lstStyle/>
                    <a:p>
                      <a:pPr algn="l" fontAlgn="b"/>
                      <a:r>
                        <a:rPr lang="en-US" sz="900" u="none" strike="noStrike">
                          <a:effectLst/>
                        </a:rPr>
                        <a:t>Not Recommended by Model</a:t>
                      </a:r>
                      <a:endParaRPr lang="en-US" sz="9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w="25400" cmpd="sng">
                      <a:noFill/>
                    </a:lnB>
                    <a:lnTlToBr w="12700" cmpd="sng">
                      <a:noFill/>
                      <a:prstDash val="solid"/>
                    </a:lnTlToBr>
                    <a:lnBlToTr w="12700" cmpd="sng">
                      <a:noFill/>
                      <a:prstDash val="solid"/>
                    </a:lnBlToTr>
                  </a:tcPr>
                </a:tc>
                <a:tc>
                  <a:txBody>
                    <a:bodyPr/>
                    <a:lstStyle/>
                    <a:p>
                      <a:pPr marL="0" algn="ctr" defTabSz="685800" rtl="0" eaLnBrk="1" fontAlgn="b" latinLnBrk="0" hangingPunct="1"/>
                      <a:r>
                        <a:rPr lang="en-US" sz="900" u="none" strike="noStrike" kern="1200">
                          <a:solidFill>
                            <a:schemeClr val="dk1"/>
                          </a:solidFill>
                          <a:effectLst/>
                          <a:latin typeface="+mn-lt"/>
                          <a:ea typeface="+mn-ea"/>
                          <a:cs typeface="+mn-cs"/>
                        </a:rPr>
                        <a:t>99.8%</a:t>
                      </a:r>
                    </a:p>
                  </a:txBody>
                  <a:tcPr marL="9525" marR="9525" marT="9525" marB="0" anchor="ctr">
                    <a:lnL>
                      <a:noFill/>
                    </a:lnL>
                    <a:lnR>
                      <a:noFill/>
                    </a:lnR>
                    <a:lnT>
                      <a:noFill/>
                    </a:lnT>
                    <a:lnB w="25400" cmpd="sng">
                      <a:noFill/>
                    </a:lnB>
                    <a:lnTlToBr w="12700" cmpd="sng">
                      <a:noFill/>
                      <a:prstDash val="solid"/>
                    </a:lnTlToBr>
                    <a:lnBlToTr w="12700" cmpd="sng">
                      <a:noFill/>
                      <a:prstDash val="solid"/>
                    </a:lnBlToTr>
                  </a:tcPr>
                </a:tc>
                <a:tc>
                  <a:txBody>
                    <a:bodyPr/>
                    <a:lstStyle/>
                    <a:p>
                      <a:pPr marL="0" algn="ctr" defTabSz="685800" rtl="0" eaLnBrk="1" fontAlgn="b" latinLnBrk="0" hangingPunct="1"/>
                      <a:r>
                        <a:rPr lang="en-US" sz="900" u="none" strike="noStrike" kern="1200">
                          <a:solidFill>
                            <a:schemeClr val="dk1"/>
                          </a:solidFill>
                          <a:effectLst/>
                          <a:latin typeface="+mn-lt"/>
                          <a:ea typeface="+mn-ea"/>
                          <a:cs typeface="+mn-cs"/>
                        </a:rPr>
                        <a:t>100.0%</a:t>
                      </a:r>
                    </a:p>
                  </a:txBody>
                  <a:tcPr marL="9525" marR="9525" marT="9525" marB="0" anchor="ctr">
                    <a:lnL>
                      <a:noFill/>
                    </a:lnL>
                    <a:lnR>
                      <a:noFill/>
                    </a:lnR>
                    <a:lnT>
                      <a:noFill/>
                    </a:lnT>
                    <a:lnB w="25400" cmpd="sng">
                      <a:noFill/>
                    </a:lnB>
                    <a:lnTlToBr w="12700" cmpd="sng">
                      <a:noFill/>
                      <a:prstDash val="solid"/>
                    </a:lnTlToBr>
                    <a:lnBlToTr w="12700" cmpd="sng">
                      <a:noFill/>
                      <a:prstDash val="solid"/>
                    </a:lnBlToTr>
                  </a:tcPr>
                </a:tc>
                <a:tc>
                  <a:txBody>
                    <a:bodyPr/>
                    <a:lstStyle/>
                    <a:p>
                      <a:pPr marL="0" algn="ctr" defTabSz="685800" rtl="0" eaLnBrk="1" fontAlgn="b" latinLnBrk="0" hangingPunct="1"/>
                      <a:r>
                        <a:rPr lang="en-US" sz="900" u="none" strike="noStrike" kern="1200">
                          <a:solidFill>
                            <a:schemeClr val="dk1"/>
                          </a:solidFill>
                          <a:effectLst/>
                          <a:latin typeface="+mn-lt"/>
                          <a:ea typeface="+mn-ea"/>
                          <a:cs typeface="+mn-cs"/>
                        </a:rPr>
                        <a:t>98.8%</a:t>
                      </a:r>
                    </a:p>
                  </a:txBody>
                  <a:tcPr marL="9525" marR="9525" marT="9525" marB="0" anchor="ctr">
                    <a:lnL>
                      <a:noFill/>
                    </a:lnL>
                    <a:lnR>
                      <a:noFill/>
                    </a:lnR>
                    <a:lnT>
                      <a:noFill/>
                    </a:lnT>
                    <a:lnB w="25400" cmpd="sng">
                      <a:noFill/>
                    </a:lnB>
                    <a:lnTlToBr w="12700" cmpd="sng">
                      <a:noFill/>
                      <a:prstDash val="solid"/>
                    </a:lnTlToBr>
                    <a:lnBlToTr w="12700" cmpd="sng">
                      <a:noFill/>
                      <a:prstDash val="solid"/>
                    </a:lnBlToTr>
                  </a:tcPr>
                </a:tc>
                <a:tc>
                  <a:txBody>
                    <a:bodyPr/>
                    <a:lstStyle/>
                    <a:p>
                      <a:pPr marL="0" algn="ctr" defTabSz="685800" rtl="0" eaLnBrk="1" fontAlgn="b" latinLnBrk="0" hangingPunct="1"/>
                      <a:r>
                        <a:rPr lang="en-US" sz="900" u="none" strike="noStrike" kern="1200">
                          <a:solidFill>
                            <a:schemeClr val="dk1"/>
                          </a:solidFill>
                          <a:effectLst/>
                          <a:latin typeface="+mn-lt"/>
                          <a:ea typeface="+mn-ea"/>
                          <a:cs typeface="+mn-cs"/>
                        </a:rPr>
                        <a:t>100.0%</a:t>
                      </a:r>
                    </a:p>
                  </a:txBody>
                  <a:tcPr marL="9525" marR="9525" marT="9525" marB="0" anchor="ctr">
                    <a:lnL>
                      <a:noFill/>
                    </a:lnL>
                    <a:lnR>
                      <a:noFill/>
                    </a:lnR>
                    <a:lnT>
                      <a:noFill/>
                    </a:lnT>
                    <a:lnB w="25400" cmpd="sng">
                      <a:noFill/>
                    </a:lnB>
                    <a:lnTlToBr w="12700" cmpd="sng">
                      <a:noFill/>
                      <a:prstDash val="solid"/>
                    </a:lnTlToBr>
                    <a:lnBlToTr w="12700" cmpd="sng">
                      <a:noFill/>
                      <a:prstDash val="solid"/>
                    </a:lnBlToTr>
                  </a:tcPr>
                </a:tc>
                <a:tc>
                  <a:txBody>
                    <a:bodyPr/>
                    <a:lstStyle/>
                    <a:p>
                      <a:pPr marL="0" algn="ctr" defTabSz="685800" rtl="0" eaLnBrk="1" fontAlgn="b" latinLnBrk="0" hangingPunct="1"/>
                      <a:r>
                        <a:rPr lang="en-US" sz="900" u="none" strike="noStrike" kern="1200">
                          <a:solidFill>
                            <a:schemeClr val="dk1"/>
                          </a:solidFill>
                          <a:effectLst/>
                          <a:latin typeface="+mn-lt"/>
                          <a:ea typeface="+mn-ea"/>
                          <a:cs typeface="+mn-cs"/>
                        </a:rPr>
                        <a:t>1.7%</a:t>
                      </a:r>
                    </a:p>
                  </a:txBody>
                  <a:tcPr marL="9525" marR="9525" marT="9525" marB="0" anchor="ctr">
                    <a:lnL>
                      <a:noFill/>
                    </a:lnL>
                    <a:lnR>
                      <a:noFill/>
                    </a:lnR>
                    <a:lnT>
                      <a:noFill/>
                    </a:lnT>
                    <a:lnB w="25400" cmpd="sng">
                      <a:noFill/>
                    </a:lnB>
                    <a:lnTlToBr w="12700" cmpd="sng">
                      <a:noFill/>
                      <a:prstDash val="solid"/>
                    </a:lnTlToBr>
                    <a:lnBlToTr w="12700" cmpd="sng">
                      <a:noFill/>
                      <a:prstDash val="solid"/>
                    </a:lnBlToTr>
                  </a:tcPr>
                </a:tc>
                <a:tc>
                  <a:txBody>
                    <a:bodyPr/>
                    <a:lstStyle/>
                    <a:p>
                      <a:pPr marL="0" algn="ctr" defTabSz="685800" rtl="0" eaLnBrk="1" fontAlgn="b" latinLnBrk="0" hangingPunct="1"/>
                      <a:r>
                        <a:rPr lang="en-US" sz="900" u="none" strike="noStrike" kern="1200">
                          <a:solidFill>
                            <a:schemeClr val="dk1"/>
                          </a:solidFill>
                          <a:effectLst/>
                          <a:latin typeface="+mn-lt"/>
                          <a:ea typeface="+mn-ea"/>
                          <a:cs typeface="+mn-cs"/>
                        </a:rPr>
                        <a:t>93.1%</a:t>
                      </a:r>
                    </a:p>
                  </a:txBody>
                  <a:tcPr marL="9525" marR="9525" marT="9525" marB="0" anchor="ctr">
                    <a:lnL>
                      <a:noFill/>
                    </a:lnL>
                    <a:lnR>
                      <a:noFill/>
                    </a:lnR>
                    <a:lnT>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352130346"/>
                  </a:ext>
                </a:extLst>
              </a:tr>
            </a:tbl>
          </a:graphicData>
        </a:graphic>
      </p:graphicFrame>
      <p:graphicFrame>
        <p:nvGraphicFramePr>
          <p:cNvPr id="8" name="Chart 7">
            <a:extLst>
              <a:ext uri="{FF2B5EF4-FFF2-40B4-BE49-F238E27FC236}">
                <a16:creationId xmlns:a16="http://schemas.microsoft.com/office/drawing/2014/main" id="{FBBC4466-2E66-A024-F58F-73A94791749F}"/>
              </a:ext>
            </a:extLst>
          </p:cNvPr>
          <p:cNvGraphicFramePr/>
          <p:nvPr>
            <p:extLst>
              <p:ext uri="{D42A27DB-BD31-4B8C-83A1-F6EECF244321}">
                <p14:modId xmlns:p14="http://schemas.microsoft.com/office/powerpoint/2010/main" val="1628740706"/>
              </p:ext>
            </p:extLst>
          </p:nvPr>
        </p:nvGraphicFramePr>
        <p:xfrm>
          <a:off x="1004434" y="3815175"/>
          <a:ext cx="9805404" cy="2432238"/>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394BE78C-D9AB-C1CD-02E6-4A758DC304EB}"/>
              </a:ext>
            </a:extLst>
          </p:cNvPr>
          <p:cNvSpPr txBox="1"/>
          <p:nvPr/>
        </p:nvSpPr>
        <p:spPr>
          <a:xfrm>
            <a:off x="10838300" y="5924339"/>
            <a:ext cx="633743" cy="166962"/>
          </a:xfrm>
          <a:prstGeom prst="rect">
            <a:avLst/>
          </a:prstGeom>
          <a:noFill/>
        </p:spPr>
        <p:txBody>
          <a:bodyPr wrap="square" rtlCol="0">
            <a:noAutofit/>
          </a:bodyPr>
          <a:lstStyle/>
          <a:p>
            <a:pPr algn="l"/>
            <a:r>
              <a:rPr lang="en-US" sz="900" b="1"/>
              <a:t>Total</a:t>
            </a:r>
          </a:p>
        </p:txBody>
      </p:sp>
      <p:graphicFrame>
        <p:nvGraphicFramePr>
          <p:cNvPr id="12" name="Table 11">
            <a:extLst>
              <a:ext uri="{FF2B5EF4-FFF2-40B4-BE49-F238E27FC236}">
                <a16:creationId xmlns:a16="http://schemas.microsoft.com/office/drawing/2014/main" id="{E81255C2-FCFB-521F-82AB-6B00847B38C2}"/>
              </a:ext>
            </a:extLst>
          </p:cNvPr>
          <p:cNvGraphicFramePr>
            <a:graphicFrameLocks noGrp="1"/>
          </p:cNvGraphicFramePr>
          <p:nvPr>
            <p:extLst>
              <p:ext uri="{D42A27DB-BD31-4B8C-83A1-F6EECF244321}">
                <p14:modId xmlns:p14="http://schemas.microsoft.com/office/powerpoint/2010/main" val="82332088"/>
              </p:ext>
            </p:extLst>
          </p:nvPr>
        </p:nvGraphicFramePr>
        <p:xfrm>
          <a:off x="588471" y="6179150"/>
          <a:ext cx="10883571" cy="228600"/>
        </p:xfrm>
        <a:graphic>
          <a:graphicData uri="http://schemas.openxmlformats.org/drawingml/2006/table">
            <a:tbl>
              <a:tblPr>
                <a:tableStyleId>{5C22544A-7EE6-4342-B048-85BDC9FD1C3A}</a:tableStyleId>
              </a:tblPr>
              <a:tblGrid>
                <a:gridCol w="959672">
                  <a:extLst>
                    <a:ext uri="{9D8B030D-6E8A-4147-A177-3AD203B41FA5}">
                      <a16:colId xmlns:a16="http://schemas.microsoft.com/office/drawing/2014/main" val="3304669829"/>
                    </a:ext>
                  </a:extLst>
                </a:gridCol>
                <a:gridCol w="1756372">
                  <a:extLst>
                    <a:ext uri="{9D8B030D-6E8A-4147-A177-3AD203B41FA5}">
                      <a16:colId xmlns:a16="http://schemas.microsoft.com/office/drawing/2014/main" val="806105625"/>
                    </a:ext>
                  </a:extLst>
                </a:gridCol>
                <a:gridCol w="1883121">
                  <a:extLst>
                    <a:ext uri="{9D8B030D-6E8A-4147-A177-3AD203B41FA5}">
                      <a16:colId xmlns:a16="http://schemas.microsoft.com/office/drawing/2014/main" val="1512378770"/>
                    </a:ext>
                  </a:extLst>
                </a:gridCol>
                <a:gridCol w="1810693">
                  <a:extLst>
                    <a:ext uri="{9D8B030D-6E8A-4147-A177-3AD203B41FA5}">
                      <a16:colId xmlns:a16="http://schemas.microsoft.com/office/drawing/2014/main" val="2450752895"/>
                    </a:ext>
                  </a:extLst>
                </a:gridCol>
                <a:gridCol w="1846907">
                  <a:extLst>
                    <a:ext uri="{9D8B030D-6E8A-4147-A177-3AD203B41FA5}">
                      <a16:colId xmlns:a16="http://schemas.microsoft.com/office/drawing/2014/main" val="1882568333"/>
                    </a:ext>
                  </a:extLst>
                </a:gridCol>
                <a:gridCol w="1801639">
                  <a:extLst>
                    <a:ext uri="{9D8B030D-6E8A-4147-A177-3AD203B41FA5}">
                      <a16:colId xmlns:a16="http://schemas.microsoft.com/office/drawing/2014/main" val="4068005641"/>
                    </a:ext>
                  </a:extLst>
                </a:gridCol>
                <a:gridCol w="825167">
                  <a:extLst>
                    <a:ext uri="{9D8B030D-6E8A-4147-A177-3AD203B41FA5}">
                      <a16:colId xmlns:a16="http://schemas.microsoft.com/office/drawing/2014/main" val="822122689"/>
                    </a:ext>
                  </a:extLst>
                </a:gridCol>
              </a:tblGrid>
              <a:tr h="226583">
                <a:tc>
                  <a:txBody>
                    <a:bodyPr/>
                    <a:lstStyle/>
                    <a:p>
                      <a:pPr algn="ctr"/>
                      <a:r>
                        <a:rPr lang="en-US" sz="900" b="1"/>
                        <a:t>DP Count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96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99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96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92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86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469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239748196"/>
                  </a:ext>
                </a:extLst>
              </a:tr>
            </a:tbl>
          </a:graphicData>
        </a:graphic>
      </p:graphicFrame>
      <p:sp>
        <p:nvSpPr>
          <p:cNvPr id="13" name="TextBox 12">
            <a:extLst>
              <a:ext uri="{FF2B5EF4-FFF2-40B4-BE49-F238E27FC236}">
                <a16:creationId xmlns:a16="http://schemas.microsoft.com/office/drawing/2014/main" id="{96935B50-0BA6-6719-A13F-AEA62C684B82}"/>
              </a:ext>
            </a:extLst>
          </p:cNvPr>
          <p:cNvSpPr txBox="1"/>
          <p:nvPr/>
        </p:nvSpPr>
        <p:spPr>
          <a:xfrm>
            <a:off x="9281591" y="110503"/>
            <a:ext cx="2748688" cy="306635"/>
          </a:xfrm>
          <a:prstGeom prst="rect">
            <a:avLst/>
          </a:prstGeom>
          <a:noFill/>
        </p:spPr>
        <p:txBody>
          <a:bodyPr wrap="square" rtlCol="0">
            <a:noAutofit/>
          </a:bodyPr>
          <a:lstStyle/>
          <a:p>
            <a:pPr algn="l"/>
            <a:r>
              <a:rPr lang="en-US">
                <a:solidFill>
                  <a:schemeClr val="accent1"/>
                </a:solidFill>
              </a:rPr>
              <a:t>Output Vs. CPW Data </a:t>
            </a:r>
          </a:p>
        </p:txBody>
      </p:sp>
    </p:spTree>
    <p:extLst>
      <p:ext uri="{BB962C8B-B14F-4D97-AF65-F5344CB8AC3E}">
        <p14:creationId xmlns:p14="http://schemas.microsoft.com/office/powerpoint/2010/main" val="35971718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B14001-2318-D152-FF2D-47D1BC86BDC1}"/>
              </a:ext>
            </a:extLst>
          </p:cNvPr>
          <p:cNvSpPr>
            <a:spLocks noGrp="1"/>
          </p:cNvSpPr>
          <p:nvPr>
            <p:ph type="sldNum" sz="quarter" idx="12"/>
          </p:nvPr>
        </p:nvSpPr>
        <p:spPr/>
        <p:txBody>
          <a:bodyPr/>
          <a:lstStyle/>
          <a:p>
            <a:fld id="{8BC64C03-9EC0-4B7E-8FE4-24DBF62E63E5}" type="slidenum">
              <a:rPr lang="en-US" smtClean="0"/>
              <a:t>29</a:t>
            </a:fld>
            <a:endParaRPr lang="en-US"/>
          </a:p>
        </p:txBody>
      </p:sp>
      <p:graphicFrame>
        <p:nvGraphicFramePr>
          <p:cNvPr id="3" name="Table 2">
            <a:extLst>
              <a:ext uri="{FF2B5EF4-FFF2-40B4-BE49-F238E27FC236}">
                <a16:creationId xmlns:a16="http://schemas.microsoft.com/office/drawing/2014/main" id="{3F132EF8-D529-970A-9EEE-E703B63A783F}"/>
              </a:ext>
            </a:extLst>
          </p:cNvPr>
          <p:cNvGraphicFramePr>
            <a:graphicFrameLocks noGrp="1"/>
          </p:cNvGraphicFramePr>
          <p:nvPr>
            <p:extLst>
              <p:ext uri="{D42A27DB-BD31-4B8C-83A1-F6EECF244321}">
                <p14:modId xmlns:p14="http://schemas.microsoft.com/office/powerpoint/2010/main" val="1669093121"/>
              </p:ext>
            </p:extLst>
          </p:nvPr>
        </p:nvGraphicFramePr>
        <p:xfrm>
          <a:off x="865674" y="1293878"/>
          <a:ext cx="3099744" cy="1053721"/>
        </p:xfrm>
        <a:graphic>
          <a:graphicData uri="http://schemas.openxmlformats.org/drawingml/2006/table">
            <a:tbl>
              <a:tblPr firstRow="1" bandRow="1">
                <a:tableStyleId>{B301B821-A1FF-4177-AEE7-76D212191A09}</a:tableStyleId>
              </a:tblPr>
              <a:tblGrid>
                <a:gridCol w="1728395">
                  <a:extLst>
                    <a:ext uri="{9D8B030D-6E8A-4147-A177-3AD203B41FA5}">
                      <a16:colId xmlns:a16="http://schemas.microsoft.com/office/drawing/2014/main" val="397576699"/>
                    </a:ext>
                  </a:extLst>
                </a:gridCol>
                <a:gridCol w="1371349">
                  <a:extLst>
                    <a:ext uri="{9D8B030D-6E8A-4147-A177-3AD203B41FA5}">
                      <a16:colId xmlns:a16="http://schemas.microsoft.com/office/drawing/2014/main" val="3028198999"/>
                    </a:ext>
                  </a:extLst>
                </a:gridCol>
              </a:tblGrid>
              <a:tr h="182880">
                <a:tc>
                  <a:txBody>
                    <a:bodyPr/>
                    <a:lstStyle/>
                    <a:p>
                      <a:pPr>
                        <a:lnSpc>
                          <a:spcPct val="150000"/>
                        </a:lnSpc>
                      </a:pPr>
                      <a:endParaRPr lang="en-US" sz="900" b="0"/>
                    </a:p>
                  </a:txBody>
                  <a:tcPr>
                    <a:lnL w="12700" cmpd="sng">
                      <a:noFill/>
                    </a:lnL>
                    <a:lnR>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nSpc>
                          <a:spcPct val="150000"/>
                        </a:lnSpc>
                      </a:pPr>
                      <a:r>
                        <a:rPr lang="en-US" sz="900" b="0"/>
                        <a:t>Other Status DP’s</a:t>
                      </a:r>
                    </a:p>
                  </a:txBody>
                  <a:tcPr>
                    <a:lnL>
                      <a:noFill/>
                    </a:lnL>
                    <a:lnR>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2384805172"/>
                  </a:ext>
                </a:extLst>
              </a:tr>
              <a:tr h="182880">
                <a:tc>
                  <a:txBody>
                    <a:bodyPr/>
                    <a:lstStyle/>
                    <a:p>
                      <a:pPr marL="0" algn="l" defTabSz="685800" rtl="0" eaLnBrk="1" fontAlgn="b" latinLnBrk="0" hangingPunct="1">
                        <a:lnSpc>
                          <a:spcPct val="100000"/>
                        </a:lnSpc>
                      </a:pPr>
                      <a:r>
                        <a:rPr lang="en-US" sz="900" u="none" strike="noStrike" kern="1200">
                          <a:solidFill>
                            <a:schemeClr val="dk1"/>
                          </a:solidFill>
                          <a:effectLst/>
                          <a:latin typeface="+mn-lt"/>
                          <a:ea typeface="+mn-ea"/>
                          <a:cs typeface="+mn-cs"/>
                        </a:rPr>
                        <a:t>Model Recommendations</a:t>
                      </a: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lnSpc>
                          <a:spcPct val="150000"/>
                        </a:lnSpc>
                      </a:pPr>
                      <a:r>
                        <a:rPr lang="en-US" sz="900" u="none" strike="noStrike" kern="1200">
                          <a:solidFill>
                            <a:schemeClr val="dk1"/>
                          </a:solidFill>
                          <a:effectLst/>
                          <a:latin typeface="+mn-lt"/>
                          <a:ea typeface="+mn-ea"/>
                          <a:cs typeface="+mn-cs"/>
                        </a:rPr>
                        <a:t>493</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5118604"/>
                  </a:ext>
                </a:extLst>
              </a:tr>
              <a:tr h="223901">
                <a:tc>
                  <a:txBody>
                    <a:bodyPr/>
                    <a:lstStyle/>
                    <a:p>
                      <a:pPr marL="0" algn="l" defTabSz="685800" rtl="0" eaLnBrk="1" fontAlgn="b" latinLnBrk="0" hangingPunct="1">
                        <a:lnSpc>
                          <a:spcPct val="100000"/>
                        </a:lnSpc>
                      </a:pPr>
                      <a:r>
                        <a:rPr lang="en-US" sz="900" u="none" strike="noStrike" kern="1200">
                          <a:solidFill>
                            <a:schemeClr val="dk1"/>
                          </a:solidFill>
                          <a:effectLst/>
                          <a:latin typeface="+mn-lt"/>
                          <a:ea typeface="+mn-ea"/>
                          <a:cs typeface="+mn-cs"/>
                        </a:rPr>
                        <a:t>Production DP’s</a:t>
                      </a: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solidFill>
                      <a:srgbClr val="E8E7EB"/>
                    </a:solidFill>
                  </a:tcPr>
                </a:tc>
                <a:tc>
                  <a:txBody>
                    <a:bodyPr/>
                    <a:lstStyle/>
                    <a:p>
                      <a:pPr marL="0" algn="ctr" defTabSz="685800" rtl="0" eaLnBrk="1" fontAlgn="b" latinLnBrk="0" hangingPunct="1">
                        <a:lnSpc>
                          <a:spcPct val="150000"/>
                        </a:lnSpc>
                      </a:pPr>
                      <a:r>
                        <a:rPr lang="en-US" sz="900" u="none" strike="noStrike" kern="1200">
                          <a:solidFill>
                            <a:schemeClr val="dk1"/>
                          </a:solidFill>
                          <a:effectLst/>
                          <a:latin typeface="+mn-lt"/>
                          <a:ea typeface="+mn-ea"/>
                          <a:cs typeface="+mn-cs"/>
                        </a:rPr>
                        <a:t>518</a:t>
                      </a:r>
                    </a:p>
                  </a:txBody>
                  <a:tcPr anchor="ctr">
                    <a:lnL>
                      <a:noFill/>
                    </a:lnL>
                    <a:lnR>
                      <a:noFill/>
                    </a:lnR>
                    <a:lnT w="12700" cmpd="sng">
                      <a:noFill/>
                    </a:lnT>
                    <a:lnB w="12700" cmpd="sng">
                      <a:noFill/>
                    </a:lnB>
                    <a:lnTlToBr w="12700" cmpd="sng">
                      <a:noFill/>
                      <a:prstDash val="solid"/>
                    </a:lnTlToBr>
                    <a:lnBlToTr w="12700" cmpd="sng">
                      <a:noFill/>
                      <a:prstDash val="solid"/>
                    </a:lnBlToTr>
                    <a:solidFill>
                      <a:srgbClr val="E8E7EB"/>
                    </a:solidFill>
                  </a:tcPr>
                </a:tc>
                <a:extLst>
                  <a:ext uri="{0D108BD9-81ED-4DB2-BD59-A6C34878D82A}">
                    <a16:rowId xmlns:a16="http://schemas.microsoft.com/office/drawing/2014/main" val="3881185309"/>
                  </a:ext>
                </a:extLst>
              </a:tr>
              <a:tr h="223901">
                <a:tc>
                  <a:txBody>
                    <a:bodyPr/>
                    <a:lstStyle/>
                    <a:p>
                      <a:pPr marL="0" algn="l" defTabSz="685800" rtl="0" eaLnBrk="1" fontAlgn="b" latinLnBrk="0" hangingPunct="1">
                        <a:lnSpc>
                          <a:spcPct val="100000"/>
                        </a:lnSpc>
                      </a:pPr>
                      <a:r>
                        <a:rPr lang="en-US" sz="900" u="none" strike="noStrike" kern="1200">
                          <a:solidFill>
                            <a:schemeClr val="dk1"/>
                          </a:solidFill>
                          <a:effectLst/>
                          <a:latin typeface="+mn-lt"/>
                          <a:ea typeface="+mn-ea"/>
                          <a:cs typeface="+mn-cs"/>
                        </a:rPr>
                        <a:t>Common DP’s</a:t>
                      </a: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marL="0" algn="ctr" defTabSz="685800" rtl="0" eaLnBrk="1" fontAlgn="b" latinLnBrk="0" hangingPunct="1">
                        <a:lnSpc>
                          <a:spcPct val="150000"/>
                        </a:lnSpc>
                      </a:pPr>
                      <a:r>
                        <a:rPr lang="en-US" sz="900" u="none" strike="noStrike" kern="1200">
                          <a:solidFill>
                            <a:schemeClr val="dk1"/>
                          </a:solidFill>
                          <a:effectLst/>
                          <a:latin typeface="+mn-lt"/>
                          <a:ea typeface="+mn-ea"/>
                          <a:cs typeface="+mn-cs"/>
                        </a:rPr>
                        <a:t>476</a:t>
                      </a:r>
                    </a:p>
                  </a:txBody>
                  <a:tcPr anchor="ctr">
                    <a:lnL>
                      <a:noFill/>
                    </a:lnL>
                    <a:lnR>
                      <a:noFill/>
                    </a:lnR>
                    <a:lnT w="12700" cmpd="sng">
                      <a:noFill/>
                    </a:lnT>
                    <a:lnB w="12700" cmpd="sng">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47859311"/>
                  </a:ext>
                </a:extLst>
              </a:tr>
            </a:tbl>
          </a:graphicData>
        </a:graphic>
      </p:graphicFrame>
      <p:sp>
        <p:nvSpPr>
          <p:cNvPr id="4" name="Title 1" descr="Title Block">
            <a:extLst>
              <a:ext uri="{FF2B5EF4-FFF2-40B4-BE49-F238E27FC236}">
                <a16:creationId xmlns:a16="http://schemas.microsoft.com/office/drawing/2014/main" id="{5B0033BD-C2B7-7722-CF0A-801982CF472B}"/>
              </a:ext>
            </a:extLst>
          </p:cNvPr>
          <p:cNvSpPr txBox="1">
            <a:spLocks/>
          </p:cNvSpPr>
          <p:nvPr/>
        </p:nvSpPr>
        <p:spPr>
          <a:xfrm>
            <a:off x="230863" y="137682"/>
            <a:ext cx="11277600" cy="444471"/>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mn-lt"/>
                <a:ea typeface="+mj-ea"/>
                <a:cs typeface="+mj-cs"/>
              </a:defRPr>
            </a:lvl1pPr>
          </a:lstStyle>
          <a:p>
            <a:r>
              <a:rPr lang="en-US" sz="2000">
                <a:latin typeface="+mj-lt"/>
              </a:rPr>
              <a:t>Commercial Payer : </a:t>
            </a:r>
            <a:r>
              <a:rPr lang="en-US" sz="2000">
                <a:solidFill>
                  <a:schemeClr val="accent3"/>
                </a:solidFill>
              </a:rPr>
              <a:t>ANWNY</a:t>
            </a:r>
          </a:p>
        </p:txBody>
      </p:sp>
      <p:sp>
        <p:nvSpPr>
          <p:cNvPr id="27" name="TextBox 26">
            <a:extLst>
              <a:ext uri="{FF2B5EF4-FFF2-40B4-BE49-F238E27FC236}">
                <a16:creationId xmlns:a16="http://schemas.microsoft.com/office/drawing/2014/main" id="{4BBDB4A5-6D1F-BC2C-71B2-B67DEA6C93C3}"/>
              </a:ext>
            </a:extLst>
          </p:cNvPr>
          <p:cNvSpPr txBox="1"/>
          <p:nvPr/>
        </p:nvSpPr>
        <p:spPr>
          <a:xfrm>
            <a:off x="10838300" y="5924339"/>
            <a:ext cx="633743" cy="166962"/>
          </a:xfrm>
          <a:prstGeom prst="rect">
            <a:avLst/>
          </a:prstGeom>
          <a:noFill/>
        </p:spPr>
        <p:txBody>
          <a:bodyPr wrap="square" rtlCol="0">
            <a:noAutofit/>
          </a:bodyPr>
          <a:lstStyle/>
          <a:p>
            <a:pPr algn="l"/>
            <a:r>
              <a:rPr lang="en-US" sz="900" b="1"/>
              <a:t>Total</a:t>
            </a:r>
          </a:p>
        </p:txBody>
      </p:sp>
      <p:graphicFrame>
        <p:nvGraphicFramePr>
          <p:cNvPr id="5" name="Chart 4">
            <a:extLst>
              <a:ext uri="{FF2B5EF4-FFF2-40B4-BE49-F238E27FC236}">
                <a16:creationId xmlns:a16="http://schemas.microsoft.com/office/drawing/2014/main" id="{5A42C5B0-DBBF-B55B-D403-59AD86542138}"/>
              </a:ext>
            </a:extLst>
          </p:cNvPr>
          <p:cNvGraphicFramePr/>
          <p:nvPr>
            <p:extLst>
              <p:ext uri="{D42A27DB-BD31-4B8C-83A1-F6EECF244321}">
                <p14:modId xmlns:p14="http://schemas.microsoft.com/office/powerpoint/2010/main" val="556374381"/>
              </p:ext>
            </p:extLst>
          </p:nvPr>
        </p:nvGraphicFramePr>
        <p:xfrm>
          <a:off x="1004434" y="3815175"/>
          <a:ext cx="9805404" cy="24322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Table 5">
            <a:extLst>
              <a:ext uri="{FF2B5EF4-FFF2-40B4-BE49-F238E27FC236}">
                <a16:creationId xmlns:a16="http://schemas.microsoft.com/office/drawing/2014/main" id="{FF9F184D-D956-2A4B-6058-F835CEF4DDDF}"/>
              </a:ext>
            </a:extLst>
          </p:cNvPr>
          <p:cNvGraphicFramePr>
            <a:graphicFrameLocks noGrp="1"/>
          </p:cNvGraphicFramePr>
          <p:nvPr>
            <p:extLst>
              <p:ext uri="{D42A27DB-BD31-4B8C-83A1-F6EECF244321}">
                <p14:modId xmlns:p14="http://schemas.microsoft.com/office/powerpoint/2010/main" val="1712744161"/>
              </p:ext>
            </p:extLst>
          </p:nvPr>
        </p:nvGraphicFramePr>
        <p:xfrm>
          <a:off x="588471" y="6179150"/>
          <a:ext cx="10883571" cy="228600"/>
        </p:xfrm>
        <a:graphic>
          <a:graphicData uri="http://schemas.openxmlformats.org/drawingml/2006/table">
            <a:tbl>
              <a:tblPr>
                <a:tableStyleId>{5C22544A-7EE6-4342-B048-85BDC9FD1C3A}</a:tableStyleId>
              </a:tblPr>
              <a:tblGrid>
                <a:gridCol w="959672">
                  <a:extLst>
                    <a:ext uri="{9D8B030D-6E8A-4147-A177-3AD203B41FA5}">
                      <a16:colId xmlns:a16="http://schemas.microsoft.com/office/drawing/2014/main" val="3304669829"/>
                    </a:ext>
                  </a:extLst>
                </a:gridCol>
                <a:gridCol w="1756372">
                  <a:extLst>
                    <a:ext uri="{9D8B030D-6E8A-4147-A177-3AD203B41FA5}">
                      <a16:colId xmlns:a16="http://schemas.microsoft.com/office/drawing/2014/main" val="806105625"/>
                    </a:ext>
                  </a:extLst>
                </a:gridCol>
                <a:gridCol w="1883121">
                  <a:extLst>
                    <a:ext uri="{9D8B030D-6E8A-4147-A177-3AD203B41FA5}">
                      <a16:colId xmlns:a16="http://schemas.microsoft.com/office/drawing/2014/main" val="1512378770"/>
                    </a:ext>
                  </a:extLst>
                </a:gridCol>
                <a:gridCol w="1810693">
                  <a:extLst>
                    <a:ext uri="{9D8B030D-6E8A-4147-A177-3AD203B41FA5}">
                      <a16:colId xmlns:a16="http://schemas.microsoft.com/office/drawing/2014/main" val="2450752895"/>
                    </a:ext>
                  </a:extLst>
                </a:gridCol>
                <a:gridCol w="1846907">
                  <a:extLst>
                    <a:ext uri="{9D8B030D-6E8A-4147-A177-3AD203B41FA5}">
                      <a16:colId xmlns:a16="http://schemas.microsoft.com/office/drawing/2014/main" val="1882568333"/>
                    </a:ext>
                  </a:extLst>
                </a:gridCol>
                <a:gridCol w="1801639">
                  <a:extLst>
                    <a:ext uri="{9D8B030D-6E8A-4147-A177-3AD203B41FA5}">
                      <a16:colId xmlns:a16="http://schemas.microsoft.com/office/drawing/2014/main" val="4068005641"/>
                    </a:ext>
                  </a:extLst>
                </a:gridCol>
                <a:gridCol w="825167">
                  <a:extLst>
                    <a:ext uri="{9D8B030D-6E8A-4147-A177-3AD203B41FA5}">
                      <a16:colId xmlns:a16="http://schemas.microsoft.com/office/drawing/2014/main" val="822122689"/>
                    </a:ext>
                  </a:extLst>
                </a:gridCol>
              </a:tblGrid>
              <a:tr h="226583">
                <a:tc>
                  <a:txBody>
                    <a:bodyPr/>
                    <a:lstStyle/>
                    <a:p>
                      <a:pPr algn="ctr"/>
                      <a:r>
                        <a:rPr lang="en-US" sz="900" b="1"/>
                        <a:t>DP Count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96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99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96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94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83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476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239748196"/>
                  </a:ext>
                </a:extLst>
              </a:tr>
            </a:tbl>
          </a:graphicData>
        </a:graphic>
      </p:graphicFrame>
      <p:grpSp>
        <p:nvGrpSpPr>
          <p:cNvPr id="10" name="Group 9">
            <a:extLst>
              <a:ext uri="{FF2B5EF4-FFF2-40B4-BE49-F238E27FC236}">
                <a16:creationId xmlns:a16="http://schemas.microsoft.com/office/drawing/2014/main" id="{91ACC7C7-8753-1338-EF4F-854199C5CD8F}"/>
              </a:ext>
            </a:extLst>
          </p:cNvPr>
          <p:cNvGrpSpPr/>
          <p:nvPr/>
        </p:nvGrpSpPr>
        <p:grpSpPr>
          <a:xfrm>
            <a:off x="6373357" y="733889"/>
            <a:ext cx="3706453" cy="2162351"/>
            <a:chOff x="6312508" y="1024582"/>
            <a:chExt cx="3706453" cy="2162351"/>
          </a:xfrm>
        </p:grpSpPr>
        <p:graphicFrame>
          <p:nvGraphicFramePr>
            <p:cNvPr id="15" name="Diagram 14">
              <a:extLst>
                <a:ext uri="{FF2B5EF4-FFF2-40B4-BE49-F238E27FC236}">
                  <a16:creationId xmlns:a16="http://schemas.microsoft.com/office/drawing/2014/main" id="{4C8B5C63-3D96-912C-172E-1AE3CEE80208}"/>
                </a:ext>
              </a:extLst>
            </p:cNvPr>
            <p:cNvGraphicFramePr/>
            <p:nvPr>
              <p:extLst>
                <p:ext uri="{D42A27DB-BD31-4B8C-83A1-F6EECF244321}">
                  <p14:modId xmlns:p14="http://schemas.microsoft.com/office/powerpoint/2010/main" val="998954322"/>
                </p:ext>
              </p:extLst>
            </p:nvPr>
          </p:nvGraphicFramePr>
          <p:xfrm>
            <a:off x="6312508" y="1284545"/>
            <a:ext cx="3545941" cy="19023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TextBox 15">
              <a:extLst>
                <a:ext uri="{FF2B5EF4-FFF2-40B4-BE49-F238E27FC236}">
                  <a16:creationId xmlns:a16="http://schemas.microsoft.com/office/drawing/2014/main" id="{AD15F834-FC66-62EE-544E-AE769AB97DD9}"/>
                </a:ext>
              </a:extLst>
            </p:cNvPr>
            <p:cNvSpPr txBox="1"/>
            <p:nvPr/>
          </p:nvSpPr>
          <p:spPr>
            <a:xfrm>
              <a:off x="8457278" y="2034374"/>
              <a:ext cx="484909" cy="274320"/>
            </a:xfrm>
            <a:prstGeom prst="rect">
              <a:avLst/>
            </a:prstGeom>
            <a:noFill/>
          </p:spPr>
          <p:txBody>
            <a:bodyPr wrap="square" rtlCol="0">
              <a:noAutofit/>
            </a:bodyPr>
            <a:lstStyle/>
            <a:p>
              <a:pPr algn="l"/>
              <a:r>
                <a:rPr lang="en-US" sz="1200" b="1">
                  <a:solidFill>
                    <a:schemeClr val="bg1"/>
                  </a:solidFill>
                </a:rPr>
                <a:t>476</a:t>
              </a:r>
            </a:p>
          </p:txBody>
        </p:sp>
        <p:grpSp>
          <p:nvGrpSpPr>
            <p:cNvPr id="25" name="Group 24">
              <a:extLst>
                <a:ext uri="{FF2B5EF4-FFF2-40B4-BE49-F238E27FC236}">
                  <a16:creationId xmlns:a16="http://schemas.microsoft.com/office/drawing/2014/main" id="{D0A80F88-AE5F-31F7-117B-3EE6F53CF2A8}"/>
                </a:ext>
              </a:extLst>
            </p:cNvPr>
            <p:cNvGrpSpPr/>
            <p:nvPr/>
          </p:nvGrpSpPr>
          <p:grpSpPr>
            <a:xfrm>
              <a:off x="6895595" y="1024582"/>
              <a:ext cx="3123366" cy="214552"/>
              <a:chOff x="7844593" y="610910"/>
              <a:chExt cx="3123366" cy="214552"/>
            </a:xfrm>
          </p:grpSpPr>
          <p:sp>
            <p:nvSpPr>
              <p:cNvPr id="21" name="TextBox 20">
                <a:extLst>
                  <a:ext uri="{FF2B5EF4-FFF2-40B4-BE49-F238E27FC236}">
                    <a16:creationId xmlns:a16="http://schemas.microsoft.com/office/drawing/2014/main" id="{545DEE33-E75E-1322-2CF5-F95CB15F2AF4}"/>
                  </a:ext>
                </a:extLst>
              </p:cNvPr>
              <p:cNvSpPr txBox="1"/>
              <p:nvPr/>
            </p:nvSpPr>
            <p:spPr>
              <a:xfrm>
                <a:off x="7912462" y="610910"/>
                <a:ext cx="1213164" cy="214552"/>
              </a:xfrm>
              <a:prstGeom prst="rect">
                <a:avLst/>
              </a:prstGeom>
              <a:noFill/>
            </p:spPr>
            <p:txBody>
              <a:bodyPr wrap="square" rtlCol="0">
                <a:noAutofit/>
              </a:bodyPr>
              <a:lstStyle/>
              <a:p>
                <a:pPr algn="l"/>
                <a:r>
                  <a:rPr lang="en-US" sz="900"/>
                  <a:t>Production DP’s</a:t>
                </a:r>
              </a:p>
            </p:txBody>
          </p:sp>
          <p:sp>
            <p:nvSpPr>
              <p:cNvPr id="22" name="TextBox 21">
                <a:extLst>
                  <a:ext uri="{FF2B5EF4-FFF2-40B4-BE49-F238E27FC236}">
                    <a16:creationId xmlns:a16="http://schemas.microsoft.com/office/drawing/2014/main" id="{081671E1-3E62-CD0B-7F83-051924C17494}"/>
                  </a:ext>
                </a:extLst>
              </p:cNvPr>
              <p:cNvSpPr txBox="1"/>
              <p:nvPr/>
            </p:nvSpPr>
            <p:spPr>
              <a:xfrm>
                <a:off x="9528459" y="610910"/>
                <a:ext cx="1439500" cy="172820"/>
              </a:xfrm>
              <a:prstGeom prst="rect">
                <a:avLst/>
              </a:prstGeom>
              <a:noFill/>
            </p:spPr>
            <p:txBody>
              <a:bodyPr wrap="square" rtlCol="0">
                <a:noAutofit/>
              </a:bodyPr>
              <a:lstStyle/>
              <a:p>
                <a:pPr algn="l"/>
                <a:r>
                  <a:rPr lang="en-US" sz="900"/>
                  <a:t>Recommended DP’s</a:t>
                </a:r>
              </a:p>
            </p:txBody>
          </p:sp>
          <p:sp>
            <p:nvSpPr>
              <p:cNvPr id="23" name="Rectangle 22">
                <a:extLst>
                  <a:ext uri="{FF2B5EF4-FFF2-40B4-BE49-F238E27FC236}">
                    <a16:creationId xmlns:a16="http://schemas.microsoft.com/office/drawing/2014/main" id="{2363F878-2176-AE61-0B30-5D32F2C40535}"/>
                  </a:ext>
                </a:extLst>
              </p:cNvPr>
              <p:cNvSpPr/>
              <p:nvPr/>
            </p:nvSpPr>
            <p:spPr>
              <a:xfrm>
                <a:off x="7844593" y="692387"/>
                <a:ext cx="64008"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09262C6-2ABD-658F-95B2-291145C65055}"/>
                  </a:ext>
                </a:extLst>
              </p:cNvPr>
              <p:cNvSpPr/>
              <p:nvPr/>
            </p:nvSpPr>
            <p:spPr>
              <a:xfrm>
                <a:off x="9455820" y="692387"/>
                <a:ext cx="64008" cy="6400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85947C65-F4F4-80F9-0E62-07B910F96B7D}"/>
                </a:ext>
              </a:extLst>
            </p:cNvPr>
            <p:cNvSpPr txBox="1"/>
            <p:nvPr/>
          </p:nvSpPr>
          <p:spPr>
            <a:xfrm>
              <a:off x="9262641" y="2034374"/>
              <a:ext cx="416460" cy="274320"/>
            </a:xfrm>
            <a:prstGeom prst="rect">
              <a:avLst/>
            </a:prstGeom>
            <a:noFill/>
          </p:spPr>
          <p:txBody>
            <a:bodyPr wrap="square" rtlCol="0">
              <a:noAutofit/>
            </a:bodyPr>
            <a:lstStyle/>
            <a:p>
              <a:pPr algn="l"/>
              <a:r>
                <a:rPr lang="en-US" sz="1200"/>
                <a:t>17</a:t>
              </a:r>
            </a:p>
          </p:txBody>
        </p:sp>
        <p:sp>
          <p:nvSpPr>
            <p:cNvPr id="9" name="TextBox 8">
              <a:extLst>
                <a:ext uri="{FF2B5EF4-FFF2-40B4-BE49-F238E27FC236}">
                  <a16:creationId xmlns:a16="http://schemas.microsoft.com/office/drawing/2014/main" id="{F1961D02-0696-71AD-52FC-34CA45B8D003}"/>
                </a:ext>
              </a:extLst>
            </p:cNvPr>
            <p:cNvSpPr txBox="1"/>
            <p:nvPr/>
          </p:nvSpPr>
          <p:spPr>
            <a:xfrm>
              <a:off x="7778604" y="2034374"/>
              <a:ext cx="416460" cy="274320"/>
            </a:xfrm>
            <a:prstGeom prst="rect">
              <a:avLst/>
            </a:prstGeom>
            <a:noFill/>
          </p:spPr>
          <p:txBody>
            <a:bodyPr wrap="square" rtlCol="0">
              <a:noAutofit/>
            </a:bodyPr>
            <a:lstStyle/>
            <a:p>
              <a:pPr algn="l"/>
              <a:r>
                <a:rPr lang="en-US" sz="1200"/>
                <a:t>42</a:t>
              </a:r>
            </a:p>
          </p:txBody>
        </p:sp>
      </p:grpSp>
      <p:sp>
        <p:nvSpPr>
          <p:cNvPr id="11" name="TextBox 10">
            <a:extLst>
              <a:ext uri="{FF2B5EF4-FFF2-40B4-BE49-F238E27FC236}">
                <a16:creationId xmlns:a16="http://schemas.microsoft.com/office/drawing/2014/main" id="{68F62316-D1F0-43BA-0625-3EC072E60987}"/>
              </a:ext>
            </a:extLst>
          </p:cNvPr>
          <p:cNvSpPr txBox="1"/>
          <p:nvPr/>
        </p:nvSpPr>
        <p:spPr>
          <a:xfrm>
            <a:off x="8637006" y="110503"/>
            <a:ext cx="3393273" cy="306635"/>
          </a:xfrm>
          <a:prstGeom prst="rect">
            <a:avLst/>
          </a:prstGeom>
          <a:noFill/>
        </p:spPr>
        <p:txBody>
          <a:bodyPr wrap="square" rtlCol="0">
            <a:noAutofit/>
          </a:bodyPr>
          <a:lstStyle/>
          <a:p>
            <a:pPr algn="l"/>
            <a:r>
              <a:rPr lang="en-US">
                <a:solidFill>
                  <a:schemeClr val="accent1"/>
                </a:solidFill>
              </a:rPr>
              <a:t>Output Vs. Production Data </a:t>
            </a:r>
          </a:p>
        </p:txBody>
      </p:sp>
      <p:sp>
        <p:nvSpPr>
          <p:cNvPr id="8" name="TextBox 7">
            <a:extLst>
              <a:ext uri="{FF2B5EF4-FFF2-40B4-BE49-F238E27FC236}">
                <a16:creationId xmlns:a16="http://schemas.microsoft.com/office/drawing/2014/main" id="{36DACD11-1DBB-60B0-FBE4-9740EBCF42BB}"/>
              </a:ext>
            </a:extLst>
          </p:cNvPr>
          <p:cNvSpPr txBox="1"/>
          <p:nvPr/>
        </p:nvSpPr>
        <p:spPr>
          <a:xfrm>
            <a:off x="846010" y="2796746"/>
            <a:ext cx="2770361" cy="298764"/>
          </a:xfrm>
          <a:prstGeom prst="rect">
            <a:avLst/>
          </a:prstGeom>
          <a:noFill/>
        </p:spPr>
        <p:txBody>
          <a:bodyPr wrap="square" rtlCol="0">
            <a:noAutofit/>
          </a:bodyPr>
          <a:lstStyle/>
          <a:p>
            <a:pPr algn="l"/>
            <a:r>
              <a:rPr lang="en-US" sz="1400">
                <a:solidFill>
                  <a:schemeClr val="accent1"/>
                </a:solidFill>
              </a:rPr>
              <a:t>Coverage: 92%</a:t>
            </a:r>
          </a:p>
        </p:txBody>
      </p:sp>
    </p:spTree>
    <p:extLst>
      <p:ext uri="{BB962C8B-B14F-4D97-AF65-F5344CB8AC3E}">
        <p14:creationId xmlns:p14="http://schemas.microsoft.com/office/powerpoint/2010/main" val="2467584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EA14E9-7CA3-EF13-1E5C-A02C4B08760B}"/>
              </a:ext>
            </a:extLst>
          </p:cNvPr>
          <p:cNvSpPr>
            <a:spLocks noGrp="1"/>
          </p:cNvSpPr>
          <p:nvPr>
            <p:ph type="sldNum" sz="quarter" idx="12"/>
          </p:nvPr>
        </p:nvSpPr>
        <p:spPr/>
        <p:txBody>
          <a:bodyPr/>
          <a:lstStyle/>
          <a:p>
            <a:fld id="{8BC64C03-9EC0-4B7E-8FE4-24DBF62E63E5}" type="slidenum">
              <a:rPr lang="en-US" smtClean="0"/>
              <a:t>3</a:t>
            </a:fld>
            <a:endParaRPr lang="en-US"/>
          </a:p>
        </p:txBody>
      </p:sp>
      <p:sp>
        <p:nvSpPr>
          <p:cNvPr id="3" name="Title 1" descr="Title Block">
            <a:extLst>
              <a:ext uri="{FF2B5EF4-FFF2-40B4-BE49-F238E27FC236}">
                <a16:creationId xmlns:a16="http://schemas.microsoft.com/office/drawing/2014/main" id="{8A2170E9-B7E7-A6D1-DFC5-6447B6E4811F}"/>
              </a:ext>
            </a:extLst>
          </p:cNvPr>
          <p:cNvSpPr txBox="1">
            <a:spLocks/>
          </p:cNvSpPr>
          <p:nvPr/>
        </p:nvSpPr>
        <p:spPr>
          <a:xfrm>
            <a:off x="455690" y="674322"/>
            <a:ext cx="11277600" cy="444471"/>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mn-lt"/>
                <a:ea typeface="+mj-ea"/>
                <a:cs typeface="+mj-cs"/>
              </a:defRPr>
            </a:lvl1pPr>
          </a:lstStyle>
          <a:p>
            <a:r>
              <a:rPr lang="en-US" b="1"/>
              <a:t>Why Cotiviti ?</a:t>
            </a:r>
          </a:p>
        </p:txBody>
      </p:sp>
      <p:sp>
        <p:nvSpPr>
          <p:cNvPr id="4" name="Rectangle: Rounded Corners 3">
            <a:extLst>
              <a:ext uri="{FF2B5EF4-FFF2-40B4-BE49-F238E27FC236}">
                <a16:creationId xmlns:a16="http://schemas.microsoft.com/office/drawing/2014/main" id="{926DBE77-6144-B486-EF8C-7E50B793EF24}"/>
              </a:ext>
            </a:extLst>
          </p:cNvPr>
          <p:cNvSpPr/>
          <p:nvPr/>
        </p:nvSpPr>
        <p:spPr>
          <a:xfrm>
            <a:off x="455690" y="3382333"/>
            <a:ext cx="4718304" cy="3057808"/>
          </a:xfrm>
          <a:prstGeom prst="roundRect">
            <a:avLst>
              <a:gd name="adj" fmla="val 571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accent3"/>
                </a:solidFill>
              </a:rPr>
              <a:t>“Inspired by People”</a:t>
            </a:r>
          </a:p>
          <a:p>
            <a:endParaRPr lang="en-US">
              <a:solidFill>
                <a:schemeClr val="accent1"/>
              </a:solidFill>
            </a:endParaRPr>
          </a:p>
          <a:p>
            <a:r>
              <a:rPr lang="en-US" sz="1050">
                <a:solidFill>
                  <a:schemeClr val="accent1"/>
                </a:solidFill>
              </a:rPr>
              <a:t>I have consistently found the team to be open, approachable, and always willing to lend a helping hand. The ease with which I can reach out to colleagues at all levels has made a significant impact on my experience. The supportive and collaborative environment has not only made my internship enjoyable but also fostered my professional growth by encouraging me to ask questions, seek guidance, and share ideas freely.</a:t>
            </a:r>
            <a:endParaRPr lang="en-US" sz="1050"/>
          </a:p>
          <a:p>
            <a:endParaRPr lang="en-US">
              <a:solidFill>
                <a:schemeClr val="accent1"/>
              </a:solidFill>
            </a:endParaRPr>
          </a:p>
          <a:p>
            <a:endParaRPr lang="en-US">
              <a:solidFill>
                <a:schemeClr val="accent1"/>
              </a:solidFill>
            </a:endParaRPr>
          </a:p>
        </p:txBody>
      </p:sp>
      <p:sp>
        <p:nvSpPr>
          <p:cNvPr id="5" name="Rectangle: Rounded Corners 4">
            <a:extLst>
              <a:ext uri="{FF2B5EF4-FFF2-40B4-BE49-F238E27FC236}">
                <a16:creationId xmlns:a16="http://schemas.microsoft.com/office/drawing/2014/main" id="{87E385AB-2472-91E9-1653-B79FDF6BD986}"/>
              </a:ext>
            </a:extLst>
          </p:cNvPr>
          <p:cNvSpPr/>
          <p:nvPr/>
        </p:nvSpPr>
        <p:spPr>
          <a:xfrm>
            <a:off x="5678361" y="3486027"/>
            <a:ext cx="4515842" cy="2390116"/>
          </a:xfrm>
          <a:prstGeom prst="roundRect">
            <a:avLst>
              <a:gd name="adj" fmla="val 7955"/>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accent3"/>
                </a:solidFill>
              </a:rPr>
              <a:t>“Building on My Past Experience”</a:t>
            </a:r>
          </a:p>
          <a:p>
            <a:endParaRPr lang="en-US">
              <a:solidFill>
                <a:schemeClr val="accent1"/>
              </a:solidFill>
            </a:endParaRPr>
          </a:p>
          <a:p>
            <a:r>
              <a:rPr lang="en-US" sz="1050">
                <a:solidFill>
                  <a:schemeClr val="accent1"/>
                </a:solidFill>
              </a:rPr>
              <a:t>The projects I engaged in were not only stimulating but also pivotal in advancing my professional journey. The supportive and collaborative nature of the team made a significant difference, as they were always ready to offer guidance and feedback. </a:t>
            </a:r>
          </a:p>
          <a:p>
            <a:endParaRPr lang="en-US" sz="1100">
              <a:solidFill>
                <a:schemeClr val="accent1"/>
              </a:solidFill>
            </a:endParaRPr>
          </a:p>
          <a:p>
            <a:endParaRPr lang="en-US" sz="1100">
              <a:solidFill>
                <a:schemeClr val="accent1"/>
              </a:solidFill>
            </a:endParaRPr>
          </a:p>
          <a:p>
            <a:endParaRPr lang="en-US" sz="1100">
              <a:solidFill>
                <a:schemeClr val="accent1"/>
              </a:solidFill>
            </a:endParaRPr>
          </a:p>
        </p:txBody>
      </p:sp>
      <p:pic>
        <p:nvPicPr>
          <p:cNvPr id="3074" name="Picture 2" descr="Icon&#10;&#10;Description automatically generated">
            <a:extLst>
              <a:ext uri="{FF2B5EF4-FFF2-40B4-BE49-F238E27FC236}">
                <a16:creationId xmlns:a16="http://schemas.microsoft.com/office/drawing/2014/main" id="{20F663F8-7BCD-1285-C918-8DA077C498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84093" y="1118793"/>
            <a:ext cx="1912499" cy="18038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6C6C4C6-8288-6F8A-6448-CDDD7F5A87E5}"/>
              </a:ext>
            </a:extLst>
          </p:cNvPr>
          <p:cNvSpPr txBox="1"/>
          <p:nvPr/>
        </p:nvSpPr>
        <p:spPr>
          <a:xfrm>
            <a:off x="455690" y="1669435"/>
            <a:ext cx="8306616" cy="1435904"/>
          </a:xfrm>
          <a:prstGeom prst="rect">
            <a:avLst/>
          </a:prstGeom>
          <a:noFill/>
        </p:spPr>
        <p:txBody>
          <a:bodyPr wrap="square" rtlCol="0">
            <a:noAutofit/>
          </a:bodyPr>
          <a:lstStyle/>
          <a:p>
            <a:pPr algn="l"/>
            <a:r>
              <a:rPr lang="en-US" sz="1400">
                <a:solidFill>
                  <a:schemeClr val="accent1"/>
                </a:solidFill>
              </a:rPr>
              <a:t>The role was perfectly aligned with my academic focus, offering an excellent opportunity to apply my theoretical knowledge in a practical, real-world setting. Recognizing the value that the internship could add to both my educational and professional development, I was eager to return to cotiviti, confident that it would provide the ideal environment for continued growth and meaningful contributions.</a:t>
            </a:r>
          </a:p>
        </p:txBody>
      </p:sp>
    </p:spTree>
    <p:extLst>
      <p:ext uri="{BB962C8B-B14F-4D97-AF65-F5344CB8AC3E}">
        <p14:creationId xmlns:p14="http://schemas.microsoft.com/office/powerpoint/2010/main" val="3288800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AFFBFA-29BB-DB97-7A58-9B5620191B66}"/>
              </a:ext>
            </a:extLst>
          </p:cNvPr>
          <p:cNvSpPr>
            <a:spLocks noGrp="1"/>
          </p:cNvSpPr>
          <p:nvPr>
            <p:ph type="sldNum" sz="quarter" idx="12"/>
          </p:nvPr>
        </p:nvSpPr>
        <p:spPr/>
        <p:txBody>
          <a:bodyPr/>
          <a:lstStyle/>
          <a:p>
            <a:fld id="{8BC64C03-9EC0-4B7E-8FE4-24DBF62E63E5}" type="slidenum">
              <a:rPr lang="en-US" smtClean="0"/>
              <a:t>30</a:t>
            </a:fld>
            <a:endParaRPr lang="en-US"/>
          </a:p>
        </p:txBody>
      </p:sp>
      <p:sp>
        <p:nvSpPr>
          <p:cNvPr id="4" name="Title 1" descr="Title Block">
            <a:extLst>
              <a:ext uri="{FF2B5EF4-FFF2-40B4-BE49-F238E27FC236}">
                <a16:creationId xmlns:a16="http://schemas.microsoft.com/office/drawing/2014/main" id="{D3687DEA-6001-2CEA-1D3C-B8F526127450}"/>
              </a:ext>
            </a:extLst>
          </p:cNvPr>
          <p:cNvSpPr txBox="1">
            <a:spLocks/>
          </p:cNvSpPr>
          <p:nvPr/>
        </p:nvSpPr>
        <p:spPr>
          <a:xfrm>
            <a:off x="230863" y="137682"/>
            <a:ext cx="11277600" cy="444471"/>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mn-lt"/>
                <a:ea typeface="+mj-ea"/>
                <a:cs typeface="+mj-cs"/>
              </a:defRPr>
            </a:lvl1pPr>
          </a:lstStyle>
          <a:p>
            <a:r>
              <a:rPr lang="en-US" sz="2400">
                <a:latin typeface="+mj-lt"/>
              </a:rPr>
              <a:t>Medicare Payer : </a:t>
            </a:r>
            <a:r>
              <a:rPr lang="en-US" sz="2400">
                <a:solidFill>
                  <a:schemeClr val="accent3"/>
                </a:solidFill>
              </a:rPr>
              <a:t>DVHMC</a:t>
            </a:r>
          </a:p>
        </p:txBody>
      </p:sp>
      <p:graphicFrame>
        <p:nvGraphicFramePr>
          <p:cNvPr id="6" name="Table 5">
            <a:extLst>
              <a:ext uri="{FF2B5EF4-FFF2-40B4-BE49-F238E27FC236}">
                <a16:creationId xmlns:a16="http://schemas.microsoft.com/office/drawing/2014/main" id="{CCB706E8-C7FE-894E-7502-F55D31D5E0CB}"/>
              </a:ext>
            </a:extLst>
          </p:cNvPr>
          <p:cNvGraphicFramePr>
            <a:graphicFrameLocks noGrp="1"/>
          </p:cNvGraphicFramePr>
          <p:nvPr>
            <p:extLst>
              <p:ext uri="{D42A27DB-BD31-4B8C-83A1-F6EECF244321}">
                <p14:modId xmlns:p14="http://schemas.microsoft.com/office/powerpoint/2010/main" val="3404663474"/>
              </p:ext>
            </p:extLst>
          </p:nvPr>
        </p:nvGraphicFramePr>
        <p:xfrm>
          <a:off x="230863" y="674728"/>
          <a:ext cx="11630682" cy="782320"/>
        </p:xfrm>
        <a:graphic>
          <a:graphicData uri="http://schemas.openxmlformats.org/drawingml/2006/table">
            <a:tbl>
              <a:tblPr firstRow="1" bandRow="1">
                <a:tableStyleId>{69012ECD-51FC-41F1-AA8D-1B2483CD663E}</a:tableStyleId>
              </a:tblPr>
              <a:tblGrid>
                <a:gridCol w="932505">
                  <a:extLst>
                    <a:ext uri="{9D8B030D-6E8A-4147-A177-3AD203B41FA5}">
                      <a16:colId xmlns:a16="http://schemas.microsoft.com/office/drawing/2014/main" val="3272373996"/>
                    </a:ext>
                  </a:extLst>
                </a:gridCol>
                <a:gridCol w="1068309">
                  <a:extLst>
                    <a:ext uri="{9D8B030D-6E8A-4147-A177-3AD203B41FA5}">
                      <a16:colId xmlns:a16="http://schemas.microsoft.com/office/drawing/2014/main" val="456624983"/>
                    </a:ext>
                  </a:extLst>
                </a:gridCol>
                <a:gridCol w="1231272">
                  <a:extLst>
                    <a:ext uri="{9D8B030D-6E8A-4147-A177-3AD203B41FA5}">
                      <a16:colId xmlns:a16="http://schemas.microsoft.com/office/drawing/2014/main" val="988343129"/>
                    </a:ext>
                  </a:extLst>
                </a:gridCol>
                <a:gridCol w="1131683">
                  <a:extLst>
                    <a:ext uri="{9D8B030D-6E8A-4147-A177-3AD203B41FA5}">
                      <a16:colId xmlns:a16="http://schemas.microsoft.com/office/drawing/2014/main" val="1928026355"/>
                    </a:ext>
                  </a:extLst>
                </a:gridCol>
                <a:gridCol w="1530035">
                  <a:extLst>
                    <a:ext uri="{9D8B030D-6E8A-4147-A177-3AD203B41FA5}">
                      <a16:colId xmlns:a16="http://schemas.microsoft.com/office/drawing/2014/main" val="4121587049"/>
                    </a:ext>
                  </a:extLst>
                </a:gridCol>
                <a:gridCol w="1330860">
                  <a:extLst>
                    <a:ext uri="{9D8B030D-6E8A-4147-A177-3AD203B41FA5}">
                      <a16:colId xmlns:a16="http://schemas.microsoft.com/office/drawing/2014/main" val="4278795442"/>
                    </a:ext>
                  </a:extLst>
                </a:gridCol>
                <a:gridCol w="1484768">
                  <a:extLst>
                    <a:ext uri="{9D8B030D-6E8A-4147-A177-3AD203B41FA5}">
                      <a16:colId xmlns:a16="http://schemas.microsoft.com/office/drawing/2014/main" val="3533926880"/>
                    </a:ext>
                  </a:extLst>
                </a:gridCol>
                <a:gridCol w="1628952">
                  <a:extLst>
                    <a:ext uri="{9D8B030D-6E8A-4147-A177-3AD203B41FA5}">
                      <a16:colId xmlns:a16="http://schemas.microsoft.com/office/drawing/2014/main" val="954702518"/>
                    </a:ext>
                  </a:extLst>
                </a:gridCol>
                <a:gridCol w="1292298">
                  <a:extLst>
                    <a:ext uri="{9D8B030D-6E8A-4147-A177-3AD203B41FA5}">
                      <a16:colId xmlns:a16="http://schemas.microsoft.com/office/drawing/2014/main" val="827096191"/>
                    </a:ext>
                  </a:extLst>
                </a:gridCol>
              </a:tblGrid>
              <a:tr h="370840">
                <a:tc>
                  <a:txBody>
                    <a:bodyPr/>
                    <a:lstStyle/>
                    <a:p>
                      <a:pPr algn="ctr"/>
                      <a:r>
                        <a:rPr lang="en-US" sz="1050" b="0"/>
                        <a:t>Customer Segment</a:t>
                      </a:r>
                    </a:p>
                  </a:txBody>
                  <a:tcPr>
                    <a:lnB w="6350" cap="flat" cmpd="sng" algn="ctr">
                      <a:noFill/>
                      <a:prstDash val="solid"/>
                      <a:miter lim="800000"/>
                    </a:lnB>
                  </a:tcPr>
                </a:tc>
                <a:tc>
                  <a:txBody>
                    <a:bodyPr/>
                    <a:lstStyle/>
                    <a:p>
                      <a:pPr algn="ctr"/>
                      <a:r>
                        <a:rPr lang="en-US" sz="1050" b="0"/>
                        <a:t>Cotiviti Edit Position</a:t>
                      </a:r>
                    </a:p>
                  </a:txBody>
                  <a:tcPr>
                    <a:lnB w="6350" cap="flat" cmpd="sng" algn="ctr">
                      <a:noFill/>
                      <a:prstDash val="solid"/>
                      <a:miter lim="800000"/>
                    </a:lnB>
                  </a:tcPr>
                </a:tc>
                <a:tc>
                  <a:txBody>
                    <a:bodyPr/>
                    <a:lstStyle/>
                    <a:p>
                      <a:pPr algn="ctr"/>
                      <a:r>
                        <a:rPr lang="en-US" sz="1050" b="0"/>
                        <a:t>Blues Indicator</a:t>
                      </a:r>
                    </a:p>
                  </a:txBody>
                  <a:tcPr>
                    <a:lnB w="6350" cap="flat" cmpd="sng" algn="ctr">
                      <a:noFill/>
                      <a:prstDash val="solid"/>
                      <a:miter lim="800000"/>
                    </a:lnB>
                  </a:tcPr>
                </a:tc>
                <a:tc>
                  <a:txBody>
                    <a:bodyPr/>
                    <a:lstStyle/>
                    <a:p>
                      <a:pPr algn="ctr"/>
                      <a:r>
                        <a:rPr lang="en-US" sz="1050" b="0"/>
                        <a:t>Line of Business</a:t>
                      </a:r>
                    </a:p>
                  </a:txBody>
                  <a:tcPr>
                    <a:lnB w="6350" cap="flat" cmpd="sng" algn="ctr">
                      <a:noFill/>
                      <a:prstDash val="solid"/>
                      <a:miter lim="800000"/>
                    </a:lnB>
                  </a:tcPr>
                </a:tc>
                <a:tc>
                  <a:txBody>
                    <a:bodyPr/>
                    <a:lstStyle/>
                    <a:p>
                      <a:pPr algn="ctr"/>
                      <a:r>
                        <a:rPr lang="en-US" sz="1050" b="0"/>
                        <a:t>Funding Type</a:t>
                      </a:r>
                    </a:p>
                  </a:txBody>
                  <a:tcPr>
                    <a:lnB w="6350" cap="flat" cmpd="sng" algn="ctr">
                      <a:noFill/>
                      <a:prstDash val="solid"/>
                      <a:miter lim="800000"/>
                    </a:lnB>
                  </a:tcPr>
                </a:tc>
                <a:tc>
                  <a:txBody>
                    <a:bodyPr/>
                    <a:lstStyle/>
                    <a:p>
                      <a:pPr algn="ctr"/>
                      <a:r>
                        <a:rPr lang="en-US" sz="1050" b="0"/>
                        <a:t>Home Host Flag</a:t>
                      </a:r>
                    </a:p>
                  </a:txBody>
                  <a:tcPr>
                    <a:lnB w="6350" cap="flat" cmpd="sng" algn="ctr">
                      <a:noFill/>
                      <a:prstDash val="solid"/>
                      <a:miter lim="800000"/>
                    </a:lnB>
                  </a:tcPr>
                </a:tc>
                <a:tc>
                  <a:txBody>
                    <a:bodyPr/>
                    <a:lstStyle/>
                    <a:p>
                      <a:pPr algn="ctr"/>
                      <a:r>
                        <a:rPr lang="en-US" sz="1050" b="0"/>
                        <a:t>Customer Region</a:t>
                      </a:r>
                    </a:p>
                  </a:txBody>
                  <a:tcPr>
                    <a:lnB w="6350" cap="flat" cmpd="sng" algn="ctr">
                      <a:noFill/>
                      <a:prstDash val="solid"/>
                      <a:miter lim="800000"/>
                    </a:lnB>
                  </a:tcPr>
                </a:tc>
                <a:tc>
                  <a:txBody>
                    <a:bodyPr/>
                    <a:lstStyle/>
                    <a:p>
                      <a:pPr marL="0" marR="0" algn="ctr">
                        <a:spcBef>
                          <a:spcPts val="0"/>
                        </a:spcBef>
                        <a:spcAft>
                          <a:spcPts val="0"/>
                        </a:spcAft>
                      </a:pPr>
                      <a:r>
                        <a:rPr lang="en-US" sz="1050" b="0">
                          <a:effectLst/>
                          <a:highlight>
                            <a:srgbClr val="31006F"/>
                          </a:highlight>
                        </a:rPr>
                        <a:t>Provider Sponsored Plan</a:t>
                      </a:r>
                      <a:endParaRPr lang="en-US" sz="1050" b="0">
                        <a:effectLst/>
                        <a:highlight>
                          <a:srgbClr val="31006F"/>
                        </a:highlight>
                        <a:latin typeface="Aptos" panose="020B0004020202020204" pitchFamily="34" charset="0"/>
                        <a:ea typeface="Aptos" panose="020B0004020202020204" pitchFamily="34" charset="0"/>
                        <a:cs typeface="Aptos" panose="020B0004020202020204" pitchFamily="34" charset="0"/>
                      </a:endParaRPr>
                    </a:p>
                  </a:txBody>
                  <a:tcPr>
                    <a:lnB w="6350" cap="flat" cmpd="sng" algn="ctr">
                      <a:noFill/>
                      <a:prstDash val="solid"/>
                      <a:miter lim="800000"/>
                    </a:lnB>
                  </a:tcPr>
                </a:tc>
                <a:tc>
                  <a:txBody>
                    <a:bodyPr/>
                    <a:lstStyle/>
                    <a:p>
                      <a:pPr algn="ctr"/>
                      <a:r>
                        <a:rPr lang="en-US" sz="1050" b="0"/>
                        <a:t>Multi State Flag</a:t>
                      </a:r>
                    </a:p>
                  </a:txBody>
                  <a:tcPr>
                    <a:lnB w="6350" cap="flat" cmpd="sng" algn="ctr">
                      <a:noFill/>
                      <a:prstDash val="solid"/>
                      <a:miter lim="800000"/>
                    </a:lnB>
                  </a:tcPr>
                </a:tc>
                <a:extLst>
                  <a:ext uri="{0D108BD9-81ED-4DB2-BD59-A6C34878D82A}">
                    <a16:rowId xmlns:a16="http://schemas.microsoft.com/office/drawing/2014/main" val="451766399"/>
                  </a:ext>
                </a:extLst>
              </a:tr>
              <a:tr h="370840">
                <a:tc>
                  <a:txBody>
                    <a:bodyPr/>
                    <a:lstStyle/>
                    <a:p>
                      <a:pPr algn="ctr">
                        <a:lnSpc>
                          <a:spcPct val="150000"/>
                        </a:lnSpc>
                      </a:pPr>
                      <a:r>
                        <a:rPr lang="en-US" sz="900"/>
                        <a:t>Regional</a:t>
                      </a:r>
                    </a:p>
                  </a:txBody>
                  <a:tcPr>
                    <a:lnL w="12700" cap="flat" cmpd="sng" algn="ctr">
                      <a:noFill/>
                      <a:prstDash val="solid"/>
                      <a:round/>
                      <a:headEnd type="none" w="med" len="med"/>
                      <a:tailEnd type="none" w="med" len="med"/>
                    </a:lnL>
                    <a:lnR>
                      <a:noFill/>
                    </a:lnR>
                    <a:lnT w="6350" cap="flat" cmpd="sng" algn="ctr">
                      <a:noFill/>
                      <a:prstDash val="solid"/>
                      <a:miter lim="800000"/>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50000"/>
                        </a:lnSpc>
                      </a:pPr>
                      <a:r>
                        <a:rPr lang="en-US" sz="900"/>
                        <a:t>1</a:t>
                      </a:r>
                    </a:p>
                  </a:txBody>
                  <a:tcPr>
                    <a:lnL>
                      <a:noFill/>
                    </a:lnL>
                    <a:lnR>
                      <a:noFill/>
                    </a:lnR>
                    <a:lnT w="6350" cap="flat" cmpd="sng" algn="ctr">
                      <a:noFill/>
                      <a:prstDash val="solid"/>
                      <a:miter lim="800000"/>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50000"/>
                        </a:lnSpc>
                      </a:pPr>
                      <a:r>
                        <a:rPr lang="en-US" sz="900"/>
                        <a:t>N</a:t>
                      </a:r>
                    </a:p>
                  </a:txBody>
                  <a:tcPr>
                    <a:lnL>
                      <a:noFill/>
                    </a:lnL>
                    <a:lnR>
                      <a:noFill/>
                    </a:lnR>
                    <a:lnT w="6350" cap="flat" cmpd="sng" algn="ctr">
                      <a:noFill/>
                      <a:prstDash val="solid"/>
                      <a:miter lim="800000"/>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50000"/>
                        </a:lnSpc>
                      </a:pPr>
                      <a:r>
                        <a:rPr lang="en-US" sz="900"/>
                        <a:t>Medicare</a:t>
                      </a:r>
                    </a:p>
                  </a:txBody>
                  <a:tcPr>
                    <a:lnL>
                      <a:noFill/>
                    </a:lnL>
                    <a:lnR>
                      <a:noFill/>
                    </a:lnR>
                    <a:lnT w="6350" cap="flat" cmpd="sng" algn="ctr">
                      <a:noFill/>
                      <a:prstDash val="solid"/>
                      <a:miter lim="800000"/>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50000"/>
                        </a:lnSpc>
                      </a:pPr>
                      <a:r>
                        <a:rPr lang="en-US" sz="900"/>
                        <a:t>Non-ASO</a:t>
                      </a:r>
                    </a:p>
                  </a:txBody>
                  <a:tcPr>
                    <a:lnL>
                      <a:noFill/>
                    </a:lnL>
                    <a:lnR>
                      <a:noFill/>
                    </a:lnR>
                    <a:lnT w="6350" cap="flat" cmpd="sng" algn="ctr">
                      <a:noFill/>
                      <a:prstDash val="solid"/>
                      <a:miter lim="800000"/>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50000"/>
                        </a:lnSpc>
                      </a:pPr>
                      <a:r>
                        <a:rPr lang="en-US" sz="900"/>
                        <a:t>Local Home</a:t>
                      </a:r>
                    </a:p>
                  </a:txBody>
                  <a:tcPr>
                    <a:lnL>
                      <a:noFill/>
                    </a:lnL>
                    <a:lnR>
                      <a:noFill/>
                    </a:lnR>
                    <a:lnT w="6350" cap="flat" cmpd="sng" algn="ctr">
                      <a:noFill/>
                      <a:prstDash val="solid"/>
                      <a:miter lim="800000"/>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50000"/>
                        </a:lnSpc>
                      </a:pPr>
                      <a:r>
                        <a:rPr lang="en-US" sz="900"/>
                        <a:t>West</a:t>
                      </a:r>
                    </a:p>
                  </a:txBody>
                  <a:tcPr>
                    <a:lnL>
                      <a:noFill/>
                    </a:lnL>
                    <a:lnR>
                      <a:noFill/>
                    </a:lnR>
                    <a:lnT w="6350" cap="flat" cmpd="sng" algn="ctr">
                      <a:noFill/>
                      <a:prstDash val="solid"/>
                      <a:miter lim="800000"/>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50000"/>
                        </a:lnSpc>
                      </a:pPr>
                      <a:r>
                        <a:rPr lang="en-US" sz="900"/>
                        <a:t>N</a:t>
                      </a:r>
                    </a:p>
                  </a:txBody>
                  <a:tcPr>
                    <a:lnL>
                      <a:noFill/>
                    </a:lnL>
                    <a:lnR>
                      <a:noFill/>
                    </a:lnR>
                    <a:lnT w="6350" cap="flat" cmpd="sng" algn="ctr">
                      <a:noFill/>
                      <a:prstDash val="solid"/>
                      <a:miter lim="800000"/>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50000"/>
                        </a:lnSpc>
                      </a:pPr>
                      <a:r>
                        <a:rPr lang="en-US" sz="900"/>
                        <a:t>N</a:t>
                      </a:r>
                    </a:p>
                  </a:txBody>
                  <a:tcPr>
                    <a:lnL>
                      <a:noFill/>
                    </a:lnL>
                    <a:lnR w="12700" cap="flat" cmpd="sng" algn="ctr">
                      <a:noFill/>
                      <a:prstDash val="solid"/>
                      <a:round/>
                      <a:headEnd type="none" w="med" len="med"/>
                      <a:tailEnd type="none" w="med" len="med"/>
                    </a:lnR>
                    <a:lnT w="6350" cap="flat" cmpd="sng" algn="ctr">
                      <a:noFill/>
                      <a:prstDash val="solid"/>
                      <a:miter lim="800000"/>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71019241"/>
                  </a:ext>
                </a:extLst>
              </a:tr>
            </a:tbl>
          </a:graphicData>
        </a:graphic>
      </p:graphicFrame>
      <p:graphicFrame>
        <p:nvGraphicFramePr>
          <p:cNvPr id="3" name="Table 2">
            <a:extLst>
              <a:ext uri="{FF2B5EF4-FFF2-40B4-BE49-F238E27FC236}">
                <a16:creationId xmlns:a16="http://schemas.microsoft.com/office/drawing/2014/main" id="{521A4381-1041-8438-41D3-DB6B77ECD14D}"/>
              </a:ext>
            </a:extLst>
          </p:cNvPr>
          <p:cNvGraphicFramePr>
            <a:graphicFrameLocks noGrp="1"/>
          </p:cNvGraphicFramePr>
          <p:nvPr>
            <p:extLst>
              <p:ext uri="{D42A27DB-BD31-4B8C-83A1-F6EECF244321}">
                <p14:modId xmlns:p14="http://schemas.microsoft.com/office/powerpoint/2010/main" val="2171001789"/>
              </p:ext>
            </p:extLst>
          </p:nvPr>
        </p:nvGraphicFramePr>
        <p:xfrm>
          <a:off x="5437673" y="1701560"/>
          <a:ext cx="4663440" cy="793815"/>
        </p:xfrm>
        <a:graphic>
          <a:graphicData uri="http://schemas.openxmlformats.org/drawingml/2006/table">
            <a:tbl>
              <a:tblPr firstRow="1" bandRow="1">
                <a:tableStyleId>{B301B821-A1FF-4177-AEE7-76D212191A09}</a:tableStyleId>
              </a:tblPr>
              <a:tblGrid>
                <a:gridCol w="1830191">
                  <a:extLst>
                    <a:ext uri="{9D8B030D-6E8A-4147-A177-3AD203B41FA5}">
                      <a16:colId xmlns:a16="http://schemas.microsoft.com/office/drawing/2014/main" val="397576699"/>
                    </a:ext>
                  </a:extLst>
                </a:gridCol>
                <a:gridCol w="1528935">
                  <a:extLst>
                    <a:ext uri="{9D8B030D-6E8A-4147-A177-3AD203B41FA5}">
                      <a16:colId xmlns:a16="http://schemas.microsoft.com/office/drawing/2014/main" val="3028198999"/>
                    </a:ext>
                  </a:extLst>
                </a:gridCol>
                <a:gridCol w="1304314">
                  <a:extLst>
                    <a:ext uri="{9D8B030D-6E8A-4147-A177-3AD203B41FA5}">
                      <a16:colId xmlns:a16="http://schemas.microsoft.com/office/drawing/2014/main" val="3661397713"/>
                    </a:ext>
                  </a:extLst>
                </a:gridCol>
              </a:tblGrid>
              <a:tr h="182880">
                <a:tc>
                  <a:txBody>
                    <a:bodyPr/>
                    <a:lstStyle/>
                    <a:p>
                      <a:pPr>
                        <a:lnSpc>
                          <a:spcPct val="150000"/>
                        </a:lnSpc>
                      </a:pPr>
                      <a:r>
                        <a:rPr lang="en-US" sz="900" b="0"/>
                        <a:t>Hit Rate</a:t>
                      </a:r>
                    </a:p>
                  </a:txBody>
                  <a:tcPr>
                    <a:lnL w="12700" cmpd="sng">
                      <a:noFill/>
                    </a:lnL>
                    <a:lnR>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nSpc>
                          <a:spcPct val="150000"/>
                        </a:lnSpc>
                      </a:pPr>
                      <a:r>
                        <a:rPr lang="en-US" sz="900" b="0"/>
                        <a:t>Other Status DP’s</a:t>
                      </a:r>
                    </a:p>
                  </a:txBody>
                  <a:tcPr>
                    <a:lnL>
                      <a:noFill/>
                    </a:lnL>
                    <a:lnR>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nSpc>
                          <a:spcPct val="150000"/>
                        </a:lnSpc>
                      </a:pPr>
                      <a:r>
                        <a:rPr lang="en-US" sz="900" b="0"/>
                        <a:t>Approved DP’s </a:t>
                      </a:r>
                    </a:p>
                  </a:txBody>
                  <a:tcPr>
                    <a:lnL>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2384805172"/>
                  </a:ext>
                </a:extLst>
              </a:tr>
              <a:tr h="182880">
                <a:tc>
                  <a:txBody>
                    <a:bodyPr/>
                    <a:lstStyle/>
                    <a:p>
                      <a:pPr marL="0" algn="l" defTabSz="685800" rtl="0" eaLnBrk="1" fontAlgn="b" latinLnBrk="0" hangingPunct="1">
                        <a:lnSpc>
                          <a:spcPct val="100000"/>
                        </a:lnSpc>
                      </a:pPr>
                      <a:r>
                        <a:rPr lang="en-US" sz="900" u="none" strike="noStrike" kern="1200">
                          <a:solidFill>
                            <a:schemeClr val="dk1"/>
                          </a:solidFill>
                          <a:effectLst/>
                          <a:latin typeface="+mn-lt"/>
                          <a:ea typeface="+mn-ea"/>
                          <a:cs typeface="+mn-cs"/>
                        </a:rPr>
                        <a:t>Recommended by Model</a:t>
                      </a: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lnSpc>
                          <a:spcPct val="150000"/>
                        </a:lnSpc>
                      </a:pPr>
                      <a:r>
                        <a:rPr lang="en-US" sz="900" u="none" strike="noStrike" kern="1200">
                          <a:solidFill>
                            <a:schemeClr val="dk1"/>
                          </a:solidFill>
                          <a:effectLst/>
                          <a:latin typeface="+mn-lt"/>
                          <a:ea typeface="+mn-ea"/>
                          <a:cs typeface="+mn-cs"/>
                        </a:rPr>
                        <a:t>49.91%</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lnSpc>
                          <a:spcPct val="150000"/>
                        </a:lnSpc>
                      </a:pPr>
                      <a:r>
                        <a:rPr lang="en-US" sz="900" b="1" u="none" strike="noStrike" kern="1200">
                          <a:solidFill>
                            <a:schemeClr val="dk1"/>
                          </a:solidFill>
                          <a:effectLst/>
                          <a:latin typeface="+mn-lt"/>
                          <a:ea typeface="+mn-ea"/>
                          <a:cs typeface="+mn-cs"/>
                        </a:rPr>
                        <a:t>80.51%</a:t>
                      </a: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5118604"/>
                  </a:ext>
                </a:extLst>
              </a:tr>
              <a:tr h="223901">
                <a:tc>
                  <a:txBody>
                    <a:bodyPr/>
                    <a:lstStyle/>
                    <a:p>
                      <a:pPr marL="0" algn="l" defTabSz="685800" rtl="0" eaLnBrk="1" fontAlgn="b" latinLnBrk="0" hangingPunct="1">
                        <a:lnSpc>
                          <a:spcPct val="100000"/>
                        </a:lnSpc>
                      </a:pPr>
                      <a:r>
                        <a:rPr lang="en-US" sz="900" u="none" strike="noStrike" kern="1200">
                          <a:solidFill>
                            <a:schemeClr val="dk1"/>
                          </a:solidFill>
                          <a:effectLst/>
                          <a:latin typeface="+mn-lt"/>
                          <a:ea typeface="+mn-ea"/>
                          <a:cs typeface="+mn-cs"/>
                        </a:rPr>
                        <a:t>Not Recommended by Model</a:t>
                      </a: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solidFill>
                      <a:srgbClr val="E8E7EB"/>
                    </a:solidFill>
                  </a:tcPr>
                </a:tc>
                <a:tc>
                  <a:txBody>
                    <a:bodyPr/>
                    <a:lstStyle/>
                    <a:p>
                      <a:pPr marL="0" algn="ctr" defTabSz="685800" rtl="0" eaLnBrk="1" fontAlgn="b" latinLnBrk="0" hangingPunct="1">
                        <a:lnSpc>
                          <a:spcPct val="150000"/>
                        </a:lnSpc>
                      </a:pPr>
                      <a:r>
                        <a:rPr lang="en-US" sz="900" b="1" u="none" strike="noStrike" kern="1200">
                          <a:solidFill>
                            <a:schemeClr val="dk1"/>
                          </a:solidFill>
                          <a:effectLst/>
                          <a:latin typeface="+mn-lt"/>
                          <a:ea typeface="+mn-ea"/>
                          <a:cs typeface="+mn-cs"/>
                        </a:rPr>
                        <a:t>50.09%</a:t>
                      </a:r>
                    </a:p>
                  </a:txBody>
                  <a:tcPr anchor="ctr">
                    <a:lnL>
                      <a:noFill/>
                    </a:lnL>
                    <a:lnR>
                      <a:noFill/>
                    </a:lnR>
                    <a:lnT w="12700" cmpd="sng">
                      <a:noFill/>
                    </a:lnT>
                    <a:lnB w="12700" cmpd="sng">
                      <a:noFill/>
                    </a:lnB>
                    <a:lnTlToBr w="12700" cmpd="sng">
                      <a:noFill/>
                      <a:prstDash val="solid"/>
                    </a:lnTlToBr>
                    <a:lnBlToTr w="12700" cmpd="sng">
                      <a:noFill/>
                      <a:prstDash val="solid"/>
                    </a:lnBlToTr>
                    <a:solidFill>
                      <a:srgbClr val="E8E7EB"/>
                    </a:solidFill>
                  </a:tcPr>
                </a:tc>
                <a:tc>
                  <a:txBody>
                    <a:bodyPr/>
                    <a:lstStyle/>
                    <a:p>
                      <a:pPr marL="0" algn="ctr" defTabSz="685800" rtl="0" eaLnBrk="1" fontAlgn="b" latinLnBrk="0" hangingPunct="1">
                        <a:lnSpc>
                          <a:spcPct val="150000"/>
                        </a:lnSpc>
                      </a:pPr>
                      <a:r>
                        <a:rPr lang="en-US" sz="900" u="none" strike="noStrike" kern="1200">
                          <a:solidFill>
                            <a:schemeClr val="dk1"/>
                          </a:solidFill>
                          <a:effectLst/>
                          <a:latin typeface="+mn-lt"/>
                          <a:ea typeface="+mn-ea"/>
                          <a:cs typeface="+mn-cs"/>
                        </a:rPr>
                        <a:t>19.49%</a:t>
                      </a: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E8E7EB"/>
                    </a:solidFill>
                  </a:tcPr>
                </a:tc>
                <a:extLst>
                  <a:ext uri="{0D108BD9-81ED-4DB2-BD59-A6C34878D82A}">
                    <a16:rowId xmlns:a16="http://schemas.microsoft.com/office/drawing/2014/main" val="3881185309"/>
                  </a:ext>
                </a:extLst>
              </a:tr>
            </a:tbl>
          </a:graphicData>
        </a:graphic>
      </p:graphicFrame>
      <p:graphicFrame>
        <p:nvGraphicFramePr>
          <p:cNvPr id="5" name="Table 4">
            <a:extLst>
              <a:ext uri="{FF2B5EF4-FFF2-40B4-BE49-F238E27FC236}">
                <a16:creationId xmlns:a16="http://schemas.microsoft.com/office/drawing/2014/main" id="{A2621F4D-C673-25FB-AE33-B4161597D414}"/>
              </a:ext>
            </a:extLst>
          </p:cNvPr>
          <p:cNvGraphicFramePr>
            <a:graphicFrameLocks noGrp="1"/>
          </p:cNvGraphicFramePr>
          <p:nvPr>
            <p:extLst>
              <p:ext uri="{D42A27DB-BD31-4B8C-83A1-F6EECF244321}">
                <p14:modId xmlns:p14="http://schemas.microsoft.com/office/powerpoint/2010/main" val="1958270546"/>
              </p:ext>
            </p:extLst>
          </p:nvPr>
        </p:nvGraphicFramePr>
        <p:xfrm>
          <a:off x="5437673" y="2725786"/>
          <a:ext cx="5812219" cy="762000"/>
        </p:xfrm>
        <a:graphic>
          <a:graphicData uri="http://schemas.openxmlformats.org/drawingml/2006/table">
            <a:tbl>
              <a:tblPr firstRow="1" bandRow="1">
                <a:tableStyleId>{EB344D84-9AFB-497E-A393-DC336BA19D2E}</a:tableStyleId>
              </a:tblPr>
              <a:tblGrid>
                <a:gridCol w="1777143">
                  <a:extLst>
                    <a:ext uri="{9D8B030D-6E8A-4147-A177-3AD203B41FA5}">
                      <a16:colId xmlns:a16="http://schemas.microsoft.com/office/drawing/2014/main" val="546291016"/>
                    </a:ext>
                  </a:extLst>
                </a:gridCol>
                <a:gridCol w="778863">
                  <a:extLst>
                    <a:ext uri="{9D8B030D-6E8A-4147-A177-3AD203B41FA5}">
                      <a16:colId xmlns:a16="http://schemas.microsoft.com/office/drawing/2014/main" val="3428695768"/>
                    </a:ext>
                  </a:extLst>
                </a:gridCol>
                <a:gridCol w="713177">
                  <a:extLst>
                    <a:ext uri="{9D8B030D-6E8A-4147-A177-3AD203B41FA5}">
                      <a16:colId xmlns:a16="http://schemas.microsoft.com/office/drawing/2014/main" val="665444053"/>
                    </a:ext>
                  </a:extLst>
                </a:gridCol>
                <a:gridCol w="807015">
                  <a:extLst>
                    <a:ext uri="{9D8B030D-6E8A-4147-A177-3AD203B41FA5}">
                      <a16:colId xmlns:a16="http://schemas.microsoft.com/office/drawing/2014/main" val="1531046001"/>
                    </a:ext>
                  </a:extLst>
                </a:gridCol>
                <a:gridCol w="891470">
                  <a:extLst>
                    <a:ext uri="{9D8B030D-6E8A-4147-A177-3AD203B41FA5}">
                      <a16:colId xmlns:a16="http://schemas.microsoft.com/office/drawing/2014/main" val="1949001633"/>
                    </a:ext>
                  </a:extLst>
                </a:gridCol>
                <a:gridCol w="844551">
                  <a:extLst>
                    <a:ext uri="{9D8B030D-6E8A-4147-A177-3AD203B41FA5}">
                      <a16:colId xmlns:a16="http://schemas.microsoft.com/office/drawing/2014/main" val="1789629186"/>
                    </a:ext>
                  </a:extLst>
                </a:gridCol>
              </a:tblGrid>
              <a:tr h="190500">
                <a:tc>
                  <a:txBody>
                    <a:bodyPr/>
                    <a:lstStyle/>
                    <a:p>
                      <a:pPr algn="l" fontAlgn="b"/>
                      <a:endParaRPr lang="en-US" sz="1050" b="0" i="0" u="none" strike="noStrike">
                        <a:solidFill>
                          <a:srgbClr val="000000"/>
                        </a:solidFill>
                        <a:effectLst/>
                        <a:latin typeface="+mn-lt"/>
                      </a:endParaRPr>
                    </a:p>
                  </a:txBody>
                  <a:tcPr marL="9525" marR="9525" marT="9525" marB="0" anchor="ctr">
                    <a:lnL>
                      <a:noFill/>
                    </a:lnL>
                    <a:lnR>
                      <a:noFill/>
                    </a:lnR>
                    <a:lnT w="25400" cmpd="sng">
                      <a:noFill/>
                    </a:lnT>
                    <a:lnB w="25400" cmpd="sng">
                      <a:noFill/>
                    </a:lnB>
                    <a:lnTlToBr w="12700" cmpd="sng">
                      <a:noFill/>
                      <a:prstDash val="solid"/>
                    </a:lnTlToBr>
                    <a:lnBlToTr w="12700" cmpd="sng">
                      <a:noFill/>
                      <a:prstDash val="solid"/>
                    </a:lnBlToTr>
                  </a:tcPr>
                </a:tc>
                <a:tc>
                  <a:txBody>
                    <a:bodyPr/>
                    <a:lstStyle/>
                    <a:p>
                      <a:pPr algn="ctr" fontAlgn="t"/>
                      <a:r>
                        <a:rPr lang="en-US" sz="900" b="0" u="none" strike="noStrike">
                          <a:solidFill>
                            <a:schemeClr val="bg1"/>
                          </a:solidFill>
                          <a:effectLst/>
                        </a:rPr>
                        <a:t>Supress</a:t>
                      </a:r>
                      <a:endParaRPr lang="en-US" sz="900" b="0" i="0" u="none" strike="noStrike">
                        <a:solidFill>
                          <a:schemeClr val="bg1"/>
                        </a:solidFill>
                        <a:effectLst/>
                        <a:latin typeface="+mn-lt"/>
                      </a:endParaRPr>
                    </a:p>
                  </a:txBody>
                  <a:tcPr marL="9525" marR="9525" marT="9525" marB="0" anchor="ctr">
                    <a:lnL>
                      <a:noFill/>
                    </a:lnL>
                    <a:lnR>
                      <a:noFill/>
                    </a:lnR>
                    <a:lnT w="25400" cmpd="sng">
                      <a:noFill/>
                    </a:lnT>
                    <a:lnB w="25400" cmpd="sng">
                      <a:noFill/>
                    </a:lnB>
                    <a:lnTlToBr w="12700" cmpd="sng">
                      <a:noFill/>
                      <a:prstDash val="solid"/>
                    </a:lnTlToBr>
                    <a:lnBlToTr w="12700" cmpd="sng">
                      <a:noFill/>
                      <a:prstDash val="solid"/>
                    </a:lnBlToTr>
                    <a:solidFill>
                      <a:schemeClr val="accent3"/>
                    </a:solidFill>
                  </a:tcPr>
                </a:tc>
                <a:tc>
                  <a:txBody>
                    <a:bodyPr/>
                    <a:lstStyle/>
                    <a:p>
                      <a:pPr algn="ctr" fontAlgn="t"/>
                      <a:r>
                        <a:rPr lang="en-US" sz="900" b="0" u="none" strike="noStrike">
                          <a:solidFill>
                            <a:schemeClr val="bg1"/>
                          </a:solidFill>
                          <a:effectLst/>
                        </a:rPr>
                        <a:t>NULL</a:t>
                      </a:r>
                      <a:endParaRPr lang="en-US" sz="900" b="0" i="0" u="none" strike="noStrike">
                        <a:solidFill>
                          <a:schemeClr val="bg1"/>
                        </a:solidFill>
                        <a:effectLst/>
                        <a:latin typeface="+mn-lt"/>
                      </a:endParaRPr>
                    </a:p>
                  </a:txBody>
                  <a:tcPr marL="9525" marR="9525" marT="9525" marB="0" anchor="ctr">
                    <a:lnL>
                      <a:noFill/>
                    </a:lnL>
                    <a:lnR>
                      <a:noFill/>
                    </a:lnR>
                    <a:lnT w="25400" cmpd="sng">
                      <a:noFill/>
                    </a:lnT>
                    <a:lnB w="25400" cmpd="sng">
                      <a:noFill/>
                    </a:lnB>
                    <a:lnTlToBr w="12700" cmpd="sng">
                      <a:noFill/>
                      <a:prstDash val="solid"/>
                    </a:lnTlToBr>
                    <a:lnBlToTr w="12700" cmpd="sng">
                      <a:noFill/>
                      <a:prstDash val="solid"/>
                    </a:lnBlToTr>
                    <a:solidFill>
                      <a:schemeClr val="accent3"/>
                    </a:solidFill>
                  </a:tcPr>
                </a:tc>
                <a:tc>
                  <a:txBody>
                    <a:bodyPr/>
                    <a:lstStyle/>
                    <a:p>
                      <a:pPr algn="ctr" fontAlgn="t"/>
                      <a:r>
                        <a:rPr lang="en-US" sz="900" b="0" u="none" strike="noStrike">
                          <a:solidFill>
                            <a:schemeClr val="bg1"/>
                          </a:solidFill>
                          <a:effectLst/>
                        </a:rPr>
                        <a:t>Reject</a:t>
                      </a:r>
                      <a:endParaRPr lang="en-US" sz="900" b="0" i="0" u="none" strike="noStrike">
                        <a:solidFill>
                          <a:schemeClr val="bg1"/>
                        </a:solidFill>
                        <a:effectLst/>
                        <a:latin typeface="+mn-lt"/>
                      </a:endParaRPr>
                    </a:p>
                  </a:txBody>
                  <a:tcPr marL="9525" marR="9525" marT="9525" marB="0" anchor="ctr">
                    <a:lnL>
                      <a:noFill/>
                    </a:lnL>
                    <a:lnR>
                      <a:noFill/>
                    </a:lnR>
                    <a:lnT w="25400" cmpd="sng">
                      <a:noFill/>
                    </a:lnT>
                    <a:lnB w="25400" cmpd="sng">
                      <a:noFill/>
                    </a:lnB>
                    <a:lnTlToBr w="12700" cmpd="sng">
                      <a:noFill/>
                      <a:prstDash val="solid"/>
                    </a:lnTlToBr>
                    <a:lnBlToTr w="12700" cmpd="sng">
                      <a:noFill/>
                      <a:prstDash val="solid"/>
                    </a:lnBlToTr>
                    <a:solidFill>
                      <a:schemeClr val="accent3"/>
                    </a:solidFill>
                  </a:tcPr>
                </a:tc>
                <a:tc>
                  <a:txBody>
                    <a:bodyPr/>
                    <a:lstStyle/>
                    <a:p>
                      <a:pPr algn="ctr" fontAlgn="t"/>
                      <a:r>
                        <a:rPr lang="en-US" sz="900" b="0" u="none" strike="noStrike">
                          <a:solidFill>
                            <a:schemeClr val="bg1"/>
                          </a:solidFill>
                          <a:effectLst/>
                        </a:rPr>
                        <a:t>Approve</a:t>
                      </a:r>
                      <a:endParaRPr lang="en-US" sz="900" b="0" i="0" u="none" strike="noStrike">
                        <a:solidFill>
                          <a:schemeClr val="bg1"/>
                        </a:solidFill>
                        <a:effectLst/>
                        <a:latin typeface="+mn-lt"/>
                      </a:endParaRPr>
                    </a:p>
                  </a:txBody>
                  <a:tcPr marL="9525" marR="9525" marT="9525" marB="0" anchor="ctr">
                    <a:lnL>
                      <a:noFill/>
                    </a:lnL>
                    <a:lnR>
                      <a:noFill/>
                    </a:lnR>
                    <a:lnT w="25400" cmpd="sng">
                      <a:noFill/>
                    </a:lnT>
                    <a:lnB w="25400" cmpd="sng">
                      <a:noFill/>
                    </a:lnB>
                    <a:lnTlToBr w="12700" cmpd="sng">
                      <a:noFill/>
                      <a:prstDash val="solid"/>
                    </a:lnTlToBr>
                    <a:lnBlToTr w="12700" cmpd="sng">
                      <a:noFill/>
                      <a:prstDash val="solid"/>
                    </a:lnBlToTr>
                    <a:solidFill>
                      <a:schemeClr val="accent3"/>
                    </a:solidFill>
                  </a:tcPr>
                </a:tc>
                <a:tc>
                  <a:txBody>
                    <a:bodyPr/>
                    <a:lstStyle/>
                    <a:p>
                      <a:pPr algn="ctr" fontAlgn="t"/>
                      <a:r>
                        <a:rPr lang="en-US" sz="900" b="0" u="none" strike="noStrike">
                          <a:solidFill>
                            <a:schemeClr val="bg1"/>
                          </a:solidFill>
                          <a:effectLst/>
                        </a:rPr>
                        <a:t>Total</a:t>
                      </a:r>
                      <a:endParaRPr lang="en-US" sz="900" b="0" i="0" u="none" strike="noStrike">
                        <a:solidFill>
                          <a:schemeClr val="bg1"/>
                        </a:solidFill>
                        <a:effectLst/>
                        <a:latin typeface="+mn-lt"/>
                      </a:endParaRPr>
                    </a:p>
                  </a:txBody>
                  <a:tcPr marL="9525" marR="9525" marT="9525" marB="0" anchor="ctr">
                    <a:lnL>
                      <a:noFill/>
                    </a:lnL>
                    <a:lnR>
                      <a:noFill/>
                    </a:lnR>
                    <a:lnT w="25400" cmpd="sng">
                      <a:noFill/>
                    </a:lnT>
                    <a:lnB w="254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3211614613"/>
                  </a:ext>
                </a:extLst>
              </a:tr>
              <a:tr h="190500">
                <a:tc>
                  <a:txBody>
                    <a:bodyPr/>
                    <a:lstStyle/>
                    <a:p>
                      <a:pPr algn="l" fontAlgn="b"/>
                      <a:r>
                        <a:rPr lang="en-US" sz="900" u="none" strike="noStrike">
                          <a:effectLst/>
                        </a:rPr>
                        <a:t>Total DP Count</a:t>
                      </a:r>
                      <a:endParaRPr lang="en-US" sz="900" b="0" i="0" u="none" strike="noStrike">
                        <a:solidFill>
                          <a:srgbClr val="000000"/>
                        </a:solidFill>
                        <a:effectLst/>
                        <a:latin typeface="Calibri" panose="020F0502020204030204" pitchFamily="34" charset="0"/>
                      </a:endParaRPr>
                    </a:p>
                  </a:txBody>
                  <a:tcPr marL="9525" marR="9525" marT="9525" marB="0" anchor="ctr">
                    <a:lnL>
                      <a:noFill/>
                    </a:lnL>
                    <a:lnR>
                      <a:noFill/>
                    </a:lnR>
                    <a:lnT w="25400" cmpd="sng">
                      <a:noFill/>
                    </a:lnT>
                    <a:lnB>
                      <a:noFill/>
                    </a:lnB>
                    <a:lnTlToBr w="12700" cmpd="sng">
                      <a:noFill/>
                      <a:prstDash val="solid"/>
                    </a:lnTlToBr>
                    <a:lnBlToTr w="12700" cmpd="sng">
                      <a:noFill/>
                      <a:prstDash val="solid"/>
                    </a:lnBlToTr>
                  </a:tcPr>
                </a:tc>
                <a:tc>
                  <a:txBody>
                    <a:bodyPr/>
                    <a:lstStyle/>
                    <a:p>
                      <a:pPr marL="0" algn="ctr" defTabSz="685800" rtl="0" eaLnBrk="1" fontAlgn="b" latinLnBrk="0" hangingPunct="1"/>
                      <a:r>
                        <a:rPr lang="en-US" sz="900" u="none" strike="noStrike" kern="1200">
                          <a:solidFill>
                            <a:schemeClr val="dk1"/>
                          </a:solidFill>
                          <a:effectLst/>
                          <a:latin typeface="+mn-lt"/>
                          <a:ea typeface="+mn-ea"/>
                          <a:cs typeface="+mn-cs"/>
                        </a:rPr>
                        <a:t>28</a:t>
                      </a:r>
                    </a:p>
                  </a:txBody>
                  <a:tcPr marL="9525" marR="9525" marT="9525" marB="0" anchor="ctr">
                    <a:lnL>
                      <a:noFill/>
                    </a:lnL>
                    <a:lnR>
                      <a:noFill/>
                    </a:lnR>
                    <a:lnT w="25400" cmpd="sng">
                      <a:noFill/>
                    </a:lnT>
                    <a:lnB>
                      <a:noFill/>
                    </a:lnB>
                    <a:lnTlToBr w="12700" cmpd="sng">
                      <a:noFill/>
                      <a:prstDash val="solid"/>
                    </a:lnTlToBr>
                    <a:lnBlToTr w="12700" cmpd="sng">
                      <a:noFill/>
                      <a:prstDash val="solid"/>
                    </a:lnBlToTr>
                  </a:tcPr>
                </a:tc>
                <a:tc>
                  <a:txBody>
                    <a:bodyPr/>
                    <a:lstStyle/>
                    <a:p>
                      <a:pPr marL="0" algn="ctr" defTabSz="685800" rtl="0" eaLnBrk="1" fontAlgn="b" latinLnBrk="0" hangingPunct="1"/>
                      <a:r>
                        <a:rPr lang="en-US" sz="900" u="none" strike="noStrike" kern="1200">
                          <a:solidFill>
                            <a:schemeClr val="dk1"/>
                          </a:solidFill>
                          <a:effectLst/>
                          <a:latin typeface="+mn-lt"/>
                          <a:ea typeface="+mn-ea"/>
                          <a:cs typeface="+mn-cs"/>
                        </a:rPr>
                        <a:t>5819</a:t>
                      </a:r>
                    </a:p>
                  </a:txBody>
                  <a:tcPr marL="9525" marR="9525" marT="9525" marB="0" anchor="ctr">
                    <a:lnL>
                      <a:noFill/>
                    </a:lnL>
                    <a:lnR>
                      <a:noFill/>
                    </a:lnR>
                    <a:lnT w="25400" cmpd="sng">
                      <a:noFill/>
                    </a:lnT>
                    <a:lnB>
                      <a:noFill/>
                    </a:lnB>
                    <a:lnTlToBr w="12700" cmpd="sng">
                      <a:noFill/>
                      <a:prstDash val="solid"/>
                    </a:lnTlToBr>
                    <a:lnBlToTr w="12700" cmpd="sng">
                      <a:noFill/>
                      <a:prstDash val="solid"/>
                    </a:lnBlToTr>
                  </a:tcPr>
                </a:tc>
                <a:tc>
                  <a:txBody>
                    <a:bodyPr/>
                    <a:lstStyle/>
                    <a:p>
                      <a:pPr marL="0" algn="ctr" defTabSz="685800" rtl="0" eaLnBrk="1" fontAlgn="b" latinLnBrk="0" hangingPunct="1"/>
                      <a:r>
                        <a:rPr lang="en-US" sz="900" u="none" strike="noStrike" kern="1200">
                          <a:solidFill>
                            <a:schemeClr val="dk1"/>
                          </a:solidFill>
                          <a:effectLst/>
                          <a:latin typeface="+mn-lt"/>
                          <a:ea typeface="+mn-ea"/>
                          <a:cs typeface="+mn-cs"/>
                        </a:rPr>
                        <a:t>286</a:t>
                      </a:r>
                    </a:p>
                  </a:txBody>
                  <a:tcPr marL="9525" marR="9525" marT="9525" marB="0" anchor="ctr">
                    <a:lnL>
                      <a:noFill/>
                    </a:lnL>
                    <a:lnR>
                      <a:noFill/>
                    </a:lnR>
                    <a:lnT w="25400" cmpd="sng">
                      <a:noFill/>
                    </a:lnT>
                    <a:lnB>
                      <a:noFill/>
                    </a:lnB>
                    <a:lnTlToBr w="12700" cmpd="sng">
                      <a:noFill/>
                      <a:prstDash val="solid"/>
                    </a:lnTlToBr>
                    <a:lnBlToTr w="12700" cmpd="sng">
                      <a:noFill/>
                      <a:prstDash val="solid"/>
                    </a:lnBlToTr>
                  </a:tcPr>
                </a:tc>
                <a:tc>
                  <a:txBody>
                    <a:bodyPr/>
                    <a:lstStyle/>
                    <a:p>
                      <a:pPr marL="0" algn="ctr" defTabSz="685800" rtl="0" eaLnBrk="1" fontAlgn="b" latinLnBrk="0" hangingPunct="1"/>
                      <a:r>
                        <a:rPr lang="en-US" sz="900" u="none" strike="noStrike" kern="1200">
                          <a:solidFill>
                            <a:schemeClr val="dk1"/>
                          </a:solidFill>
                          <a:effectLst/>
                          <a:latin typeface="+mn-lt"/>
                          <a:ea typeface="+mn-ea"/>
                          <a:cs typeface="+mn-cs"/>
                        </a:rPr>
                        <a:t>1108</a:t>
                      </a:r>
                    </a:p>
                  </a:txBody>
                  <a:tcPr marL="9525" marR="9525" marT="9525" marB="0" anchor="ctr">
                    <a:lnL>
                      <a:noFill/>
                    </a:lnL>
                    <a:lnR>
                      <a:noFill/>
                    </a:lnR>
                    <a:lnT w="25400" cmpd="sng">
                      <a:noFill/>
                    </a:lnT>
                    <a:lnB>
                      <a:noFill/>
                    </a:lnB>
                    <a:lnTlToBr w="12700" cmpd="sng">
                      <a:noFill/>
                      <a:prstDash val="solid"/>
                    </a:lnTlToBr>
                    <a:lnBlToTr w="12700" cmpd="sng">
                      <a:noFill/>
                      <a:prstDash val="solid"/>
                    </a:lnBlToTr>
                  </a:tcPr>
                </a:tc>
                <a:tc>
                  <a:txBody>
                    <a:bodyPr/>
                    <a:lstStyle/>
                    <a:p>
                      <a:pPr marL="0" algn="ctr" defTabSz="685800" rtl="0" eaLnBrk="1" fontAlgn="b" latinLnBrk="0" hangingPunct="1"/>
                      <a:r>
                        <a:rPr lang="en-US" sz="900" u="none" strike="noStrike" kern="1200">
                          <a:solidFill>
                            <a:schemeClr val="dk1"/>
                          </a:solidFill>
                          <a:effectLst/>
                          <a:latin typeface="+mn-lt"/>
                          <a:ea typeface="+mn-ea"/>
                          <a:cs typeface="+mn-cs"/>
                        </a:rPr>
                        <a:t>7241</a:t>
                      </a:r>
                    </a:p>
                  </a:txBody>
                  <a:tcPr marL="9525" marR="9525" marT="9525" marB="0" anchor="ctr">
                    <a:lnL>
                      <a:noFill/>
                    </a:lnL>
                    <a:lnR>
                      <a:noFill/>
                    </a:lnR>
                    <a:lnT w="254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073584623"/>
                  </a:ext>
                </a:extLst>
              </a:tr>
              <a:tr h="190500">
                <a:tc>
                  <a:txBody>
                    <a:bodyPr/>
                    <a:lstStyle/>
                    <a:p>
                      <a:pPr algn="l" fontAlgn="b"/>
                      <a:r>
                        <a:rPr lang="en-US" sz="900" u="none" strike="noStrike">
                          <a:effectLst/>
                        </a:rPr>
                        <a:t>Recommended by Model</a:t>
                      </a:r>
                      <a:endParaRPr lang="en-US" sz="9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marL="0" algn="ctr" defTabSz="685800" rtl="0" eaLnBrk="1" fontAlgn="b" latinLnBrk="0" hangingPunct="1"/>
                      <a:r>
                        <a:rPr lang="en-US" sz="900" u="none" strike="noStrike" kern="1200">
                          <a:solidFill>
                            <a:schemeClr val="dk1"/>
                          </a:solidFill>
                          <a:effectLst/>
                          <a:latin typeface="+mn-lt"/>
                          <a:ea typeface="+mn-ea"/>
                          <a:cs typeface="+mn-cs"/>
                        </a:rPr>
                        <a:t>61%</a:t>
                      </a: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marL="0" algn="ctr" defTabSz="685800" rtl="0" eaLnBrk="1" fontAlgn="b" latinLnBrk="0" hangingPunct="1"/>
                      <a:r>
                        <a:rPr lang="en-US" sz="900" u="none" strike="noStrike" kern="1200">
                          <a:solidFill>
                            <a:schemeClr val="dk1"/>
                          </a:solidFill>
                          <a:effectLst/>
                          <a:latin typeface="+mn-lt"/>
                          <a:ea typeface="+mn-ea"/>
                          <a:cs typeface="+mn-cs"/>
                        </a:rPr>
                        <a:t>49%</a:t>
                      </a: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marL="0" algn="ctr" defTabSz="685800" rtl="0" eaLnBrk="1" fontAlgn="b" latinLnBrk="0" hangingPunct="1"/>
                      <a:r>
                        <a:rPr lang="en-US" sz="900" u="none" strike="noStrike" kern="1200">
                          <a:solidFill>
                            <a:schemeClr val="dk1"/>
                          </a:solidFill>
                          <a:effectLst/>
                          <a:latin typeface="+mn-lt"/>
                          <a:ea typeface="+mn-ea"/>
                          <a:cs typeface="+mn-cs"/>
                        </a:rPr>
                        <a:t>71%</a:t>
                      </a: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marL="0" algn="ctr" defTabSz="685800" rtl="0" eaLnBrk="1" fontAlgn="b" latinLnBrk="0" hangingPunct="1"/>
                      <a:r>
                        <a:rPr lang="en-US" sz="900" u="none" strike="noStrike" kern="1200">
                          <a:solidFill>
                            <a:schemeClr val="dk1"/>
                          </a:solidFill>
                          <a:effectLst/>
                          <a:latin typeface="+mn-lt"/>
                          <a:ea typeface="+mn-ea"/>
                          <a:cs typeface="+mn-cs"/>
                        </a:rPr>
                        <a:t>81%</a:t>
                      </a: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marL="0" algn="ctr" defTabSz="685800" rtl="0" eaLnBrk="1" fontAlgn="b" latinLnBrk="0" hangingPunct="1"/>
                      <a:r>
                        <a:rPr lang="en-US" sz="900" u="none" strike="noStrike" kern="1200">
                          <a:solidFill>
                            <a:schemeClr val="dk1"/>
                          </a:solidFill>
                          <a:effectLst/>
                          <a:latin typeface="+mn-lt"/>
                          <a:ea typeface="+mn-ea"/>
                          <a:cs typeface="+mn-cs"/>
                        </a:rPr>
                        <a:t>55%</a:t>
                      </a:r>
                    </a:p>
                  </a:txBody>
                  <a:tcPr marL="9525" marR="9525" marT="9525"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6894968"/>
                  </a:ext>
                </a:extLst>
              </a:tr>
              <a:tr h="190500">
                <a:tc>
                  <a:txBody>
                    <a:bodyPr/>
                    <a:lstStyle/>
                    <a:p>
                      <a:pPr algn="l" fontAlgn="b"/>
                      <a:r>
                        <a:rPr lang="en-US" sz="900" u="none" strike="noStrike">
                          <a:effectLst/>
                        </a:rPr>
                        <a:t>Not Recommended by Model</a:t>
                      </a:r>
                      <a:endParaRPr lang="en-US" sz="9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w="25400" cmpd="sng">
                      <a:noFill/>
                    </a:lnB>
                    <a:lnTlToBr w="12700" cmpd="sng">
                      <a:noFill/>
                      <a:prstDash val="solid"/>
                    </a:lnTlToBr>
                    <a:lnBlToTr w="12700" cmpd="sng">
                      <a:noFill/>
                      <a:prstDash val="solid"/>
                    </a:lnBlToTr>
                  </a:tcPr>
                </a:tc>
                <a:tc>
                  <a:txBody>
                    <a:bodyPr/>
                    <a:lstStyle/>
                    <a:p>
                      <a:pPr marL="0" algn="ctr" defTabSz="685800" rtl="0" eaLnBrk="1" fontAlgn="b" latinLnBrk="0" hangingPunct="1"/>
                      <a:r>
                        <a:rPr lang="en-US" sz="900" u="none" strike="noStrike" kern="1200">
                          <a:solidFill>
                            <a:schemeClr val="dk1"/>
                          </a:solidFill>
                          <a:effectLst/>
                          <a:latin typeface="+mn-lt"/>
                          <a:ea typeface="+mn-ea"/>
                          <a:cs typeface="+mn-cs"/>
                        </a:rPr>
                        <a:t>39%</a:t>
                      </a:r>
                    </a:p>
                  </a:txBody>
                  <a:tcPr marL="9525" marR="9525" marT="9525" marB="0" anchor="ctr">
                    <a:lnL>
                      <a:noFill/>
                    </a:lnL>
                    <a:lnR>
                      <a:noFill/>
                    </a:lnR>
                    <a:lnT>
                      <a:noFill/>
                    </a:lnT>
                    <a:lnB w="25400" cmpd="sng">
                      <a:noFill/>
                    </a:lnB>
                    <a:lnTlToBr w="12700" cmpd="sng">
                      <a:noFill/>
                      <a:prstDash val="solid"/>
                    </a:lnTlToBr>
                    <a:lnBlToTr w="12700" cmpd="sng">
                      <a:noFill/>
                      <a:prstDash val="solid"/>
                    </a:lnBlToTr>
                  </a:tcPr>
                </a:tc>
                <a:tc>
                  <a:txBody>
                    <a:bodyPr/>
                    <a:lstStyle/>
                    <a:p>
                      <a:pPr marL="0" algn="ctr" defTabSz="685800" rtl="0" eaLnBrk="1" fontAlgn="b" latinLnBrk="0" hangingPunct="1"/>
                      <a:r>
                        <a:rPr lang="en-US" sz="900" u="none" strike="noStrike" kern="1200">
                          <a:solidFill>
                            <a:schemeClr val="dk1"/>
                          </a:solidFill>
                          <a:effectLst/>
                          <a:latin typeface="+mn-lt"/>
                          <a:ea typeface="+mn-ea"/>
                          <a:cs typeface="+mn-cs"/>
                        </a:rPr>
                        <a:t>51%</a:t>
                      </a:r>
                    </a:p>
                  </a:txBody>
                  <a:tcPr marL="9525" marR="9525" marT="9525" marB="0" anchor="ctr">
                    <a:lnL>
                      <a:noFill/>
                    </a:lnL>
                    <a:lnR>
                      <a:noFill/>
                    </a:lnR>
                    <a:lnT>
                      <a:noFill/>
                    </a:lnT>
                    <a:lnB w="25400" cmpd="sng">
                      <a:noFill/>
                    </a:lnB>
                    <a:lnTlToBr w="12700" cmpd="sng">
                      <a:noFill/>
                      <a:prstDash val="solid"/>
                    </a:lnTlToBr>
                    <a:lnBlToTr w="12700" cmpd="sng">
                      <a:noFill/>
                      <a:prstDash val="solid"/>
                    </a:lnBlToTr>
                  </a:tcPr>
                </a:tc>
                <a:tc>
                  <a:txBody>
                    <a:bodyPr/>
                    <a:lstStyle/>
                    <a:p>
                      <a:pPr marL="0" algn="ctr" defTabSz="685800" rtl="0" eaLnBrk="1" fontAlgn="b" latinLnBrk="0" hangingPunct="1"/>
                      <a:r>
                        <a:rPr lang="en-US" sz="900" u="none" strike="noStrike" kern="1200">
                          <a:solidFill>
                            <a:schemeClr val="dk1"/>
                          </a:solidFill>
                          <a:effectLst/>
                          <a:latin typeface="+mn-lt"/>
                          <a:ea typeface="+mn-ea"/>
                          <a:cs typeface="+mn-cs"/>
                        </a:rPr>
                        <a:t>29%</a:t>
                      </a:r>
                    </a:p>
                  </a:txBody>
                  <a:tcPr marL="9525" marR="9525" marT="9525" marB="0" anchor="ctr">
                    <a:lnL>
                      <a:noFill/>
                    </a:lnL>
                    <a:lnR>
                      <a:noFill/>
                    </a:lnR>
                    <a:lnT>
                      <a:noFill/>
                    </a:lnT>
                    <a:lnB w="25400" cmpd="sng">
                      <a:noFill/>
                    </a:lnB>
                    <a:lnTlToBr w="12700" cmpd="sng">
                      <a:noFill/>
                      <a:prstDash val="solid"/>
                    </a:lnTlToBr>
                    <a:lnBlToTr w="12700" cmpd="sng">
                      <a:noFill/>
                      <a:prstDash val="solid"/>
                    </a:lnBlToTr>
                  </a:tcPr>
                </a:tc>
                <a:tc>
                  <a:txBody>
                    <a:bodyPr/>
                    <a:lstStyle/>
                    <a:p>
                      <a:pPr marL="0" algn="ctr" defTabSz="685800" rtl="0" eaLnBrk="1" fontAlgn="b" latinLnBrk="0" hangingPunct="1"/>
                      <a:r>
                        <a:rPr lang="en-US" sz="900" u="none" strike="noStrike" kern="1200">
                          <a:solidFill>
                            <a:schemeClr val="dk1"/>
                          </a:solidFill>
                          <a:effectLst/>
                          <a:latin typeface="+mn-lt"/>
                          <a:ea typeface="+mn-ea"/>
                          <a:cs typeface="+mn-cs"/>
                        </a:rPr>
                        <a:t>19%</a:t>
                      </a:r>
                    </a:p>
                  </a:txBody>
                  <a:tcPr marL="9525" marR="9525" marT="9525" marB="0" anchor="ctr">
                    <a:lnL>
                      <a:noFill/>
                    </a:lnL>
                    <a:lnR>
                      <a:noFill/>
                    </a:lnR>
                    <a:lnT>
                      <a:noFill/>
                    </a:lnT>
                    <a:lnB w="25400" cmpd="sng">
                      <a:noFill/>
                    </a:lnB>
                    <a:lnTlToBr w="12700" cmpd="sng">
                      <a:noFill/>
                      <a:prstDash val="solid"/>
                    </a:lnTlToBr>
                    <a:lnBlToTr w="12700" cmpd="sng">
                      <a:noFill/>
                      <a:prstDash val="solid"/>
                    </a:lnBlToTr>
                  </a:tcPr>
                </a:tc>
                <a:tc>
                  <a:txBody>
                    <a:bodyPr/>
                    <a:lstStyle/>
                    <a:p>
                      <a:pPr marL="0" algn="ctr" defTabSz="685800" rtl="0" eaLnBrk="1" fontAlgn="b" latinLnBrk="0" hangingPunct="1"/>
                      <a:r>
                        <a:rPr lang="en-US" sz="900" u="none" strike="noStrike" kern="1200">
                          <a:solidFill>
                            <a:schemeClr val="dk1"/>
                          </a:solidFill>
                          <a:effectLst/>
                          <a:latin typeface="+mn-lt"/>
                          <a:ea typeface="+mn-ea"/>
                          <a:cs typeface="+mn-cs"/>
                        </a:rPr>
                        <a:t>45%</a:t>
                      </a:r>
                    </a:p>
                  </a:txBody>
                  <a:tcPr marL="9525" marR="9525" marT="9525" marB="0" anchor="ctr">
                    <a:lnL>
                      <a:noFill/>
                    </a:lnL>
                    <a:lnR>
                      <a:noFill/>
                    </a:lnR>
                    <a:lnT>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352130346"/>
                  </a:ext>
                </a:extLst>
              </a:tr>
            </a:tbl>
          </a:graphicData>
        </a:graphic>
      </p:graphicFrame>
      <p:graphicFrame>
        <p:nvGraphicFramePr>
          <p:cNvPr id="7" name="Chart 6">
            <a:extLst>
              <a:ext uri="{FF2B5EF4-FFF2-40B4-BE49-F238E27FC236}">
                <a16:creationId xmlns:a16="http://schemas.microsoft.com/office/drawing/2014/main" id="{5BBBB7A4-0EC3-364C-E494-E7B6E3EEC1F5}"/>
              </a:ext>
            </a:extLst>
          </p:cNvPr>
          <p:cNvGraphicFramePr/>
          <p:nvPr>
            <p:extLst>
              <p:ext uri="{D42A27DB-BD31-4B8C-83A1-F6EECF244321}">
                <p14:modId xmlns:p14="http://schemas.microsoft.com/office/powerpoint/2010/main" val="2341078483"/>
              </p:ext>
            </p:extLst>
          </p:nvPr>
        </p:nvGraphicFramePr>
        <p:xfrm>
          <a:off x="230863" y="1658526"/>
          <a:ext cx="5056361" cy="215664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D50509EC-0AF0-29D0-6023-BF48402A76E8}"/>
              </a:ext>
            </a:extLst>
          </p:cNvPr>
          <p:cNvGraphicFramePr/>
          <p:nvPr>
            <p:extLst>
              <p:ext uri="{D42A27DB-BD31-4B8C-83A1-F6EECF244321}">
                <p14:modId xmlns:p14="http://schemas.microsoft.com/office/powerpoint/2010/main" val="3994693246"/>
              </p:ext>
            </p:extLst>
          </p:nvPr>
        </p:nvGraphicFramePr>
        <p:xfrm>
          <a:off x="1004434" y="3815175"/>
          <a:ext cx="9805404" cy="243223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Table 10">
            <a:extLst>
              <a:ext uri="{FF2B5EF4-FFF2-40B4-BE49-F238E27FC236}">
                <a16:creationId xmlns:a16="http://schemas.microsoft.com/office/drawing/2014/main" id="{479AE828-0A0E-B2C2-C303-6C23BA1A2A64}"/>
              </a:ext>
            </a:extLst>
          </p:cNvPr>
          <p:cNvGraphicFramePr>
            <a:graphicFrameLocks noGrp="1"/>
          </p:cNvGraphicFramePr>
          <p:nvPr>
            <p:extLst>
              <p:ext uri="{D42A27DB-BD31-4B8C-83A1-F6EECF244321}">
                <p14:modId xmlns:p14="http://schemas.microsoft.com/office/powerpoint/2010/main" val="978726071"/>
              </p:ext>
            </p:extLst>
          </p:nvPr>
        </p:nvGraphicFramePr>
        <p:xfrm>
          <a:off x="627702" y="6192325"/>
          <a:ext cx="10818897" cy="228600"/>
        </p:xfrm>
        <a:graphic>
          <a:graphicData uri="http://schemas.openxmlformats.org/drawingml/2006/table">
            <a:tbl>
              <a:tblPr>
                <a:tableStyleId>{5C22544A-7EE6-4342-B048-85BDC9FD1C3A}</a:tableStyleId>
              </a:tblPr>
              <a:tblGrid>
                <a:gridCol w="832223">
                  <a:extLst>
                    <a:ext uri="{9D8B030D-6E8A-4147-A177-3AD203B41FA5}">
                      <a16:colId xmlns:a16="http://schemas.microsoft.com/office/drawing/2014/main" val="3304669829"/>
                    </a:ext>
                  </a:extLst>
                </a:gridCol>
                <a:gridCol w="832223">
                  <a:extLst>
                    <a:ext uri="{9D8B030D-6E8A-4147-A177-3AD203B41FA5}">
                      <a16:colId xmlns:a16="http://schemas.microsoft.com/office/drawing/2014/main" val="806105625"/>
                    </a:ext>
                  </a:extLst>
                </a:gridCol>
                <a:gridCol w="832223">
                  <a:extLst>
                    <a:ext uri="{9D8B030D-6E8A-4147-A177-3AD203B41FA5}">
                      <a16:colId xmlns:a16="http://schemas.microsoft.com/office/drawing/2014/main" val="1512378770"/>
                    </a:ext>
                  </a:extLst>
                </a:gridCol>
                <a:gridCol w="832223">
                  <a:extLst>
                    <a:ext uri="{9D8B030D-6E8A-4147-A177-3AD203B41FA5}">
                      <a16:colId xmlns:a16="http://schemas.microsoft.com/office/drawing/2014/main" val="2450752895"/>
                    </a:ext>
                  </a:extLst>
                </a:gridCol>
                <a:gridCol w="832223">
                  <a:extLst>
                    <a:ext uri="{9D8B030D-6E8A-4147-A177-3AD203B41FA5}">
                      <a16:colId xmlns:a16="http://schemas.microsoft.com/office/drawing/2014/main" val="1882568333"/>
                    </a:ext>
                  </a:extLst>
                </a:gridCol>
                <a:gridCol w="832223">
                  <a:extLst>
                    <a:ext uri="{9D8B030D-6E8A-4147-A177-3AD203B41FA5}">
                      <a16:colId xmlns:a16="http://schemas.microsoft.com/office/drawing/2014/main" val="4068005641"/>
                    </a:ext>
                  </a:extLst>
                </a:gridCol>
                <a:gridCol w="832223">
                  <a:extLst>
                    <a:ext uri="{9D8B030D-6E8A-4147-A177-3AD203B41FA5}">
                      <a16:colId xmlns:a16="http://schemas.microsoft.com/office/drawing/2014/main" val="213506422"/>
                    </a:ext>
                  </a:extLst>
                </a:gridCol>
                <a:gridCol w="832223">
                  <a:extLst>
                    <a:ext uri="{9D8B030D-6E8A-4147-A177-3AD203B41FA5}">
                      <a16:colId xmlns:a16="http://schemas.microsoft.com/office/drawing/2014/main" val="3465080106"/>
                    </a:ext>
                  </a:extLst>
                </a:gridCol>
                <a:gridCol w="832223">
                  <a:extLst>
                    <a:ext uri="{9D8B030D-6E8A-4147-A177-3AD203B41FA5}">
                      <a16:colId xmlns:a16="http://schemas.microsoft.com/office/drawing/2014/main" val="4106698414"/>
                    </a:ext>
                  </a:extLst>
                </a:gridCol>
                <a:gridCol w="832223">
                  <a:extLst>
                    <a:ext uri="{9D8B030D-6E8A-4147-A177-3AD203B41FA5}">
                      <a16:colId xmlns:a16="http://schemas.microsoft.com/office/drawing/2014/main" val="2111840646"/>
                    </a:ext>
                  </a:extLst>
                </a:gridCol>
                <a:gridCol w="832223">
                  <a:extLst>
                    <a:ext uri="{9D8B030D-6E8A-4147-A177-3AD203B41FA5}">
                      <a16:colId xmlns:a16="http://schemas.microsoft.com/office/drawing/2014/main" val="3565917500"/>
                    </a:ext>
                  </a:extLst>
                </a:gridCol>
                <a:gridCol w="1070896">
                  <a:extLst>
                    <a:ext uri="{9D8B030D-6E8A-4147-A177-3AD203B41FA5}">
                      <a16:colId xmlns:a16="http://schemas.microsoft.com/office/drawing/2014/main" val="3194313853"/>
                    </a:ext>
                  </a:extLst>
                </a:gridCol>
                <a:gridCol w="593548">
                  <a:extLst>
                    <a:ext uri="{9D8B030D-6E8A-4147-A177-3AD203B41FA5}">
                      <a16:colId xmlns:a16="http://schemas.microsoft.com/office/drawing/2014/main" val="297741556"/>
                    </a:ext>
                  </a:extLst>
                </a:gridCol>
              </a:tblGrid>
              <a:tr h="226583">
                <a:tc>
                  <a:txBody>
                    <a:bodyPr/>
                    <a:lstStyle/>
                    <a:p>
                      <a:pPr algn="ctr"/>
                      <a:r>
                        <a:rPr lang="en-US" sz="900" b="1"/>
                        <a:t>DP Count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90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92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82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71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64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58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54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43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36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26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276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892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239748196"/>
                  </a:ext>
                </a:extLst>
              </a:tr>
            </a:tbl>
          </a:graphicData>
        </a:graphic>
      </p:graphicFrame>
      <p:sp>
        <p:nvSpPr>
          <p:cNvPr id="12" name="TextBox 11">
            <a:extLst>
              <a:ext uri="{FF2B5EF4-FFF2-40B4-BE49-F238E27FC236}">
                <a16:creationId xmlns:a16="http://schemas.microsoft.com/office/drawing/2014/main" id="{5A546A95-D5BB-4431-C5B1-6FF690F90C16}"/>
              </a:ext>
            </a:extLst>
          </p:cNvPr>
          <p:cNvSpPr txBox="1"/>
          <p:nvPr/>
        </p:nvSpPr>
        <p:spPr>
          <a:xfrm>
            <a:off x="10838300" y="5924339"/>
            <a:ext cx="633743" cy="166962"/>
          </a:xfrm>
          <a:prstGeom prst="rect">
            <a:avLst/>
          </a:prstGeom>
          <a:noFill/>
        </p:spPr>
        <p:txBody>
          <a:bodyPr wrap="square" rtlCol="0">
            <a:noAutofit/>
          </a:bodyPr>
          <a:lstStyle/>
          <a:p>
            <a:pPr algn="l"/>
            <a:r>
              <a:rPr lang="en-US" sz="900" b="1"/>
              <a:t>Total</a:t>
            </a:r>
          </a:p>
        </p:txBody>
      </p:sp>
      <p:sp>
        <p:nvSpPr>
          <p:cNvPr id="13" name="TextBox 12">
            <a:extLst>
              <a:ext uri="{FF2B5EF4-FFF2-40B4-BE49-F238E27FC236}">
                <a16:creationId xmlns:a16="http://schemas.microsoft.com/office/drawing/2014/main" id="{093F0064-A0CF-5895-E06F-5DE49B20110B}"/>
              </a:ext>
            </a:extLst>
          </p:cNvPr>
          <p:cNvSpPr txBox="1"/>
          <p:nvPr/>
        </p:nvSpPr>
        <p:spPr>
          <a:xfrm>
            <a:off x="9281591" y="110503"/>
            <a:ext cx="2748688" cy="306635"/>
          </a:xfrm>
          <a:prstGeom prst="rect">
            <a:avLst/>
          </a:prstGeom>
          <a:noFill/>
        </p:spPr>
        <p:txBody>
          <a:bodyPr wrap="square" rtlCol="0">
            <a:noAutofit/>
          </a:bodyPr>
          <a:lstStyle/>
          <a:p>
            <a:pPr algn="l"/>
            <a:r>
              <a:rPr lang="en-US">
                <a:solidFill>
                  <a:schemeClr val="accent1"/>
                </a:solidFill>
              </a:rPr>
              <a:t>Output Vs. CPW Data </a:t>
            </a:r>
          </a:p>
        </p:txBody>
      </p:sp>
    </p:spTree>
    <p:extLst>
      <p:ext uri="{BB962C8B-B14F-4D97-AF65-F5344CB8AC3E}">
        <p14:creationId xmlns:p14="http://schemas.microsoft.com/office/powerpoint/2010/main" val="1104109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B14001-2318-D152-FF2D-47D1BC86BDC1}"/>
              </a:ext>
            </a:extLst>
          </p:cNvPr>
          <p:cNvSpPr>
            <a:spLocks noGrp="1"/>
          </p:cNvSpPr>
          <p:nvPr>
            <p:ph type="sldNum" sz="quarter" idx="12"/>
          </p:nvPr>
        </p:nvSpPr>
        <p:spPr/>
        <p:txBody>
          <a:bodyPr/>
          <a:lstStyle/>
          <a:p>
            <a:fld id="{8BC64C03-9EC0-4B7E-8FE4-24DBF62E63E5}" type="slidenum">
              <a:rPr lang="en-US" smtClean="0"/>
              <a:t>31</a:t>
            </a:fld>
            <a:endParaRPr lang="en-US"/>
          </a:p>
        </p:txBody>
      </p:sp>
      <p:sp>
        <p:nvSpPr>
          <p:cNvPr id="4" name="Title 1" descr="Title Block">
            <a:extLst>
              <a:ext uri="{FF2B5EF4-FFF2-40B4-BE49-F238E27FC236}">
                <a16:creationId xmlns:a16="http://schemas.microsoft.com/office/drawing/2014/main" id="{5B0033BD-C2B7-7722-CF0A-801982CF472B}"/>
              </a:ext>
            </a:extLst>
          </p:cNvPr>
          <p:cNvSpPr txBox="1">
            <a:spLocks/>
          </p:cNvSpPr>
          <p:nvPr/>
        </p:nvSpPr>
        <p:spPr>
          <a:xfrm>
            <a:off x="230863" y="137682"/>
            <a:ext cx="11277600" cy="444471"/>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mn-lt"/>
                <a:ea typeface="+mj-ea"/>
                <a:cs typeface="+mj-cs"/>
              </a:defRPr>
            </a:lvl1pPr>
          </a:lstStyle>
          <a:p>
            <a:r>
              <a:rPr lang="en-US" sz="2000">
                <a:latin typeface="+mj-lt"/>
              </a:rPr>
              <a:t>Commercial Payer : </a:t>
            </a:r>
            <a:r>
              <a:rPr lang="en-US" sz="2000">
                <a:solidFill>
                  <a:schemeClr val="accent3"/>
                </a:solidFill>
              </a:rPr>
              <a:t>DVHMC</a:t>
            </a:r>
          </a:p>
        </p:txBody>
      </p:sp>
      <p:graphicFrame>
        <p:nvGraphicFramePr>
          <p:cNvPr id="8" name="Chart 7">
            <a:extLst>
              <a:ext uri="{FF2B5EF4-FFF2-40B4-BE49-F238E27FC236}">
                <a16:creationId xmlns:a16="http://schemas.microsoft.com/office/drawing/2014/main" id="{1A1941DB-5AC2-8A14-D349-4DFAFBB3FBF8}"/>
              </a:ext>
            </a:extLst>
          </p:cNvPr>
          <p:cNvGraphicFramePr/>
          <p:nvPr>
            <p:extLst>
              <p:ext uri="{D42A27DB-BD31-4B8C-83A1-F6EECF244321}">
                <p14:modId xmlns:p14="http://schemas.microsoft.com/office/powerpoint/2010/main" val="568236453"/>
              </p:ext>
            </p:extLst>
          </p:nvPr>
        </p:nvGraphicFramePr>
        <p:xfrm>
          <a:off x="1004434" y="3815175"/>
          <a:ext cx="9805404" cy="24322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Table 8">
            <a:extLst>
              <a:ext uri="{FF2B5EF4-FFF2-40B4-BE49-F238E27FC236}">
                <a16:creationId xmlns:a16="http://schemas.microsoft.com/office/drawing/2014/main" id="{099D7D99-379C-2A6B-9BB7-BB18296F73CF}"/>
              </a:ext>
            </a:extLst>
          </p:cNvPr>
          <p:cNvGraphicFramePr>
            <a:graphicFrameLocks noGrp="1"/>
          </p:cNvGraphicFramePr>
          <p:nvPr>
            <p:extLst>
              <p:ext uri="{D42A27DB-BD31-4B8C-83A1-F6EECF244321}">
                <p14:modId xmlns:p14="http://schemas.microsoft.com/office/powerpoint/2010/main" val="2574100600"/>
              </p:ext>
            </p:extLst>
          </p:nvPr>
        </p:nvGraphicFramePr>
        <p:xfrm>
          <a:off x="588473" y="6179150"/>
          <a:ext cx="10818897" cy="228600"/>
        </p:xfrm>
        <a:graphic>
          <a:graphicData uri="http://schemas.openxmlformats.org/drawingml/2006/table">
            <a:tbl>
              <a:tblPr>
                <a:tableStyleId>{5C22544A-7EE6-4342-B048-85BDC9FD1C3A}</a:tableStyleId>
              </a:tblPr>
              <a:tblGrid>
                <a:gridCol w="832223">
                  <a:extLst>
                    <a:ext uri="{9D8B030D-6E8A-4147-A177-3AD203B41FA5}">
                      <a16:colId xmlns:a16="http://schemas.microsoft.com/office/drawing/2014/main" val="3304669829"/>
                    </a:ext>
                  </a:extLst>
                </a:gridCol>
                <a:gridCol w="832223">
                  <a:extLst>
                    <a:ext uri="{9D8B030D-6E8A-4147-A177-3AD203B41FA5}">
                      <a16:colId xmlns:a16="http://schemas.microsoft.com/office/drawing/2014/main" val="806105625"/>
                    </a:ext>
                  </a:extLst>
                </a:gridCol>
                <a:gridCol w="832223">
                  <a:extLst>
                    <a:ext uri="{9D8B030D-6E8A-4147-A177-3AD203B41FA5}">
                      <a16:colId xmlns:a16="http://schemas.microsoft.com/office/drawing/2014/main" val="1512378770"/>
                    </a:ext>
                  </a:extLst>
                </a:gridCol>
                <a:gridCol w="832223">
                  <a:extLst>
                    <a:ext uri="{9D8B030D-6E8A-4147-A177-3AD203B41FA5}">
                      <a16:colId xmlns:a16="http://schemas.microsoft.com/office/drawing/2014/main" val="2450752895"/>
                    </a:ext>
                  </a:extLst>
                </a:gridCol>
                <a:gridCol w="832223">
                  <a:extLst>
                    <a:ext uri="{9D8B030D-6E8A-4147-A177-3AD203B41FA5}">
                      <a16:colId xmlns:a16="http://schemas.microsoft.com/office/drawing/2014/main" val="1882568333"/>
                    </a:ext>
                  </a:extLst>
                </a:gridCol>
                <a:gridCol w="832223">
                  <a:extLst>
                    <a:ext uri="{9D8B030D-6E8A-4147-A177-3AD203B41FA5}">
                      <a16:colId xmlns:a16="http://schemas.microsoft.com/office/drawing/2014/main" val="4068005641"/>
                    </a:ext>
                  </a:extLst>
                </a:gridCol>
                <a:gridCol w="832223">
                  <a:extLst>
                    <a:ext uri="{9D8B030D-6E8A-4147-A177-3AD203B41FA5}">
                      <a16:colId xmlns:a16="http://schemas.microsoft.com/office/drawing/2014/main" val="213506422"/>
                    </a:ext>
                  </a:extLst>
                </a:gridCol>
                <a:gridCol w="832223">
                  <a:extLst>
                    <a:ext uri="{9D8B030D-6E8A-4147-A177-3AD203B41FA5}">
                      <a16:colId xmlns:a16="http://schemas.microsoft.com/office/drawing/2014/main" val="3465080106"/>
                    </a:ext>
                  </a:extLst>
                </a:gridCol>
                <a:gridCol w="832223">
                  <a:extLst>
                    <a:ext uri="{9D8B030D-6E8A-4147-A177-3AD203B41FA5}">
                      <a16:colId xmlns:a16="http://schemas.microsoft.com/office/drawing/2014/main" val="4106698414"/>
                    </a:ext>
                  </a:extLst>
                </a:gridCol>
                <a:gridCol w="832223">
                  <a:extLst>
                    <a:ext uri="{9D8B030D-6E8A-4147-A177-3AD203B41FA5}">
                      <a16:colId xmlns:a16="http://schemas.microsoft.com/office/drawing/2014/main" val="2111840646"/>
                    </a:ext>
                  </a:extLst>
                </a:gridCol>
                <a:gridCol w="832223">
                  <a:extLst>
                    <a:ext uri="{9D8B030D-6E8A-4147-A177-3AD203B41FA5}">
                      <a16:colId xmlns:a16="http://schemas.microsoft.com/office/drawing/2014/main" val="3565917500"/>
                    </a:ext>
                  </a:extLst>
                </a:gridCol>
                <a:gridCol w="1070896">
                  <a:extLst>
                    <a:ext uri="{9D8B030D-6E8A-4147-A177-3AD203B41FA5}">
                      <a16:colId xmlns:a16="http://schemas.microsoft.com/office/drawing/2014/main" val="3194313853"/>
                    </a:ext>
                  </a:extLst>
                </a:gridCol>
                <a:gridCol w="593548">
                  <a:extLst>
                    <a:ext uri="{9D8B030D-6E8A-4147-A177-3AD203B41FA5}">
                      <a16:colId xmlns:a16="http://schemas.microsoft.com/office/drawing/2014/main" val="297741556"/>
                    </a:ext>
                  </a:extLst>
                </a:gridCol>
              </a:tblGrid>
              <a:tr h="226583">
                <a:tc>
                  <a:txBody>
                    <a:bodyPr/>
                    <a:lstStyle/>
                    <a:p>
                      <a:pPr algn="ctr"/>
                      <a:r>
                        <a:rPr lang="en-US" sz="900" b="1"/>
                        <a:t>DP Count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93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95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85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74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65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59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56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45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37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28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272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909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239748196"/>
                  </a:ext>
                </a:extLst>
              </a:tr>
            </a:tbl>
          </a:graphicData>
        </a:graphic>
      </p:graphicFrame>
      <p:sp>
        <p:nvSpPr>
          <p:cNvPr id="10" name="TextBox 9">
            <a:extLst>
              <a:ext uri="{FF2B5EF4-FFF2-40B4-BE49-F238E27FC236}">
                <a16:creationId xmlns:a16="http://schemas.microsoft.com/office/drawing/2014/main" id="{0A91C528-3601-AD80-7FC0-12ED7B1E33AA}"/>
              </a:ext>
            </a:extLst>
          </p:cNvPr>
          <p:cNvSpPr txBox="1"/>
          <p:nvPr/>
        </p:nvSpPr>
        <p:spPr>
          <a:xfrm>
            <a:off x="7759322" y="2139907"/>
            <a:ext cx="484909" cy="274320"/>
          </a:xfrm>
          <a:prstGeom prst="rect">
            <a:avLst/>
          </a:prstGeom>
          <a:noFill/>
        </p:spPr>
        <p:txBody>
          <a:bodyPr wrap="square" rtlCol="0">
            <a:noAutofit/>
          </a:bodyPr>
          <a:lstStyle/>
          <a:p>
            <a:pPr algn="l"/>
            <a:r>
              <a:rPr lang="en-US" sz="1200" b="1">
                <a:solidFill>
                  <a:schemeClr val="bg1"/>
                </a:solidFill>
              </a:rPr>
              <a:t>909</a:t>
            </a:r>
          </a:p>
        </p:txBody>
      </p:sp>
      <p:grpSp>
        <p:nvGrpSpPr>
          <p:cNvPr id="18" name="Group 17">
            <a:extLst>
              <a:ext uri="{FF2B5EF4-FFF2-40B4-BE49-F238E27FC236}">
                <a16:creationId xmlns:a16="http://schemas.microsoft.com/office/drawing/2014/main" id="{40D59540-FDB7-8774-A2C3-A1C52E1A7ECE}"/>
              </a:ext>
            </a:extLst>
          </p:cNvPr>
          <p:cNvGrpSpPr/>
          <p:nvPr/>
        </p:nvGrpSpPr>
        <p:grpSpPr>
          <a:xfrm>
            <a:off x="6096000" y="844359"/>
            <a:ext cx="3998614" cy="2545465"/>
            <a:chOff x="6096000" y="844359"/>
            <a:chExt cx="3998614" cy="2545465"/>
          </a:xfrm>
        </p:grpSpPr>
        <p:graphicFrame>
          <p:nvGraphicFramePr>
            <p:cNvPr id="6" name="Diagram 5">
              <a:extLst>
                <a:ext uri="{FF2B5EF4-FFF2-40B4-BE49-F238E27FC236}">
                  <a16:creationId xmlns:a16="http://schemas.microsoft.com/office/drawing/2014/main" id="{BC3C667B-D6A5-8620-493F-DD3EC89BB74C}"/>
                </a:ext>
              </a:extLst>
            </p:cNvPr>
            <p:cNvGraphicFramePr/>
            <p:nvPr>
              <p:extLst>
                <p:ext uri="{D42A27DB-BD31-4B8C-83A1-F6EECF244321}">
                  <p14:modId xmlns:p14="http://schemas.microsoft.com/office/powerpoint/2010/main" val="2800978756"/>
                </p:ext>
              </p:extLst>
            </p:nvPr>
          </p:nvGraphicFramePr>
          <p:xfrm>
            <a:off x="6096000" y="1164310"/>
            <a:ext cx="3998614" cy="22255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1" name="Group 10">
              <a:extLst>
                <a:ext uri="{FF2B5EF4-FFF2-40B4-BE49-F238E27FC236}">
                  <a16:creationId xmlns:a16="http://schemas.microsoft.com/office/drawing/2014/main" id="{678FCF28-1B2A-193E-1C35-E29A8F2D3260}"/>
                </a:ext>
              </a:extLst>
            </p:cNvPr>
            <p:cNvGrpSpPr/>
            <p:nvPr/>
          </p:nvGrpSpPr>
          <p:grpSpPr>
            <a:xfrm>
              <a:off x="6682548" y="844359"/>
              <a:ext cx="3123366" cy="214552"/>
              <a:chOff x="7844593" y="610910"/>
              <a:chExt cx="3123366" cy="214552"/>
            </a:xfrm>
          </p:grpSpPr>
          <p:sp>
            <p:nvSpPr>
              <p:cNvPr id="12" name="TextBox 11">
                <a:extLst>
                  <a:ext uri="{FF2B5EF4-FFF2-40B4-BE49-F238E27FC236}">
                    <a16:creationId xmlns:a16="http://schemas.microsoft.com/office/drawing/2014/main" id="{8EA8D32A-F7E6-E20D-5CBB-675F1390271D}"/>
                  </a:ext>
                </a:extLst>
              </p:cNvPr>
              <p:cNvSpPr txBox="1"/>
              <p:nvPr/>
            </p:nvSpPr>
            <p:spPr>
              <a:xfrm>
                <a:off x="7912462" y="610910"/>
                <a:ext cx="1213164" cy="214552"/>
              </a:xfrm>
              <a:prstGeom prst="rect">
                <a:avLst/>
              </a:prstGeom>
              <a:noFill/>
            </p:spPr>
            <p:txBody>
              <a:bodyPr wrap="square" rtlCol="0">
                <a:noAutofit/>
              </a:bodyPr>
              <a:lstStyle/>
              <a:p>
                <a:pPr algn="l"/>
                <a:r>
                  <a:rPr lang="en-US" sz="900"/>
                  <a:t>Production DP’s</a:t>
                </a:r>
              </a:p>
            </p:txBody>
          </p:sp>
          <p:sp>
            <p:nvSpPr>
              <p:cNvPr id="13" name="TextBox 12">
                <a:extLst>
                  <a:ext uri="{FF2B5EF4-FFF2-40B4-BE49-F238E27FC236}">
                    <a16:creationId xmlns:a16="http://schemas.microsoft.com/office/drawing/2014/main" id="{8DFB609D-1020-3F60-DA43-B3E5F946BF2C}"/>
                  </a:ext>
                </a:extLst>
              </p:cNvPr>
              <p:cNvSpPr txBox="1"/>
              <p:nvPr/>
            </p:nvSpPr>
            <p:spPr>
              <a:xfrm>
                <a:off x="9528459" y="610910"/>
                <a:ext cx="1439500" cy="172820"/>
              </a:xfrm>
              <a:prstGeom prst="rect">
                <a:avLst/>
              </a:prstGeom>
              <a:noFill/>
            </p:spPr>
            <p:txBody>
              <a:bodyPr wrap="square" rtlCol="0">
                <a:noAutofit/>
              </a:bodyPr>
              <a:lstStyle/>
              <a:p>
                <a:pPr algn="l"/>
                <a:r>
                  <a:rPr lang="en-US" sz="900"/>
                  <a:t>Recommended DP’s</a:t>
                </a:r>
              </a:p>
            </p:txBody>
          </p:sp>
          <p:sp>
            <p:nvSpPr>
              <p:cNvPr id="14" name="Rectangle 13">
                <a:extLst>
                  <a:ext uri="{FF2B5EF4-FFF2-40B4-BE49-F238E27FC236}">
                    <a16:creationId xmlns:a16="http://schemas.microsoft.com/office/drawing/2014/main" id="{E9841D49-7EA0-2C1C-8E82-D8D3A5A7BA2B}"/>
                  </a:ext>
                </a:extLst>
              </p:cNvPr>
              <p:cNvSpPr/>
              <p:nvPr/>
            </p:nvSpPr>
            <p:spPr>
              <a:xfrm>
                <a:off x="7844593" y="692387"/>
                <a:ext cx="64008"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9087F8A-22BE-721F-FD72-CD2EB87F7BFB}"/>
                  </a:ext>
                </a:extLst>
              </p:cNvPr>
              <p:cNvSpPr/>
              <p:nvPr/>
            </p:nvSpPr>
            <p:spPr>
              <a:xfrm>
                <a:off x="9455820" y="692387"/>
                <a:ext cx="64008" cy="6400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6" name="TextBox 15">
            <a:extLst>
              <a:ext uri="{FF2B5EF4-FFF2-40B4-BE49-F238E27FC236}">
                <a16:creationId xmlns:a16="http://schemas.microsoft.com/office/drawing/2014/main" id="{D1638D44-3D95-118E-7697-F455CF67E686}"/>
              </a:ext>
            </a:extLst>
          </p:cNvPr>
          <p:cNvSpPr txBox="1"/>
          <p:nvPr/>
        </p:nvSpPr>
        <p:spPr>
          <a:xfrm>
            <a:off x="10838300" y="5924339"/>
            <a:ext cx="633743" cy="166962"/>
          </a:xfrm>
          <a:prstGeom prst="rect">
            <a:avLst/>
          </a:prstGeom>
          <a:noFill/>
        </p:spPr>
        <p:txBody>
          <a:bodyPr wrap="square" rtlCol="0">
            <a:noAutofit/>
          </a:bodyPr>
          <a:lstStyle/>
          <a:p>
            <a:pPr algn="l"/>
            <a:r>
              <a:rPr lang="en-US" sz="900" b="1"/>
              <a:t>Total</a:t>
            </a:r>
          </a:p>
        </p:txBody>
      </p:sp>
      <p:graphicFrame>
        <p:nvGraphicFramePr>
          <p:cNvPr id="17" name="Table 16">
            <a:extLst>
              <a:ext uri="{FF2B5EF4-FFF2-40B4-BE49-F238E27FC236}">
                <a16:creationId xmlns:a16="http://schemas.microsoft.com/office/drawing/2014/main" id="{3DDDA3BA-CC81-B040-7755-2DB3343BDED5}"/>
              </a:ext>
            </a:extLst>
          </p:cNvPr>
          <p:cNvGraphicFramePr>
            <a:graphicFrameLocks noGrp="1"/>
          </p:cNvGraphicFramePr>
          <p:nvPr>
            <p:extLst>
              <p:ext uri="{D42A27DB-BD31-4B8C-83A1-F6EECF244321}">
                <p14:modId xmlns:p14="http://schemas.microsoft.com/office/powerpoint/2010/main" val="56575779"/>
              </p:ext>
            </p:extLst>
          </p:nvPr>
        </p:nvGraphicFramePr>
        <p:xfrm>
          <a:off x="865674" y="1293878"/>
          <a:ext cx="3099744" cy="1053721"/>
        </p:xfrm>
        <a:graphic>
          <a:graphicData uri="http://schemas.openxmlformats.org/drawingml/2006/table">
            <a:tbl>
              <a:tblPr firstRow="1" bandRow="1">
                <a:tableStyleId>{B301B821-A1FF-4177-AEE7-76D212191A09}</a:tableStyleId>
              </a:tblPr>
              <a:tblGrid>
                <a:gridCol w="1728395">
                  <a:extLst>
                    <a:ext uri="{9D8B030D-6E8A-4147-A177-3AD203B41FA5}">
                      <a16:colId xmlns:a16="http://schemas.microsoft.com/office/drawing/2014/main" val="397576699"/>
                    </a:ext>
                  </a:extLst>
                </a:gridCol>
                <a:gridCol w="1371349">
                  <a:extLst>
                    <a:ext uri="{9D8B030D-6E8A-4147-A177-3AD203B41FA5}">
                      <a16:colId xmlns:a16="http://schemas.microsoft.com/office/drawing/2014/main" val="3028198999"/>
                    </a:ext>
                  </a:extLst>
                </a:gridCol>
              </a:tblGrid>
              <a:tr h="182880">
                <a:tc>
                  <a:txBody>
                    <a:bodyPr/>
                    <a:lstStyle/>
                    <a:p>
                      <a:pPr>
                        <a:lnSpc>
                          <a:spcPct val="150000"/>
                        </a:lnSpc>
                      </a:pPr>
                      <a:endParaRPr lang="en-US" sz="900" b="0"/>
                    </a:p>
                  </a:txBody>
                  <a:tcPr>
                    <a:lnL w="12700" cmpd="sng">
                      <a:noFill/>
                    </a:lnL>
                    <a:lnR>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nSpc>
                          <a:spcPct val="150000"/>
                        </a:lnSpc>
                      </a:pPr>
                      <a:r>
                        <a:rPr lang="en-US" sz="900" b="0"/>
                        <a:t>Other Status DP’s</a:t>
                      </a:r>
                    </a:p>
                  </a:txBody>
                  <a:tcPr>
                    <a:lnL>
                      <a:noFill/>
                    </a:lnL>
                    <a:lnR>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2384805172"/>
                  </a:ext>
                </a:extLst>
              </a:tr>
              <a:tr h="182880">
                <a:tc>
                  <a:txBody>
                    <a:bodyPr/>
                    <a:lstStyle/>
                    <a:p>
                      <a:pPr marL="0" algn="l" defTabSz="685800" rtl="0" eaLnBrk="1" fontAlgn="b" latinLnBrk="0" hangingPunct="1">
                        <a:lnSpc>
                          <a:spcPct val="100000"/>
                        </a:lnSpc>
                      </a:pPr>
                      <a:r>
                        <a:rPr lang="en-US" sz="900" u="none" strike="noStrike" kern="1200">
                          <a:solidFill>
                            <a:schemeClr val="dk1"/>
                          </a:solidFill>
                          <a:effectLst/>
                          <a:latin typeface="+mn-lt"/>
                          <a:ea typeface="+mn-ea"/>
                          <a:cs typeface="+mn-cs"/>
                        </a:rPr>
                        <a:t>Model Recommendations</a:t>
                      </a: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lnSpc>
                          <a:spcPct val="150000"/>
                        </a:lnSpc>
                      </a:pPr>
                      <a:r>
                        <a:rPr lang="en-US" sz="900" u="none" strike="noStrike" kern="1200">
                          <a:solidFill>
                            <a:schemeClr val="dk1"/>
                          </a:solidFill>
                          <a:effectLst/>
                          <a:latin typeface="+mn-lt"/>
                          <a:ea typeface="+mn-ea"/>
                          <a:cs typeface="+mn-cs"/>
                        </a:rPr>
                        <a:t>3986</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5118604"/>
                  </a:ext>
                </a:extLst>
              </a:tr>
              <a:tr h="223901">
                <a:tc>
                  <a:txBody>
                    <a:bodyPr/>
                    <a:lstStyle/>
                    <a:p>
                      <a:pPr marL="0" algn="l" defTabSz="685800" rtl="0" eaLnBrk="1" fontAlgn="b" latinLnBrk="0" hangingPunct="1">
                        <a:lnSpc>
                          <a:spcPct val="100000"/>
                        </a:lnSpc>
                      </a:pPr>
                      <a:r>
                        <a:rPr lang="en-US" sz="900" u="none" strike="noStrike" kern="1200">
                          <a:solidFill>
                            <a:schemeClr val="dk1"/>
                          </a:solidFill>
                          <a:effectLst/>
                          <a:latin typeface="+mn-lt"/>
                          <a:ea typeface="+mn-ea"/>
                          <a:cs typeface="+mn-cs"/>
                        </a:rPr>
                        <a:t>Production DP’s</a:t>
                      </a: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solidFill>
                      <a:srgbClr val="E8E7EB"/>
                    </a:solidFill>
                  </a:tcPr>
                </a:tc>
                <a:tc>
                  <a:txBody>
                    <a:bodyPr/>
                    <a:lstStyle/>
                    <a:p>
                      <a:pPr marL="0" algn="ctr" defTabSz="685800" rtl="0" eaLnBrk="1" fontAlgn="b" latinLnBrk="0" hangingPunct="1">
                        <a:lnSpc>
                          <a:spcPct val="150000"/>
                        </a:lnSpc>
                      </a:pPr>
                      <a:r>
                        <a:rPr lang="en-US" sz="900" u="none" strike="noStrike" kern="1200">
                          <a:solidFill>
                            <a:schemeClr val="dk1"/>
                          </a:solidFill>
                          <a:effectLst/>
                          <a:latin typeface="+mn-lt"/>
                          <a:ea typeface="+mn-ea"/>
                          <a:cs typeface="+mn-cs"/>
                        </a:rPr>
                        <a:t>1113</a:t>
                      </a:r>
                    </a:p>
                  </a:txBody>
                  <a:tcPr anchor="ctr">
                    <a:lnL>
                      <a:noFill/>
                    </a:lnL>
                    <a:lnR>
                      <a:noFill/>
                    </a:lnR>
                    <a:lnT w="12700" cmpd="sng">
                      <a:noFill/>
                    </a:lnT>
                    <a:lnB w="12700" cmpd="sng">
                      <a:noFill/>
                    </a:lnB>
                    <a:lnTlToBr w="12700" cmpd="sng">
                      <a:noFill/>
                      <a:prstDash val="solid"/>
                    </a:lnTlToBr>
                    <a:lnBlToTr w="12700" cmpd="sng">
                      <a:noFill/>
                      <a:prstDash val="solid"/>
                    </a:lnBlToTr>
                    <a:solidFill>
                      <a:srgbClr val="E8E7EB"/>
                    </a:solidFill>
                  </a:tcPr>
                </a:tc>
                <a:extLst>
                  <a:ext uri="{0D108BD9-81ED-4DB2-BD59-A6C34878D82A}">
                    <a16:rowId xmlns:a16="http://schemas.microsoft.com/office/drawing/2014/main" val="3881185309"/>
                  </a:ext>
                </a:extLst>
              </a:tr>
              <a:tr h="223901">
                <a:tc>
                  <a:txBody>
                    <a:bodyPr/>
                    <a:lstStyle/>
                    <a:p>
                      <a:pPr marL="0" algn="l" defTabSz="685800" rtl="0" eaLnBrk="1" fontAlgn="b" latinLnBrk="0" hangingPunct="1">
                        <a:lnSpc>
                          <a:spcPct val="100000"/>
                        </a:lnSpc>
                      </a:pPr>
                      <a:r>
                        <a:rPr lang="en-US" sz="900" u="none" strike="noStrike" kern="1200">
                          <a:solidFill>
                            <a:schemeClr val="dk1"/>
                          </a:solidFill>
                          <a:effectLst/>
                          <a:latin typeface="+mn-lt"/>
                          <a:ea typeface="+mn-ea"/>
                          <a:cs typeface="+mn-cs"/>
                        </a:rPr>
                        <a:t>Common DP’s</a:t>
                      </a: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marL="0" algn="ctr" defTabSz="685800" rtl="0" eaLnBrk="1" fontAlgn="b" latinLnBrk="0" hangingPunct="1">
                        <a:lnSpc>
                          <a:spcPct val="150000"/>
                        </a:lnSpc>
                      </a:pPr>
                      <a:r>
                        <a:rPr lang="en-US" sz="900" u="none" strike="noStrike" kern="1200">
                          <a:solidFill>
                            <a:schemeClr val="dk1"/>
                          </a:solidFill>
                          <a:effectLst/>
                          <a:latin typeface="+mn-lt"/>
                          <a:ea typeface="+mn-ea"/>
                          <a:cs typeface="+mn-cs"/>
                        </a:rPr>
                        <a:t>909</a:t>
                      </a:r>
                    </a:p>
                  </a:txBody>
                  <a:tcPr anchor="ctr">
                    <a:lnL>
                      <a:noFill/>
                    </a:lnL>
                    <a:lnR>
                      <a:noFill/>
                    </a:lnR>
                    <a:lnT w="12700" cmpd="sng">
                      <a:noFill/>
                    </a:lnT>
                    <a:lnB w="12700" cmpd="sng">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47859311"/>
                  </a:ext>
                </a:extLst>
              </a:tr>
            </a:tbl>
          </a:graphicData>
        </a:graphic>
      </p:graphicFrame>
      <p:sp>
        <p:nvSpPr>
          <p:cNvPr id="19" name="TextBox 18">
            <a:extLst>
              <a:ext uri="{FF2B5EF4-FFF2-40B4-BE49-F238E27FC236}">
                <a16:creationId xmlns:a16="http://schemas.microsoft.com/office/drawing/2014/main" id="{81268815-0E57-C90C-A42A-5FFB720E3B07}"/>
              </a:ext>
            </a:extLst>
          </p:cNvPr>
          <p:cNvSpPr txBox="1"/>
          <p:nvPr/>
        </p:nvSpPr>
        <p:spPr>
          <a:xfrm>
            <a:off x="8637006" y="110503"/>
            <a:ext cx="3393273" cy="306635"/>
          </a:xfrm>
          <a:prstGeom prst="rect">
            <a:avLst/>
          </a:prstGeom>
          <a:noFill/>
        </p:spPr>
        <p:txBody>
          <a:bodyPr wrap="square" rtlCol="0">
            <a:noAutofit/>
          </a:bodyPr>
          <a:lstStyle/>
          <a:p>
            <a:pPr algn="l"/>
            <a:r>
              <a:rPr lang="en-US">
                <a:solidFill>
                  <a:schemeClr val="accent1"/>
                </a:solidFill>
              </a:rPr>
              <a:t>Output Vs. Production Data </a:t>
            </a:r>
          </a:p>
        </p:txBody>
      </p:sp>
      <p:sp>
        <p:nvSpPr>
          <p:cNvPr id="3" name="TextBox 2">
            <a:extLst>
              <a:ext uri="{FF2B5EF4-FFF2-40B4-BE49-F238E27FC236}">
                <a16:creationId xmlns:a16="http://schemas.microsoft.com/office/drawing/2014/main" id="{57108EF4-C2CD-C1B1-21EC-934D0072F5DD}"/>
              </a:ext>
            </a:extLst>
          </p:cNvPr>
          <p:cNvSpPr txBox="1"/>
          <p:nvPr/>
        </p:nvSpPr>
        <p:spPr>
          <a:xfrm>
            <a:off x="846010" y="2796746"/>
            <a:ext cx="2770361" cy="298764"/>
          </a:xfrm>
          <a:prstGeom prst="rect">
            <a:avLst/>
          </a:prstGeom>
          <a:noFill/>
        </p:spPr>
        <p:txBody>
          <a:bodyPr wrap="square" rtlCol="0">
            <a:noAutofit/>
          </a:bodyPr>
          <a:lstStyle/>
          <a:p>
            <a:pPr algn="l"/>
            <a:r>
              <a:rPr lang="en-US" sz="1400">
                <a:solidFill>
                  <a:schemeClr val="accent1"/>
                </a:solidFill>
              </a:rPr>
              <a:t>Coverage: 82%</a:t>
            </a:r>
          </a:p>
        </p:txBody>
      </p:sp>
      <p:sp>
        <p:nvSpPr>
          <p:cNvPr id="5" name="TextBox 4">
            <a:extLst>
              <a:ext uri="{FF2B5EF4-FFF2-40B4-BE49-F238E27FC236}">
                <a16:creationId xmlns:a16="http://schemas.microsoft.com/office/drawing/2014/main" id="{2017831B-3A7D-AB14-DB6C-54406505B0FF}"/>
              </a:ext>
            </a:extLst>
          </p:cNvPr>
          <p:cNvSpPr txBox="1"/>
          <p:nvPr/>
        </p:nvSpPr>
        <p:spPr>
          <a:xfrm>
            <a:off x="7775659" y="2115102"/>
            <a:ext cx="550120" cy="323930"/>
          </a:xfrm>
          <a:prstGeom prst="rect">
            <a:avLst/>
          </a:prstGeom>
          <a:noFill/>
        </p:spPr>
        <p:txBody>
          <a:bodyPr wrap="square" rtlCol="0">
            <a:noAutofit/>
          </a:bodyPr>
          <a:lstStyle/>
          <a:p>
            <a:pPr algn="l"/>
            <a:r>
              <a:rPr lang="en-US" sz="1200" b="1">
                <a:solidFill>
                  <a:schemeClr val="bg1"/>
                </a:solidFill>
              </a:rPr>
              <a:t>909</a:t>
            </a:r>
          </a:p>
        </p:txBody>
      </p:sp>
    </p:spTree>
    <p:extLst>
      <p:ext uri="{BB962C8B-B14F-4D97-AF65-F5344CB8AC3E}">
        <p14:creationId xmlns:p14="http://schemas.microsoft.com/office/powerpoint/2010/main" val="24248031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AFFBFA-29BB-DB97-7A58-9B5620191B66}"/>
              </a:ext>
            </a:extLst>
          </p:cNvPr>
          <p:cNvSpPr>
            <a:spLocks noGrp="1"/>
          </p:cNvSpPr>
          <p:nvPr>
            <p:ph type="sldNum" sz="quarter" idx="12"/>
          </p:nvPr>
        </p:nvSpPr>
        <p:spPr/>
        <p:txBody>
          <a:bodyPr/>
          <a:lstStyle/>
          <a:p>
            <a:fld id="{8BC64C03-9EC0-4B7E-8FE4-24DBF62E63E5}" type="slidenum">
              <a:rPr lang="en-US" smtClean="0"/>
              <a:t>32</a:t>
            </a:fld>
            <a:endParaRPr lang="en-US"/>
          </a:p>
        </p:txBody>
      </p:sp>
      <p:sp>
        <p:nvSpPr>
          <p:cNvPr id="4" name="Title 1" descr="Title Block">
            <a:extLst>
              <a:ext uri="{FF2B5EF4-FFF2-40B4-BE49-F238E27FC236}">
                <a16:creationId xmlns:a16="http://schemas.microsoft.com/office/drawing/2014/main" id="{D3687DEA-6001-2CEA-1D3C-B8F526127450}"/>
              </a:ext>
            </a:extLst>
          </p:cNvPr>
          <p:cNvSpPr txBox="1">
            <a:spLocks/>
          </p:cNvSpPr>
          <p:nvPr/>
        </p:nvSpPr>
        <p:spPr>
          <a:xfrm>
            <a:off x="230863" y="137682"/>
            <a:ext cx="11277600" cy="444471"/>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mn-lt"/>
                <a:ea typeface="+mj-ea"/>
                <a:cs typeface="+mj-cs"/>
              </a:defRPr>
            </a:lvl1pPr>
          </a:lstStyle>
          <a:p>
            <a:r>
              <a:rPr lang="en-US" sz="2400">
                <a:latin typeface="+mj-lt"/>
              </a:rPr>
              <a:t>Medicare Payer : </a:t>
            </a:r>
            <a:r>
              <a:rPr lang="en-US" sz="2400">
                <a:solidFill>
                  <a:schemeClr val="accent3"/>
                </a:solidFill>
              </a:rPr>
              <a:t>P3HPI</a:t>
            </a:r>
          </a:p>
        </p:txBody>
      </p:sp>
      <p:graphicFrame>
        <p:nvGraphicFramePr>
          <p:cNvPr id="6" name="Table 5">
            <a:extLst>
              <a:ext uri="{FF2B5EF4-FFF2-40B4-BE49-F238E27FC236}">
                <a16:creationId xmlns:a16="http://schemas.microsoft.com/office/drawing/2014/main" id="{CCB706E8-C7FE-894E-7502-F55D31D5E0CB}"/>
              </a:ext>
            </a:extLst>
          </p:cNvPr>
          <p:cNvGraphicFramePr>
            <a:graphicFrameLocks noGrp="1"/>
          </p:cNvGraphicFramePr>
          <p:nvPr>
            <p:extLst>
              <p:ext uri="{D42A27DB-BD31-4B8C-83A1-F6EECF244321}">
                <p14:modId xmlns:p14="http://schemas.microsoft.com/office/powerpoint/2010/main" val="3376435552"/>
              </p:ext>
            </p:extLst>
          </p:nvPr>
        </p:nvGraphicFramePr>
        <p:xfrm>
          <a:off x="230863" y="674728"/>
          <a:ext cx="11630682" cy="782320"/>
        </p:xfrm>
        <a:graphic>
          <a:graphicData uri="http://schemas.openxmlformats.org/drawingml/2006/table">
            <a:tbl>
              <a:tblPr firstRow="1" bandRow="1">
                <a:tableStyleId>{69012ECD-51FC-41F1-AA8D-1B2483CD663E}</a:tableStyleId>
              </a:tblPr>
              <a:tblGrid>
                <a:gridCol w="932505">
                  <a:extLst>
                    <a:ext uri="{9D8B030D-6E8A-4147-A177-3AD203B41FA5}">
                      <a16:colId xmlns:a16="http://schemas.microsoft.com/office/drawing/2014/main" val="3272373996"/>
                    </a:ext>
                  </a:extLst>
                </a:gridCol>
                <a:gridCol w="1068309">
                  <a:extLst>
                    <a:ext uri="{9D8B030D-6E8A-4147-A177-3AD203B41FA5}">
                      <a16:colId xmlns:a16="http://schemas.microsoft.com/office/drawing/2014/main" val="456624983"/>
                    </a:ext>
                  </a:extLst>
                </a:gridCol>
                <a:gridCol w="1231272">
                  <a:extLst>
                    <a:ext uri="{9D8B030D-6E8A-4147-A177-3AD203B41FA5}">
                      <a16:colId xmlns:a16="http://schemas.microsoft.com/office/drawing/2014/main" val="988343129"/>
                    </a:ext>
                  </a:extLst>
                </a:gridCol>
                <a:gridCol w="1131683">
                  <a:extLst>
                    <a:ext uri="{9D8B030D-6E8A-4147-A177-3AD203B41FA5}">
                      <a16:colId xmlns:a16="http://schemas.microsoft.com/office/drawing/2014/main" val="1928026355"/>
                    </a:ext>
                  </a:extLst>
                </a:gridCol>
                <a:gridCol w="1530035">
                  <a:extLst>
                    <a:ext uri="{9D8B030D-6E8A-4147-A177-3AD203B41FA5}">
                      <a16:colId xmlns:a16="http://schemas.microsoft.com/office/drawing/2014/main" val="4121587049"/>
                    </a:ext>
                  </a:extLst>
                </a:gridCol>
                <a:gridCol w="1330860">
                  <a:extLst>
                    <a:ext uri="{9D8B030D-6E8A-4147-A177-3AD203B41FA5}">
                      <a16:colId xmlns:a16="http://schemas.microsoft.com/office/drawing/2014/main" val="4278795442"/>
                    </a:ext>
                  </a:extLst>
                </a:gridCol>
                <a:gridCol w="1484768">
                  <a:extLst>
                    <a:ext uri="{9D8B030D-6E8A-4147-A177-3AD203B41FA5}">
                      <a16:colId xmlns:a16="http://schemas.microsoft.com/office/drawing/2014/main" val="3533926880"/>
                    </a:ext>
                  </a:extLst>
                </a:gridCol>
                <a:gridCol w="1628952">
                  <a:extLst>
                    <a:ext uri="{9D8B030D-6E8A-4147-A177-3AD203B41FA5}">
                      <a16:colId xmlns:a16="http://schemas.microsoft.com/office/drawing/2014/main" val="954702518"/>
                    </a:ext>
                  </a:extLst>
                </a:gridCol>
                <a:gridCol w="1292298">
                  <a:extLst>
                    <a:ext uri="{9D8B030D-6E8A-4147-A177-3AD203B41FA5}">
                      <a16:colId xmlns:a16="http://schemas.microsoft.com/office/drawing/2014/main" val="827096191"/>
                    </a:ext>
                  </a:extLst>
                </a:gridCol>
              </a:tblGrid>
              <a:tr h="370840">
                <a:tc>
                  <a:txBody>
                    <a:bodyPr/>
                    <a:lstStyle/>
                    <a:p>
                      <a:pPr algn="ctr"/>
                      <a:r>
                        <a:rPr lang="en-US" sz="1050" b="0"/>
                        <a:t>Customer Segment</a:t>
                      </a:r>
                    </a:p>
                  </a:txBody>
                  <a:tcPr>
                    <a:lnB w="6350" cap="flat" cmpd="sng" algn="ctr">
                      <a:noFill/>
                      <a:prstDash val="solid"/>
                      <a:miter lim="800000"/>
                    </a:lnB>
                  </a:tcPr>
                </a:tc>
                <a:tc>
                  <a:txBody>
                    <a:bodyPr/>
                    <a:lstStyle/>
                    <a:p>
                      <a:pPr algn="ctr"/>
                      <a:r>
                        <a:rPr lang="en-US" sz="1050" b="0"/>
                        <a:t>Cotiviti Edit Position</a:t>
                      </a:r>
                    </a:p>
                  </a:txBody>
                  <a:tcPr>
                    <a:lnB w="6350" cap="flat" cmpd="sng" algn="ctr">
                      <a:noFill/>
                      <a:prstDash val="solid"/>
                      <a:miter lim="800000"/>
                    </a:lnB>
                  </a:tcPr>
                </a:tc>
                <a:tc>
                  <a:txBody>
                    <a:bodyPr/>
                    <a:lstStyle/>
                    <a:p>
                      <a:pPr algn="ctr"/>
                      <a:r>
                        <a:rPr lang="en-US" sz="1050" b="0"/>
                        <a:t>Blues Indicator</a:t>
                      </a:r>
                    </a:p>
                  </a:txBody>
                  <a:tcPr>
                    <a:lnB w="6350" cap="flat" cmpd="sng" algn="ctr">
                      <a:noFill/>
                      <a:prstDash val="solid"/>
                      <a:miter lim="800000"/>
                    </a:lnB>
                  </a:tcPr>
                </a:tc>
                <a:tc>
                  <a:txBody>
                    <a:bodyPr/>
                    <a:lstStyle/>
                    <a:p>
                      <a:pPr algn="ctr"/>
                      <a:r>
                        <a:rPr lang="en-US" sz="1050" b="0"/>
                        <a:t>Line of Business</a:t>
                      </a:r>
                    </a:p>
                  </a:txBody>
                  <a:tcPr>
                    <a:lnB w="6350" cap="flat" cmpd="sng" algn="ctr">
                      <a:noFill/>
                      <a:prstDash val="solid"/>
                      <a:miter lim="800000"/>
                    </a:lnB>
                  </a:tcPr>
                </a:tc>
                <a:tc>
                  <a:txBody>
                    <a:bodyPr/>
                    <a:lstStyle/>
                    <a:p>
                      <a:pPr algn="ctr"/>
                      <a:r>
                        <a:rPr lang="en-US" sz="1050" b="0"/>
                        <a:t>Funding Type</a:t>
                      </a:r>
                    </a:p>
                  </a:txBody>
                  <a:tcPr>
                    <a:lnB w="6350" cap="flat" cmpd="sng" algn="ctr">
                      <a:noFill/>
                      <a:prstDash val="solid"/>
                      <a:miter lim="800000"/>
                    </a:lnB>
                  </a:tcPr>
                </a:tc>
                <a:tc>
                  <a:txBody>
                    <a:bodyPr/>
                    <a:lstStyle/>
                    <a:p>
                      <a:pPr algn="ctr"/>
                      <a:r>
                        <a:rPr lang="en-US" sz="1050" b="0"/>
                        <a:t>Home Host Flag</a:t>
                      </a:r>
                    </a:p>
                  </a:txBody>
                  <a:tcPr>
                    <a:lnB w="6350" cap="flat" cmpd="sng" algn="ctr">
                      <a:noFill/>
                      <a:prstDash val="solid"/>
                      <a:miter lim="800000"/>
                    </a:lnB>
                  </a:tcPr>
                </a:tc>
                <a:tc>
                  <a:txBody>
                    <a:bodyPr/>
                    <a:lstStyle/>
                    <a:p>
                      <a:pPr algn="ctr"/>
                      <a:r>
                        <a:rPr lang="en-US" sz="1050" b="0"/>
                        <a:t>Customer Region</a:t>
                      </a:r>
                    </a:p>
                  </a:txBody>
                  <a:tcPr>
                    <a:lnB w="6350" cap="flat" cmpd="sng" algn="ctr">
                      <a:noFill/>
                      <a:prstDash val="solid"/>
                      <a:miter lim="800000"/>
                    </a:lnB>
                  </a:tcPr>
                </a:tc>
                <a:tc>
                  <a:txBody>
                    <a:bodyPr/>
                    <a:lstStyle/>
                    <a:p>
                      <a:pPr algn="ctr"/>
                      <a:r>
                        <a:rPr lang="en-US" sz="1050" b="0"/>
                        <a:t>Provider Sponsored Plan</a:t>
                      </a:r>
                    </a:p>
                  </a:txBody>
                  <a:tcPr>
                    <a:lnB w="6350" cap="flat" cmpd="sng" algn="ctr">
                      <a:noFill/>
                      <a:prstDash val="solid"/>
                      <a:miter lim="800000"/>
                    </a:lnB>
                  </a:tcPr>
                </a:tc>
                <a:tc>
                  <a:txBody>
                    <a:bodyPr/>
                    <a:lstStyle/>
                    <a:p>
                      <a:pPr algn="ctr"/>
                      <a:r>
                        <a:rPr lang="en-US" sz="1050" b="0"/>
                        <a:t>Multi State Flag</a:t>
                      </a:r>
                    </a:p>
                  </a:txBody>
                  <a:tcPr>
                    <a:lnB w="6350" cap="flat" cmpd="sng" algn="ctr">
                      <a:noFill/>
                      <a:prstDash val="solid"/>
                      <a:miter lim="800000"/>
                    </a:lnB>
                  </a:tcPr>
                </a:tc>
                <a:extLst>
                  <a:ext uri="{0D108BD9-81ED-4DB2-BD59-A6C34878D82A}">
                    <a16:rowId xmlns:a16="http://schemas.microsoft.com/office/drawing/2014/main" val="451766399"/>
                  </a:ext>
                </a:extLst>
              </a:tr>
              <a:tr h="370840">
                <a:tc>
                  <a:txBody>
                    <a:bodyPr/>
                    <a:lstStyle/>
                    <a:p>
                      <a:pPr algn="ctr">
                        <a:lnSpc>
                          <a:spcPct val="150000"/>
                        </a:lnSpc>
                      </a:pPr>
                      <a:r>
                        <a:rPr lang="en-US" sz="900"/>
                        <a:t>Regional</a:t>
                      </a:r>
                    </a:p>
                  </a:txBody>
                  <a:tcPr>
                    <a:lnL w="12700" cap="flat" cmpd="sng" algn="ctr">
                      <a:noFill/>
                      <a:prstDash val="solid"/>
                      <a:round/>
                      <a:headEnd type="none" w="med" len="med"/>
                      <a:tailEnd type="none" w="med" len="med"/>
                    </a:lnL>
                    <a:lnR>
                      <a:noFill/>
                    </a:lnR>
                    <a:lnT w="6350" cap="flat" cmpd="sng" algn="ctr">
                      <a:noFill/>
                      <a:prstDash val="solid"/>
                      <a:miter lim="800000"/>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50000"/>
                        </a:lnSpc>
                      </a:pPr>
                      <a:r>
                        <a:rPr lang="en-US" sz="900"/>
                        <a:t>1</a:t>
                      </a:r>
                    </a:p>
                  </a:txBody>
                  <a:tcPr>
                    <a:lnL>
                      <a:noFill/>
                    </a:lnL>
                    <a:lnR>
                      <a:noFill/>
                    </a:lnR>
                    <a:lnT w="6350" cap="flat" cmpd="sng" algn="ctr">
                      <a:noFill/>
                      <a:prstDash val="solid"/>
                      <a:miter lim="800000"/>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50000"/>
                        </a:lnSpc>
                      </a:pPr>
                      <a:r>
                        <a:rPr lang="en-US" sz="900"/>
                        <a:t>N</a:t>
                      </a:r>
                    </a:p>
                  </a:txBody>
                  <a:tcPr>
                    <a:lnL>
                      <a:noFill/>
                    </a:lnL>
                    <a:lnR>
                      <a:noFill/>
                    </a:lnR>
                    <a:lnT w="6350" cap="flat" cmpd="sng" algn="ctr">
                      <a:noFill/>
                      <a:prstDash val="solid"/>
                      <a:miter lim="800000"/>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50000"/>
                        </a:lnSpc>
                      </a:pPr>
                      <a:r>
                        <a:rPr lang="en-US" sz="900"/>
                        <a:t>Medicare</a:t>
                      </a:r>
                    </a:p>
                  </a:txBody>
                  <a:tcPr>
                    <a:lnL>
                      <a:noFill/>
                    </a:lnL>
                    <a:lnR>
                      <a:noFill/>
                    </a:lnR>
                    <a:lnT w="6350" cap="flat" cmpd="sng" algn="ctr">
                      <a:noFill/>
                      <a:prstDash val="solid"/>
                      <a:miter lim="800000"/>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50000"/>
                        </a:lnSpc>
                      </a:pPr>
                      <a:r>
                        <a:rPr lang="en-US" sz="900"/>
                        <a:t>Non-ASO</a:t>
                      </a:r>
                    </a:p>
                  </a:txBody>
                  <a:tcPr>
                    <a:lnL>
                      <a:noFill/>
                    </a:lnL>
                    <a:lnR>
                      <a:noFill/>
                    </a:lnR>
                    <a:lnT w="6350" cap="flat" cmpd="sng" algn="ctr">
                      <a:noFill/>
                      <a:prstDash val="solid"/>
                      <a:miter lim="800000"/>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50000"/>
                        </a:lnSpc>
                      </a:pPr>
                      <a:r>
                        <a:rPr lang="en-US" sz="900"/>
                        <a:t>Local Home</a:t>
                      </a:r>
                    </a:p>
                  </a:txBody>
                  <a:tcPr>
                    <a:lnL>
                      <a:noFill/>
                    </a:lnL>
                    <a:lnR>
                      <a:noFill/>
                    </a:lnR>
                    <a:lnT w="6350" cap="flat" cmpd="sng" algn="ctr">
                      <a:noFill/>
                      <a:prstDash val="solid"/>
                      <a:miter lim="800000"/>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50000"/>
                        </a:lnSpc>
                      </a:pPr>
                      <a:r>
                        <a:rPr lang="en-US" sz="900"/>
                        <a:t>West, South</a:t>
                      </a:r>
                    </a:p>
                  </a:txBody>
                  <a:tcPr>
                    <a:lnL>
                      <a:noFill/>
                    </a:lnL>
                    <a:lnR>
                      <a:noFill/>
                    </a:lnR>
                    <a:lnT w="6350" cap="flat" cmpd="sng" algn="ctr">
                      <a:noFill/>
                      <a:prstDash val="solid"/>
                      <a:miter lim="800000"/>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50000"/>
                        </a:lnSpc>
                      </a:pPr>
                      <a:r>
                        <a:rPr lang="en-US" sz="900"/>
                        <a:t>Y</a:t>
                      </a:r>
                    </a:p>
                  </a:txBody>
                  <a:tcPr>
                    <a:lnL>
                      <a:noFill/>
                    </a:lnL>
                    <a:lnR>
                      <a:noFill/>
                    </a:lnR>
                    <a:lnT w="6350" cap="flat" cmpd="sng" algn="ctr">
                      <a:noFill/>
                      <a:prstDash val="solid"/>
                      <a:miter lim="800000"/>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50000"/>
                        </a:lnSpc>
                      </a:pPr>
                      <a:r>
                        <a:rPr lang="en-US" sz="900"/>
                        <a:t>Y</a:t>
                      </a:r>
                    </a:p>
                  </a:txBody>
                  <a:tcPr>
                    <a:lnL>
                      <a:noFill/>
                    </a:lnL>
                    <a:lnR w="12700" cap="flat" cmpd="sng" algn="ctr">
                      <a:noFill/>
                      <a:prstDash val="solid"/>
                      <a:round/>
                      <a:headEnd type="none" w="med" len="med"/>
                      <a:tailEnd type="none" w="med" len="med"/>
                    </a:lnR>
                    <a:lnT w="6350" cap="flat" cmpd="sng" algn="ctr">
                      <a:noFill/>
                      <a:prstDash val="solid"/>
                      <a:miter lim="800000"/>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71019241"/>
                  </a:ext>
                </a:extLst>
              </a:tr>
            </a:tbl>
          </a:graphicData>
        </a:graphic>
      </p:graphicFrame>
      <p:graphicFrame>
        <p:nvGraphicFramePr>
          <p:cNvPr id="3" name="Table 2">
            <a:extLst>
              <a:ext uri="{FF2B5EF4-FFF2-40B4-BE49-F238E27FC236}">
                <a16:creationId xmlns:a16="http://schemas.microsoft.com/office/drawing/2014/main" id="{1353DF3F-9409-2250-4589-D490B9CE928D}"/>
              </a:ext>
            </a:extLst>
          </p:cNvPr>
          <p:cNvGraphicFramePr>
            <a:graphicFrameLocks noGrp="1"/>
          </p:cNvGraphicFramePr>
          <p:nvPr>
            <p:extLst>
              <p:ext uri="{D42A27DB-BD31-4B8C-83A1-F6EECF244321}">
                <p14:modId xmlns:p14="http://schemas.microsoft.com/office/powerpoint/2010/main" val="1051469561"/>
              </p:ext>
            </p:extLst>
          </p:nvPr>
        </p:nvGraphicFramePr>
        <p:xfrm>
          <a:off x="5437673" y="1701560"/>
          <a:ext cx="4663440" cy="793815"/>
        </p:xfrm>
        <a:graphic>
          <a:graphicData uri="http://schemas.openxmlformats.org/drawingml/2006/table">
            <a:tbl>
              <a:tblPr firstRow="1" bandRow="1">
                <a:tableStyleId>{B301B821-A1FF-4177-AEE7-76D212191A09}</a:tableStyleId>
              </a:tblPr>
              <a:tblGrid>
                <a:gridCol w="1830190">
                  <a:extLst>
                    <a:ext uri="{9D8B030D-6E8A-4147-A177-3AD203B41FA5}">
                      <a16:colId xmlns:a16="http://schemas.microsoft.com/office/drawing/2014/main" val="397576699"/>
                    </a:ext>
                  </a:extLst>
                </a:gridCol>
                <a:gridCol w="1528934">
                  <a:extLst>
                    <a:ext uri="{9D8B030D-6E8A-4147-A177-3AD203B41FA5}">
                      <a16:colId xmlns:a16="http://schemas.microsoft.com/office/drawing/2014/main" val="3028198999"/>
                    </a:ext>
                  </a:extLst>
                </a:gridCol>
                <a:gridCol w="1304316">
                  <a:extLst>
                    <a:ext uri="{9D8B030D-6E8A-4147-A177-3AD203B41FA5}">
                      <a16:colId xmlns:a16="http://schemas.microsoft.com/office/drawing/2014/main" val="3661397713"/>
                    </a:ext>
                  </a:extLst>
                </a:gridCol>
              </a:tblGrid>
              <a:tr h="182880">
                <a:tc>
                  <a:txBody>
                    <a:bodyPr/>
                    <a:lstStyle/>
                    <a:p>
                      <a:pPr>
                        <a:lnSpc>
                          <a:spcPct val="150000"/>
                        </a:lnSpc>
                      </a:pPr>
                      <a:r>
                        <a:rPr lang="en-US" sz="900" b="0"/>
                        <a:t>Hit Rate</a:t>
                      </a:r>
                    </a:p>
                  </a:txBody>
                  <a:tcPr>
                    <a:lnL w="12700" cmpd="sng">
                      <a:noFill/>
                    </a:lnL>
                    <a:lnR>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nSpc>
                          <a:spcPct val="150000"/>
                        </a:lnSpc>
                      </a:pPr>
                      <a:r>
                        <a:rPr lang="en-US" sz="900" b="0"/>
                        <a:t>Other Status DP’s</a:t>
                      </a:r>
                    </a:p>
                  </a:txBody>
                  <a:tcPr>
                    <a:lnL>
                      <a:noFill/>
                    </a:lnL>
                    <a:lnR>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nSpc>
                          <a:spcPct val="150000"/>
                        </a:lnSpc>
                      </a:pPr>
                      <a:r>
                        <a:rPr lang="en-US" sz="900" b="0"/>
                        <a:t>Approved DP’s </a:t>
                      </a:r>
                    </a:p>
                  </a:txBody>
                  <a:tcPr>
                    <a:lnL>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2384805172"/>
                  </a:ext>
                </a:extLst>
              </a:tr>
              <a:tr h="182880">
                <a:tc>
                  <a:txBody>
                    <a:bodyPr/>
                    <a:lstStyle/>
                    <a:p>
                      <a:pPr marL="0" algn="l" defTabSz="685800" rtl="0" eaLnBrk="1" fontAlgn="b" latinLnBrk="0" hangingPunct="1">
                        <a:lnSpc>
                          <a:spcPct val="100000"/>
                        </a:lnSpc>
                      </a:pPr>
                      <a:r>
                        <a:rPr lang="en-US" sz="900" u="none" strike="noStrike" kern="1200">
                          <a:solidFill>
                            <a:schemeClr val="dk1"/>
                          </a:solidFill>
                          <a:effectLst/>
                          <a:latin typeface="+mn-lt"/>
                          <a:ea typeface="+mn-ea"/>
                          <a:cs typeface="+mn-cs"/>
                        </a:rPr>
                        <a:t>Recommended by Model</a:t>
                      </a: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lnSpc>
                          <a:spcPct val="150000"/>
                        </a:lnSpc>
                      </a:pPr>
                      <a:r>
                        <a:rPr lang="en-US" sz="900" u="none" strike="noStrike" kern="1200">
                          <a:solidFill>
                            <a:schemeClr val="dk1"/>
                          </a:solidFill>
                          <a:effectLst/>
                          <a:latin typeface="+mn-lt"/>
                          <a:ea typeface="+mn-ea"/>
                          <a:cs typeface="+mn-cs"/>
                        </a:rPr>
                        <a:t>39.07%</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lnSpc>
                          <a:spcPct val="150000"/>
                        </a:lnSpc>
                      </a:pPr>
                      <a:r>
                        <a:rPr lang="en-US" sz="900" b="1" u="none" strike="noStrike" kern="1200">
                          <a:solidFill>
                            <a:schemeClr val="dk1"/>
                          </a:solidFill>
                          <a:effectLst/>
                          <a:latin typeface="+mn-lt"/>
                          <a:ea typeface="+mn-ea"/>
                          <a:cs typeface="+mn-cs"/>
                        </a:rPr>
                        <a:t>73.69%</a:t>
                      </a: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5118604"/>
                  </a:ext>
                </a:extLst>
              </a:tr>
              <a:tr h="223901">
                <a:tc>
                  <a:txBody>
                    <a:bodyPr/>
                    <a:lstStyle/>
                    <a:p>
                      <a:pPr marL="0" algn="l" defTabSz="685800" rtl="0" eaLnBrk="1" fontAlgn="b" latinLnBrk="0" hangingPunct="1">
                        <a:lnSpc>
                          <a:spcPct val="100000"/>
                        </a:lnSpc>
                      </a:pPr>
                      <a:r>
                        <a:rPr lang="en-US" sz="900" u="none" strike="noStrike" kern="1200">
                          <a:solidFill>
                            <a:schemeClr val="dk1"/>
                          </a:solidFill>
                          <a:effectLst/>
                          <a:latin typeface="+mn-lt"/>
                          <a:ea typeface="+mn-ea"/>
                          <a:cs typeface="+mn-cs"/>
                        </a:rPr>
                        <a:t>Not Recommended by Model</a:t>
                      </a: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solidFill>
                      <a:srgbClr val="E8E7EB"/>
                    </a:solidFill>
                  </a:tcPr>
                </a:tc>
                <a:tc>
                  <a:txBody>
                    <a:bodyPr/>
                    <a:lstStyle/>
                    <a:p>
                      <a:pPr marL="0" algn="ctr" defTabSz="685800" rtl="0" eaLnBrk="1" fontAlgn="b" latinLnBrk="0" hangingPunct="1">
                        <a:lnSpc>
                          <a:spcPct val="150000"/>
                        </a:lnSpc>
                      </a:pPr>
                      <a:r>
                        <a:rPr lang="en-US" sz="900" b="1" u="none" strike="noStrike" kern="1200">
                          <a:solidFill>
                            <a:schemeClr val="dk1"/>
                          </a:solidFill>
                          <a:effectLst/>
                          <a:latin typeface="+mn-lt"/>
                          <a:ea typeface="+mn-ea"/>
                          <a:cs typeface="+mn-cs"/>
                        </a:rPr>
                        <a:t>60.93%</a:t>
                      </a:r>
                    </a:p>
                  </a:txBody>
                  <a:tcPr anchor="ctr">
                    <a:lnL>
                      <a:noFill/>
                    </a:lnL>
                    <a:lnR>
                      <a:noFill/>
                    </a:lnR>
                    <a:lnT w="12700" cmpd="sng">
                      <a:noFill/>
                    </a:lnT>
                    <a:lnB w="12700" cmpd="sng">
                      <a:noFill/>
                    </a:lnB>
                    <a:lnTlToBr w="12700" cmpd="sng">
                      <a:noFill/>
                      <a:prstDash val="solid"/>
                    </a:lnTlToBr>
                    <a:lnBlToTr w="12700" cmpd="sng">
                      <a:noFill/>
                      <a:prstDash val="solid"/>
                    </a:lnBlToTr>
                    <a:solidFill>
                      <a:srgbClr val="E8E7EB"/>
                    </a:solidFill>
                  </a:tcPr>
                </a:tc>
                <a:tc>
                  <a:txBody>
                    <a:bodyPr/>
                    <a:lstStyle/>
                    <a:p>
                      <a:pPr marL="0" algn="ctr" defTabSz="685800" rtl="0" eaLnBrk="1" fontAlgn="b" latinLnBrk="0" hangingPunct="1">
                        <a:lnSpc>
                          <a:spcPct val="150000"/>
                        </a:lnSpc>
                      </a:pPr>
                      <a:r>
                        <a:rPr lang="en-US" sz="900" u="none" strike="noStrike" kern="1200">
                          <a:solidFill>
                            <a:schemeClr val="dk1"/>
                          </a:solidFill>
                          <a:effectLst/>
                          <a:latin typeface="+mn-lt"/>
                          <a:ea typeface="+mn-ea"/>
                          <a:cs typeface="+mn-cs"/>
                        </a:rPr>
                        <a:t>26.31%</a:t>
                      </a: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E8E7EB"/>
                    </a:solidFill>
                  </a:tcPr>
                </a:tc>
                <a:extLst>
                  <a:ext uri="{0D108BD9-81ED-4DB2-BD59-A6C34878D82A}">
                    <a16:rowId xmlns:a16="http://schemas.microsoft.com/office/drawing/2014/main" val="3881185309"/>
                  </a:ext>
                </a:extLst>
              </a:tr>
            </a:tbl>
          </a:graphicData>
        </a:graphic>
      </p:graphicFrame>
      <p:graphicFrame>
        <p:nvGraphicFramePr>
          <p:cNvPr id="5" name="Table 4">
            <a:extLst>
              <a:ext uri="{FF2B5EF4-FFF2-40B4-BE49-F238E27FC236}">
                <a16:creationId xmlns:a16="http://schemas.microsoft.com/office/drawing/2014/main" id="{6CEE1208-23D3-68C7-76EE-130E338C3E75}"/>
              </a:ext>
            </a:extLst>
          </p:cNvPr>
          <p:cNvGraphicFramePr>
            <a:graphicFrameLocks noGrp="1"/>
          </p:cNvGraphicFramePr>
          <p:nvPr>
            <p:extLst>
              <p:ext uri="{D42A27DB-BD31-4B8C-83A1-F6EECF244321}">
                <p14:modId xmlns:p14="http://schemas.microsoft.com/office/powerpoint/2010/main" val="2692321410"/>
              </p:ext>
            </p:extLst>
          </p:nvPr>
        </p:nvGraphicFramePr>
        <p:xfrm>
          <a:off x="5437672" y="2725786"/>
          <a:ext cx="6008926" cy="762000"/>
        </p:xfrm>
        <a:graphic>
          <a:graphicData uri="http://schemas.openxmlformats.org/drawingml/2006/table">
            <a:tbl>
              <a:tblPr firstRow="1" bandRow="1">
                <a:tableStyleId>{EB344D84-9AFB-497E-A393-DC336BA19D2E}</a:tableStyleId>
              </a:tblPr>
              <a:tblGrid>
                <a:gridCol w="1796047">
                  <a:extLst>
                    <a:ext uri="{9D8B030D-6E8A-4147-A177-3AD203B41FA5}">
                      <a16:colId xmlns:a16="http://schemas.microsoft.com/office/drawing/2014/main" val="546291016"/>
                    </a:ext>
                  </a:extLst>
                </a:gridCol>
                <a:gridCol w="836087">
                  <a:extLst>
                    <a:ext uri="{9D8B030D-6E8A-4147-A177-3AD203B41FA5}">
                      <a16:colId xmlns:a16="http://schemas.microsoft.com/office/drawing/2014/main" val="3428695768"/>
                    </a:ext>
                  </a:extLst>
                </a:gridCol>
                <a:gridCol w="857598">
                  <a:extLst>
                    <a:ext uri="{9D8B030D-6E8A-4147-A177-3AD203B41FA5}">
                      <a16:colId xmlns:a16="http://schemas.microsoft.com/office/drawing/2014/main" val="665444053"/>
                    </a:ext>
                  </a:extLst>
                </a:gridCol>
                <a:gridCol w="857598">
                  <a:extLst>
                    <a:ext uri="{9D8B030D-6E8A-4147-A177-3AD203B41FA5}">
                      <a16:colId xmlns:a16="http://schemas.microsoft.com/office/drawing/2014/main" val="1531046001"/>
                    </a:ext>
                  </a:extLst>
                </a:gridCol>
                <a:gridCol w="803998">
                  <a:extLst>
                    <a:ext uri="{9D8B030D-6E8A-4147-A177-3AD203B41FA5}">
                      <a16:colId xmlns:a16="http://schemas.microsoft.com/office/drawing/2014/main" val="1949001633"/>
                    </a:ext>
                  </a:extLst>
                </a:gridCol>
                <a:gridCol w="857598">
                  <a:extLst>
                    <a:ext uri="{9D8B030D-6E8A-4147-A177-3AD203B41FA5}">
                      <a16:colId xmlns:a16="http://schemas.microsoft.com/office/drawing/2014/main" val="1789629186"/>
                    </a:ext>
                  </a:extLst>
                </a:gridCol>
              </a:tblGrid>
              <a:tr h="190500">
                <a:tc>
                  <a:txBody>
                    <a:bodyPr/>
                    <a:lstStyle/>
                    <a:p>
                      <a:pPr algn="l" fontAlgn="b"/>
                      <a:endParaRPr lang="en-US" sz="1050" b="0" i="0" u="none" strike="noStrike">
                        <a:solidFill>
                          <a:srgbClr val="000000"/>
                        </a:solidFill>
                        <a:effectLst/>
                        <a:latin typeface="+mn-lt"/>
                      </a:endParaRPr>
                    </a:p>
                  </a:txBody>
                  <a:tcPr marL="9525" marR="9525" marT="9525" marB="0" anchor="ctr">
                    <a:lnL>
                      <a:noFill/>
                    </a:lnL>
                    <a:lnR>
                      <a:noFill/>
                    </a:lnR>
                    <a:lnT w="25400" cmpd="sng">
                      <a:noFill/>
                    </a:lnT>
                    <a:lnB w="25400" cmpd="sng">
                      <a:noFill/>
                    </a:lnB>
                    <a:lnTlToBr w="12700" cmpd="sng">
                      <a:noFill/>
                      <a:prstDash val="solid"/>
                    </a:lnTlToBr>
                    <a:lnBlToTr w="12700" cmpd="sng">
                      <a:noFill/>
                      <a:prstDash val="solid"/>
                    </a:lnBlToTr>
                  </a:tcPr>
                </a:tc>
                <a:tc>
                  <a:txBody>
                    <a:bodyPr/>
                    <a:lstStyle/>
                    <a:p>
                      <a:pPr algn="ctr" fontAlgn="t"/>
                      <a:r>
                        <a:rPr lang="en-US" sz="900" b="0" u="none" strike="noStrike">
                          <a:solidFill>
                            <a:schemeClr val="bg1"/>
                          </a:solidFill>
                          <a:effectLst/>
                        </a:rPr>
                        <a:t>Defer</a:t>
                      </a:r>
                      <a:endParaRPr lang="en-US" sz="900" b="0" i="0" u="none" strike="noStrike">
                        <a:solidFill>
                          <a:schemeClr val="bg1"/>
                        </a:solidFill>
                        <a:effectLst/>
                        <a:latin typeface="+mn-lt"/>
                      </a:endParaRPr>
                    </a:p>
                  </a:txBody>
                  <a:tcPr marL="9525" marR="9525" marT="9525" marB="0" anchor="ctr">
                    <a:lnL>
                      <a:noFill/>
                    </a:lnL>
                    <a:lnR>
                      <a:noFill/>
                    </a:lnR>
                    <a:lnT w="25400" cmpd="sng">
                      <a:noFill/>
                    </a:lnT>
                    <a:lnB w="25400" cmpd="sng">
                      <a:noFill/>
                    </a:lnB>
                    <a:lnTlToBr w="12700" cmpd="sng">
                      <a:noFill/>
                      <a:prstDash val="solid"/>
                    </a:lnTlToBr>
                    <a:lnBlToTr w="12700" cmpd="sng">
                      <a:noFill/>
                      <a:prstDash val="solid"/>
                    </a:lnBlToTr>
                    <a:solidFill>
                      <a:schemeClr val="accent3"/>
                    </a:solidFill>
                  </a:tcPr>
                </a:tc>
                <a:tc>
                  <a:txBody>
                    <a:bodyPr/>
                    <a:lstStyle/>
                    <a:p>
                      <a:pPr algn="ctr" fontAlgn="t"/>
                      <a:r>
                        <a:rPr lang="en-US" sz="900" b="0" u="none" strike="noStrike">
                          <a:solidFill>
                            <a:schemeClr val="bg1"/>
                          </a:solidFill>
                          <a:effectLst/>
                        </a:rPr>
                        <a:t>NULL</a:t>
                      </a:r>
                      <a:endParaRPr lang="en-US" sz="900" b="0" i="0" u="none" strike="noStrike">
                        <a:solidFill>
                          <a:schemeClr val="bg1"/>
                        </a:solidFill>
                        <a:effectLst/>
                        <a:latin typeface="+mn-lt"/>
                      </a:endParaRPr>
                    </a:p>
                  </a:txBody>
                  <a:tcPr marL="9525" marR="9525" marT="9525" marB="0" anchor="ctr">
                    <a:lnL>
                      <a:noFill/>
                    </a:lnL>
                    <a:lnR>
                      <a:noFill/>
                    </a:lnR>
                    <a:lnT w="25400" cmpd="sng">
                      <a:noFill/>
                    </a:lnT>
                    <a:lnB w="25400" cmpd="sng">
                      <a:noFill/>
                    </a:lnB>
                    <a:lnTlToBr w="12700" cmpd="sng">
                      <a:noFill/>
                      <a:prstDash val="solid"/>
                    </a:lnTlToBr>
                    <a:lnBlToTr w="12700" cmpd="sng">
                      <a:noFill/>
                      <a:prstDash val="solid"/>
                    </a:lnBlToTr>
                    <a:solidFill>
                      <a:schemeClr val="accent3"/>
                    </a:solidFill>
                  </a:tcPr>
                </a:tc>
                <a:tc>
                  <a:txBody>
                    <a:bodyPr/>
                    <a:lstStyle/>
                    <a:p>
                      <a:pPr algn="ctr" fontAlgn="t"/>
                      <a:r>
                        <a:rPr lang="en-US" sz="900" b="0" u="none" strike="noStrike">
                          <a:solidFill>
                            <a:schemeClr val="bg1"/>
                          </a:solidFill>
                          <a:effectLst/>
                        </a:rPr>
                        <a:t>Reject</a:t>
                      </a:r>
                      <a:endParaRPr lang="en-US" sz="900" b="0" i="0" u="none" strike="noStrike">
                        <a:solidFill>
                          <a:schemeClr val="bg1"/>
                        </a:solidFill>
                        <a:effectLst/>
                        <a:latin typeface="+mn-lt"/>
                      </a:endParaRPr>
                    </a:p>
                  </a:txBody>
                  <a:tcPr marL="9525" marR="9525" marT="9525" marB="0" anchor="ctr">
                    <a:lnL>
                      <a:noFill/>
                    </a:lnL>
                    <a:lnR>
                      <a:noFill/>
                    </a:lnR>
                    <a:lnT w="25400" cmpd="sng">
                      <a:noFill/>
                    </a:lnT>
                    <a:lnB w="25400" cmpd="sng">
                      <a:noFill/>
                    </a:lnB>
                    <a:lnTlToBr w="12700" cmpd="sng">
                      <a:noFill/>
                      <a:prstDash val="solid"/>
                    </a:lnTlToBr>
                    <a:lnBlToTr w="12700" cmpd="sng">
                      <a:noFill/>
                      <a:prstDash val="solid"/>
                    </a:lnBlToTr>
                    <a:solidFill>
                      <a:schemeClr val="accent3"/>
                    </a:solidFill>
                  </a:tcPr>
                </a:tc>
                <a:tc>
                  <a:txBody>
                    <a:bodyPr/>
                    <a:lstStyle/>
                    <a:p>
                      <a:pPr algn="ctr" fontAlgn="t"/>
                      <a:r>
                        <a:rPr lang="en-US" sz="900" b="0" u="none" strike="noStrike">
                          <a:solidFill>
                            <a:schemeClr val="bg1"/>
                          </a:solidFill>
                          <a:effectLst/>
                        </a:rPr>
                        <a:t>Approve</a:t>
                      </a:r>
                      <a:endParaRPr lang="en-US" sz="900" b="0" i="0" u="none" strike="noStrike">
                        <a:solidFill>
                          <a:schemeClr val="bg1"/>
                        </a:solidFill>
                        <a:effectLst/>
                        <a:latin typeface="+mn-lt"/>
                      </a:endParaRPr>
                    </a:p>
                  </a:txBody>
                  <a:tcPr marL="9525" marR="9525" marT="9525" marB="0" anchor="ctr">
                    <a:lnL>
                      <a:noFill/>
                    </a:lnL>
                    <a:lnR>
                      <a:noFill/>
                    </a:lnR>
                    <a:lnT w="25400" cmpd="sng">
                      <a:noFill/>
                    </a:lnT>
                    <a:lnB w="25400" cmpd="sng">
                      <a:noFill/>
                    </a:lnB>
                    <a:lnTlToBr w="12700" cmpd="sng">
                      <a:noFill/>
                      <a:prstDash val="solid"/>
                    </a:lnTlToBr>
                    <a:lnBlToTr w="12700" cmpd="sng">
                      <a:noFill/>
                      <a:prstDash val="solid"/>
                    </a:lnBlToTr>
                    <a:solidFill>
                      <a:schemeClr val="accent3"/>
                    </a:solidFill>
                  </a:tcPr>
                </a:tc>
                <a:tc>
                  <a:txBody>
                    <a:bodyPr/>
                    <a:lstStyle/>
                    <a:p>
                      <a:pPr algn="ctr" fontAlgn="t"/>
                      <a:r>
                        <a:rPr lang="en-US" sz="900" b="0" u="none" strike="noStrike">
                          <a:solidFill>
                            <a:schemeClr val="bg1"/>
                          </a:solidFill>
                          <a:effectLst/>
                        </a:rPr>
                        <a:t>Total</a:t>
                      </a:r>
                      <a:endParaRPr lang="en-US" sz="900" b="0" i="0" u="none" strike="noStrike">
                        <a:solidFill>
                          <a:schemeClr val="bg1"/>
                        </a:solidFill>
                        <a:effectLst/>
                        <a:latin typeface="+mn-lt"/>
                      </a:endParaRPr>
                    </a:p>
                  </a:txBody>
                  <a:tcPr marL="9525" marR="9525" marT="9525" marB="0" anchor="ctr">
                    <a:lnL>
                      <a:noFill/>
                    </a:lnL>
                    <a:lnR>
                      <a:noFill/>
                    </a:lnR>
                    <a:lnT w="25400" cmpd="sng">
                      <a:noFill/>
                    </a:lnT>
                    <a:lnB w="254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3211614613"/>
                  </a:ext>
                </a:extLst>
              </a:tr>
              <a:tr h="190500">
                <a:tc>
                  <a:txBody>
                    <a:bodyPr/>
                    <a:lstStyle/>
                    <a:p>
                      <a:pPr algn="l" fontAlgn="b"/>
                      <a:r>
                        <a:rPr lang="en-US" sz="900" u="none" strike="noStrike">
                          <a:effectLst/>
                        </a:rPr>
                        <a:t>Total DP Count</a:t>
                      </a:r>
                      <a:endParaRPr lang="en-US" sz="900" b="0" i="0" u="none" strike="noStrike">
                        <a:solidFill>
                          <a:srgbClr val="000000"/>
                        </a:solidFill>
                        <a:effectLst/>
                        <a:latin typeface="Calibri" panose="020F0502020204030204" pitchFamily="34" charset="0"/>
                      </a:endParaRPr>
                    </a:p>
                  </a:txBody>
                  <a:tcPr marL="9525" marR="9525" marT="9525" marB="0" anchor="ctr">
                    <a:lnL>
                      <a:noFill/>
                    </a:lnL>
                    <a:lnR>
                      <a:noFill/>
                    </a:lnR>
                    <a:lnT w="25400" cmpd="sng">
                      <a:noFill/>
                    </a:lnT>
                    <a:lnB>
                      <a:noFill/>
                    </a:lnB>
                    <a:lnTlToBr w="12700" cmpd="sng">
                      <a:noFill/>
                      <a:prstDash val="solid"/>
                    </a:lnTlToBr>
                    <a:lnBlToTr w="12700" cmpd="sng">
                      <a:noFill/>
                      <a:prstDash val="solid"/>
                    </a:lnBlToTr>
                  </a:tcPr>
                </a:tc>
                <a:tc>
                  <a:txBody>
                    <a:bodyPr/>
                    <a:lstStyle/>
                    <a:p>
                      <a:pPr marL="0" algn="ctr" defTabSz="685800" rtl="0" eaLnBrk="1" fontAlgn="b" latinLnBrk="0" hangingPunct="1"/>
                      <a:r>
                        <a:rPr lang="en-US" sz="900" u="none" strike="noStrike" kern="1200">
                          <a:solidFill>
                            <a:schemeClr val="dk1"/>
                          </a:solidFill>
                          <a:effectLst/>
                          <a:latin typeface="+mn-lt"/>
                          <a:ea typeface="+mn-ea"/>
                          <a:cs typeface="+mn-cs"/>
                        </a:rPr>
                        <a:t>1</a:t>
                      </a:r>
                    </a:p>
                  </a:txBody>
                  <a:tcPr marL="9525" marR="9525" marT="9525" marB="0" anchor="ctr">
                    <a:lnL>
                      <a:noFill/>
                    </a:lnL>
                    <a:lnR>
                      <a:noFill/>
                    </a:lnR>
                    <a:lnT w="25400" cmpd="sng">
                      <a:noFill/>
                    </a:lnT>
                    <a:lnB>
                      <a:noFill/>
                    </a:lnB>
                    <a:lnTlToBr w="12700" cmpd="sng">
                      <a:noFill/>
                      <a:prstDash val="solid"/>
                    </a:lnTlToBr>
                    <a:lnBlToTr w="12700" cmpd="sng">
                      <a:noFill/>
                      <a:prstDash val="solid"/>
                    </a:lnBlToTr>
                  </a:tcPr>
                </a:tc>
                <a:tc>
                  <a:txBody>
                    <a:bodyPr/>
                    <a:lstStyle/>
                    <a:p>
                      <a:pPr marL="0" algn="ctr" defTabSz="685800" rtl="0" eaLnBrk="1" fontAlgn="b" latinLnBrk="0" hangingPunct="1"/>
                      <a:r>
                        <a:rPr lang="en-US" sz="900" u="none" strike="noStrike" kern="1200">
                          <a:solidFill>
                            <a:schemeClr val="dk1"/>
                          </a:solidFill>
                          <a:effectLst/>
                          <a:latin typeface="+mn-lt"/>
                          <a:ea typeface="+mn-ea"/>
                          <a:cs typeface="+mn-cs"/>
                        </a:rPr>
                        <a:t>146</a:t>
                      </a:r>
                    </a:p>
                  </a:txBody>
                  <a:tcPr marL="9525" marR="9525" marT="9525" marB="0" anchor="ctr">
                    <a:lnL>
                      <a:noFill/>
                    </a:lnL>
                    <a:lnR>
                      <a:noFill/>
                    </a:lnR>
                    <a:lnT w="25400" cmpd="sng">
                      <a:noFill/>
                    </a:lnT>
                    <a:lnB>
                      <a:noFill/>
                    </a:lnB>
                    <a:lnTlToBr w="12700" cmpd="sng">
                      <a:noFill/>
                      <a:prstDash val="solid"/>
                    </a:lnTlToBr>
                    <a:lnBlToTr w="12700" cmpd="sng">
                      <a:noFill/>
                      <a:prstDash val="solid"/>
                    </a:lnBlToTr>
                  </a:tcPr>
                </a:tc>
                <a:tc>
                  <a:txBody>
                    <a:bodyPr/>
                    <a:lstStyle/>
                    <a:p>
                      <a:pPr marL="0" algn="ctr" defTabSz="685800" rtl="0" eaLnBrk="1" fontAlgn="b" latinLnBrk="0" hangingPunct="1"/>
                      <a:r>
                        <a:rPr lang="en-US" sz="900" u="none" strike="noStrike" kern="1200">
                          <a:solidFill>
                            <a:schemeClr val="dk1"/>
                          </a:solidFill>
                          <a:effectLst/>
                          <a:latin typeface="+mn-lt"/>
                          <a:ea typeface="+mn-ea"/>
                          <a:cs typeface="+mn-cs"/>
                        </a:rPr>
                        <a:t>219</a:t>
                      </a:r>
                    </a:p>
                  </a:txBody>
                  <a:tcPr marL="9525" marR="9525" marT="9525" marB="0" anchor="ctr">
                    <a:lnL>
                      <a:noFill/>
                    </a:lnL>
                    <a:lnR>
                      <a:noFill/>
                    </a:lnR>
                    <a:lnT w="25400" cmpd="sng">
                      <a:noFill/>
                    </a:lnT>
                    <a:lnB>
                      <a:noFill/>
                    </a:lnB>
                    <a:lnTlToBr w="12700" cmpd="sng">
                      <a:noFill/>
                      <a:prstDash val="solid"/>
                    </a:lnTlToBr>
                    <a:lnBlToTr w="12700" cmpd="sng">
                      <a:noFill/>
                      <a:prstDash val="solid"/>
                    </a:lnBlToTr>
                  </a:tcPr>
                </a:tc>
                <a:tc>
                  <a:txBody>
                    <a:bodyPr/>
                    <a:lstStyle/>
                    <a:p>
                      <a:pPr marL="0" algn="ctr" defTabSz="685800" rtl="0" eaLnBrk="1" fontAlgn="b" latinLnBrk="0" hangingPunct="1"/>
                      <a:r>
                        <a:rPr lang="en-US" sz="900" u="none" strike="noStrike" kern="1200">
                          <a:solidFill>
                            <a:schemeClr val="dk1"/>
                          </a:solidFill>
                          <a:effectLst/>
                          <a:latin typeface="+mn-lt"/>
                          <a:ea typeface="+mn-ea"/>
                          <a:cs typeface="+mn-cs"/>
                        </a:rPr>
                        <a:t>1205</a:t>
                      </a:r>
                    </a:p>
                  </a:txBody>
                  <a:tcPr marL="9525" marR="9525" marT="9525" marB="0" anchor="ctr">
                    <a:lnL>
                      <a:noFill/>
                    </a:lnL>
                    <a:lnR>
                      <a:noFill/>
                    </a:lnR>
                    <a:lnT w="25400" cmpd="sng">
                      <a:noFill/>
                    </a:lnT>
                    <a:lnB>
                      <a:noFill/>
                    </a:lnB>
                    <a:lnTlToBr w="12700" cmpd="sng">
                      <a:noFill/>
                      <a:prstDash val="solid"/>
                    </a:lnTlToBr>
                    <a:lnBlToTr w="12700" cmpd="sng">
                      <a:noFill/>
                      <a:prstDash val="solid"/>
                    </a:lnBlToTr>
                  </a:tcPr>
                </a:tc>
                <a:tc>
                  <a:txBody>
                    <a:bodyPr/>
                    <a:lstStyle/>
                    <a:p>
                      <a:pPr marL="0" algn="ctr" defTabSz="685800" rtl="0" eaLnBrk="1" fontAlgn="b" latinLnBrk="0" hangingPunct="1"/>
                      <a:r>
                        <a:rPr lang="en-US" sz="900" u="none" strike="noStrike" kern="1200">
                          <a:solidFill>
                            <a:schemeClr val="dk1"/>
                          </a:solidFill>
                          <a:effectLst/>
                          <a:latin typeface="+mn-lt"/>
                          <a:ea typeface="+mn-ea"/>
                          <a:cs typeface="+mn-cs"/>
                        </a:rPr>
                        <a:t>1571</a:t>
                      </a:r>
                    </a:p>
                  </a:txBody>
                  <a:tcPr marL="9525" marR="9525" marT="9525" marB="0" anchor="ctr">
                    <a:lnL>
                      <a:noFill/>
                    </a:lnL>
                    <a:lnR>
                      <a:noFill/>
                    </a:lnR>
                    <a:lnT w="254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073584623"/>
                  </a:ext>
                </a:extLst>
              </a:tr>
              <a:tr h="190500">
                <a:tc>
                  <a:txBody>
                    <a:bodyPr/>
                    <a:lstStyle/>
                    <a:p>
                      <a:pPr algn="l" fontAlgn="b"/>
                      <a:r>
                        <a:rPr lang="en-US" sz="900" u="none" strike="noStrike">
                          <a:effectLst/>
                        </a:rPr>
                        <a:t>Recommended by Model</a:t>
                      </a:r>
                      <a:endParaRPr lang="en-US" sz="9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marL="0" algn="ctr" defTabSz="685800" rtl="0" eaLnBrk="1" fontAlgn="b" latinLnBrk="0" hangingPunct="1"/>
                      <a:r>
                        <a:rPr lang="en-US" sz="900" u="none" strike="noStrike" kern="1200">
                          <a:solidFill>
                            <a:schemeClr val="dk1"/>
                          </a:solidFill>
                          <a:effectLst/>
                          <a:latin typeface="+mn-lt"/>
                          <a:ea typeface="+mn-ea"/>
                          <a:cs typeface="+mn-cs"/>
                        </a:rPr>
                        <a:t>100%</a:t>
                      </a: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marL="0" algn="ctr" defTabSz="685800" rtl="0" eaLnBrk="1" fontAlgn="b" latinLnBrk="0" hangingPunct="1"/>
                      <a:r>
                        <a:rPr lang="en-US" sz="900" u="none" strike="noStrike" kern="1200">
                          <a:solidFill>
                            <a:schemeClr val="dk1"/>
                          </a:solidFill>
                          <a:effectLst/>
                          <a:latin typeface="+mn-lt"/>
                          <a:ea typeface="+mn-ea"/>
                          <a:cs typeface="+mn-cs"/>
                        </a:rPr>
                        <a:t>12%</a:t>
                      </a: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marL="0" algn="ctr" defTabSz="685800" rtl="0" eaLnBrk="1" fontAlgn="b" latinLnBrk="0" hangingPunct="1"/>
                      <a:r>
                        <a:rPr lang="en-US" sz="900" u="none" strike="noStrike" kern="1200">
                          <a:solidFill>
                            <a:schemeClr val="dk1"/>
                          </a:solidFill>
                          <a:effectLst/>
                          <a:latin typeface="+mn-lt"/>
                          <a:ea typeface="+mn-ea"/>
                          <a:cs typeface="+mn-cs"/>
                        </a:rPr>
                        <a:t>57%</a:t>
                      </a: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marL="0" algn="ctr" defTabSz="685800" rtl="0" eaLnBrk="1" fontAlgn="b" latinLnBrk="0" hangingPunct="1"/>
                      <a:r>
                        <a:rPr lang="en-US" sz="900" u="none" strike="noStrike" kern="1200">
                          <a:solidFill>
                            <a:schemeClr val="dk1"/>
                          </a:solidFill>
                          <a:effectLst/>
                          <a:latin typeface="+mn-lt"/>
                          <a:ea typeface="+mn-ea"/>
                          <a:cs typeface="+mn-cs"/>
                        </a:rPr>
                        <a:t>74%</a:t>
                      </a: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marL="0" algn="ctr" defTabSz="685800" rtl="0" eaLnBrk="1" fontAlgn="b" latinLnBrk="0" hangingPunct="1"/>
                      <a:r>
                        <a:rPr lang="en-US" sz="900" u="none" strike="noStrike" kern="1200">
                          <a:solidFill>
                            <a:schemeClr val="dk1"/>
                          </a:solidFill>
                          <a:effectLst/>
                          <a:latin typeface="+mn-lt"/>
                          <a:ea typeface="+mn-ea"/>
                          <a:cs typeface="+mn-cs"/>
                        </a:rPr>
                        <a:t>66%</a:t>
                      </a:r>
                    </a:p>
                  </a:txBody>
                  <a:tcPr marL="9525" marR="9525" marT="9525"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6894968"/>
                  </a:ext>
                </a:extLst>
              </a:tr>
              <a:tr h="190500">
                <a:tc>
                  <a:txBody>
                    <a:bodyPr/>
                    <a:lstStyle/>
                    <a:p>
                      <a:pPr algn="l" fontAlgn="b"/>
                      <a:r>
                        <a:rPr lang="en-US" sz="900" u="none" strike="noStrike">
                          <a:effectLst/>
                        </a:rPr>
                        <a:t>Not Recommended by Model</a:t>
                      </a:r>
                      <a:endParaRPr lang="en-US" sz="9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w="25400" cmpd="sng">
                      <a:noFill/>
                    </a:lnB>
                    <a:lnTlToBr w="12700" cmpd="sng">
                      <a:noFill/>
                      <a:prstDash val="solid"/>
                    </a:lnTlToBr>
                    <a:lnBlToTr w="12700" cmpd="sng">
                      <a:noFill/>
                      <a:prstDash val="solid"/>
                    </a:lnBlToTr>
                  </a:tcPr>
                </a:tc>
                <a:tc>
                  <a:txBody>
                    <a:bodyPr/>
                    <a:lstStyle/>
                    <a:p>
                      <a:pPr marL="0" algn="ctr" defTabSz="685800" rtl="0" eaLnBrk="1" fontAlgn="b" latinLnBrk="0" hangingPunct="1"/>
                      <a:r>
                        <a:rPr lang="en-US" sz="900" u="none" strike="noStrike" kern="1200">
                          <a:solidFill>
                            <a:schemeClr val="dk1"/>
                          </a:solidFill>
                          <a:effectLst/>
                          <a:latin typeface="+mn-lt"/>
                          <a:ea typeface="+mn-ea"/>
                          <a:cs typeface="+mn-cs"/>
                        </a:rPr>
                        <a:t>0%</a:t>
                      </a:r>
                    </a:p>
                  </a:txBody>
                  <a:tcPr marL="9525" marR="9525" marT="9525" marB="0" anchor="ctr">
                    <a:lnL>
                      <a:noFill/>
                    </a:lnL>
                    <a:lnR>
                      <a:noFill/>
                    </a:lnR>
                    <a:lnT>
                      <a:noFill/>
                    </a:lnT>
                    <a:lnB w="25400" cmpd="sng">
                      <a:noFill/>
                    </a:lnB>
                    <a:lnTlToBr w="12700" cmpd="sng">
                      <a:noFill/>
                      <a:prstDash val="solid"/>
                    </a:lnTlToBr>
                    <a:lnBlToTr w="12700" cmpd="sng">
                      <a:noFill/>
                      <a:prstDash val="solid"/>
                    </a:lnBlToTr>
                  </a:tcPr>
                </a:tc>
                <a:tc>
                  <a:txBody>
                    <a:bodyPr/>
                    <a:lstStyle/>
                    <a:p>
                      <a:pPr marL="0" algn="ctr" defTabSz="685800" rtl="0" eaLnBrk="1" fontAlgn="b" latinLnBrk="0" hangingPunct="1"/>
                      <a:r>
                        <a:rPr lang="en-US" sz="900" u="none" strike="noStrike" kern="1200">
                          <a:solidFill>
                            <a:schemeClr val="dk1"/>
                          </a:solidFill>
                          <a:effectLst/>
                          <a:latin typeface="+mn-lt"/>
                          <a:ea typeface="+mn-ea"/>
                          <a:cs typeface="+mn-cs"/>
                        </a:rPr>
                        <a:t>88%</a:t>
                      </a:r>
                    </a:p>
                  </a:txBody>
                  <a:tcPr marL="9525" marR="9525" marT="9525" marB="0" anchor="ctr">
                    <a:lnL>
                      <a:noFill/>
                    </a:lnL>
                    <a:lnR>
                      <a:noFill/>
                    </a:lnR>
                    <a:lnT>
                      <a:noFill/>
                    </a:lnT>
                    <a:lnB w="25400" cmpd="sng">
                      <a:noFill/>
                    </a:lnB>
                    <a:lnTlToBr w="12700" cmpd="sng">
                      <a:noFill/>
                      <a:prstDash val="solid"/>
                    </a:lnTlToBr>
                    <a:lnBlToTr w="12700" cmpd="sng">
                      <a:noFill/>
                      <a:prstDash val="solid"/>
                    </a:lnBlToTr>
                  </a:tcPr>
                </a:tc>
                <a:tc>
                  <a:txBody>
                    <a:bodyPr/>
                    <a:lstStyle/>
                    <a:p>
                      <a:pPr marL="0" algn="ctr" defTabSz="685800" rtl="0" eaLnBrk="1" fontAlgn="b" latinLnBrk="0" hangingPunct="1"/>
                      <a:r>
                        <a:rPr lang="en-US" sz="900" u="none" strike="noStrike" kern="1200">
                          <a:solidFill>
                            <a:schemeClr val="dk1"/>
                          </a:solidFill>
                          <a:effectLst/>
                          <a:latin typeface="+mn-lt"/>
                          <a:ea typeface="+mn-ea"/>
                          <a:cs typeface="+mn-cs"/>
                        </a:rPr>
                        <a:t>43%</a:t>
                      </a:r>
                    </a:p>
                  </a:txBody>
                  <a:tcPr marL="9525" marR="9525" marT="9525" marB="0" anchor="ctr">
                    <a:lnL>
                      <a:noFill/>
                    </a:lnL>
                    <a:lnR>
                      <a:noFill/>
                    </a:lnR>
                    <a:lnT>
                      <a:noFill/>
                    </a:lnT>
                    <a:lnB w="25400" cmpd="sng">
                      <a:noFill/>
                    </a:lnB>
                    <a:lnTlToBr w="12700" cmpd="sng">
                      <a:noFill/>
                      <a:prstDash val="solid"/>
                    </a:lnTlToBr>
                    <a:lnBlToTr w="12700" cmpd="sng">
                      <a:noFill/>
                      <a:prstDash val="solid"/>
                    </a:lnBlToTr>
                  </a:tcPr>
                </a:tc>
                <a:tc>
                  <a:txBody>
                    <a:bodyPr/>
                    <a:lstStyle/>
                    <a:p>
                      <a:pPr marL="0" algn="ctr" defTabSz="685800" rtl="0" eaLnBrk="1" fontAlgn="b" latinLnBrk="0" hangingPunct="1"/>
                      <a:r>
                        <a:rPr lang="en-US" sz="900" u="none" strike="noStrike" kern="1200">
                          <a:solidFill>
                            <a:schemeClr val="dk1"/>
                          </a:solidFill>
                          <a:effectLst/>
                          <a:latin typeface="+mn-lt"/>
                          <a:ea typeface="+mn-ea"/>
                          <a:cs typeface="+mn-cs"/>
                        </a:rPr>
                        <a:t>26%</a:t>
                      </a:r>
                    </a:p>
                  </a:txBody>
                  <a:tcPr marL="9525" marR="9525" marT="9525" marB="0" anchor="ctr">
                    <a:lnL>
                      <a:noFill/>
                    </a:lnL>
                    <a:lnR>
                      <a:noFill/>
                    </a:lnR>
                    <a:lnT>
                      <a:noFill/>
                    </a:lnT>
                    <a:lnB w="25400" cmpd="sng">
                      <a:noFill/>
                    </a:lnB>
                    <a:lnTlToBr w="12700" cmpd="sng">
                      <a:noFill/>
                      <a:prstDash val="solid"/>
                    </a:lnTlToBr>
                    <a:lnBlToTr w="12700" cmpd="sng">
                      <a:noFill/>
                      <a:prstDash val="solid"/>
                    </a:lnBlToTr>
                  </a:tcPr>
                </a:tc>
                <a:tc>
                  <a:txBody>
                    <a:bodyPr/>
                    <a:lstStyle/>
                    <a:p>
                      <a:pPr marL="0" algn="ctr" defTabSz="685800" rtl="0" eaLnBrk="1" fontAlgn="b" latinLnBrk="0" hangingPunct="1"/>
                      <a:r>
                        <a:rPr lang="en-US" sz="900" u="none" strike="noStrike" kern="1200">
                          <a:solidFill>
                            <a:schemeClr val="dk1"/>
                          </a:solidFill>
                          <a:effectLst/>
                          <a:latin typeface="+mn-lt"/>
                          <a:ea typeface="+mn-ea"/>
                          <a:cs typeface="+mn-cs"/>
                        </a:rPr>
                        <a:t>34%</a:t>
                      </a:r>
                    </a:p>
                  </a:txBody>
                  <a:tcPr marL="9525" marR="9525" marT="9525" marB="0" anchor="ctr">
                    <a:lnL>
                      <a:noFill/>
                    </a:lnL>
                    <a:lnR>
                      <a:noFill/>
                    </a:lnR>
                    <a:lnT>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352130346"/>
                  </a:ext>
                </a:extLst>
              </a:tr>
            </a:tbl>
          </a:graphicData>
        </a:graphic>
      </p:graphicFrame>
      <p:graphicFrame>
        <p:nvGraphicFramePr>
          <p:cNvPr id="7" name="Chart 6">
            <a:extLst>
              <a:ext uri="{FF2B5EF4-FFF2-40B4-BE49-F238E27FC236}">
                <a16:creationId xmlns:a16="http://schemas.microsoft.com/office/drawing/2014/main" id="{A37A9CCB-AE88-94D8-3FA5-A5540BB40F03}"/>
              </a:ext>
            </a:extLst>
          </p:cNvPr>
          <p:cNvGraphicFramePr/>
          <p:nvPr>
            <p:extLst>
              <p:ext uri="{D42A27DB-BD31-4B8C-83A1-F6EECF244321}">
                <p14:modId xmlns:p14="http://schemas.microsoft.com/office/powerpoint/2010/main" val="3027244858"/>
              </p:ext>
            </p:extLst>
          </p:nvPr>
        </p:nvGraphicFramePr>
        <p:xfrm>
          <a:off x="230863" y="1658526"/>
          <a:ext cx="5056361" cy="215664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BE0ABA66-28A0-08F7-132A-F1B5271CD34A}"/>
              </a:ext>
            </a:extLst>
          </p:cNvPr>
          <p:cNvGraphicFramePr/>
          <p:nvPr>
            <p:extLst>
              <p:ext uri="{D42A27DB-BD31-4B8C-83A1-F6EECF244321}">
                <p14:modId xmlns:p14="http://schemas.microsoft.com/office/powerpoint/2010/main" val="577580519"/>
              </p:ext>
            </p:extLst>
          </p:nvPr>
        </p:nvGraphicFramePr>
        <p:xfrm>
          <a:off x="1004434" y="3815175"/>
          <a:ext cx="9805404" cy="2432238"/>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1C261289-7E7F-6F4C-BB96-BA008A504E07}"/>
              </a:ext>
            </a:extLst>
          </p:cNvPr>
          <p:cNvSpPr txBox="1"/>
          <p:nvPr/>
        </p:nvSpPr>
        <p:spPr>
          <a:xfrm>
            <a:off x="10838300" y="5924339"/>
            <a:ext cx="633743" cy="166962"/>
          </a:xfrm>
          <a:prstGeom prst="rect">
            <a:avLst/>
          </a:prstGeom>
          <a:noFill/>
        </p:spPr>
        <p:txBody>
          <a:bodyPr wrap="square" rtlCol="0">
            <a:noAutofit/>
          </a:bodyPr>
          <a:lstStyle/>
          <a:p>
            <a:pPr algn="l"/>
            <a:r>
              <a:rPr lang="en-US" sz="900" b="1"/>
              <a:t>Total</a:t>
            </a:r>
          </a:p>
        </p:txBody>
      </p:sp>
      <p:graphicFrame>
        <p:nvGraphicFramePr>
          <p:cNvPr id="12" name="Table 11">
            <a:extLst>
              <a:ext uri="{FF2B5EF4-FFF2-40B4-BE49-F238E27FC236}">
                <a16:creationId xmlns:a16="http://schemas.microsoft.com/office/drawing/2014/main" id="{4071DC4D-900D-B75A-E2C7-26C539BC7FB3}"/>
              </a:ext>
            </a:extLst>
          </p:cNvPr>
          <p:cNvGraphicFramePr>
            <a:graphicFrameLocks noGrp="1"/>
          </p:cNvGraphicFramePr>
          <p:nvPr>
            <p:extLst>
              <p:ext uri="{D42A27DB-BD31-4B8C-83A1-F6EECF244321}">
                <p14:modId xmlns:p14="http://schemas.microsoft.com/office/powerpoint/2010/main" val="3241746700"/>
              </p:ext>
            </p:extLst>
          </p:nvPr>
        </p:nvGraphicFramePr>
        <p:xfrm>
          <a:off x="627702" y="6192325"/>
          <a:ext cx="10818897" cy="228600"/>
        </p:xfrm>
        <a:graphic>
          <a:graphicData uri="http://schemas.openxmlformats.org/drawingml/2006/table">
            <a:tbl>
              <a:tblPr>
                <a:tableStyleId>{5C22544A-7EE6-4342-B048-85BDC9FD1C3A}</a:tableStyleId>
              </a:tblPr>
              <a:tblGrid>
                <a:gridCol w="832223">
                  <a:extLst>
                    <a:ext uri="{9D8B030D-6E8A-4147-A177-3AD203B41FA5}">
                      <a16:colId xmlns:a16="http://schemas.microsoft.com/office/drawing/2014/main" val="3304669829"/>
                    </a:ext>
                  </a:extLst>
                </a:gridCol>
                <a:gridCol w="832223">
                  <a:extLst>
                    <a:ext uri="{9D8B030D-6E8A-4147-A177-3AD203B41FA5}">
                      <a16:colId xmlns:a16="http://schemas.microsoft.com/office/drawing/2014/main" val="806105625"/>
                    </a:ext>
                  </a:extLst>
                </a:gridCol>
                <a:gridCol w="832223">
                  <a:extLst>
                    <a:ext uri="{9D8B030D-6E8A-4147-A177-3AD203B41FA5}">
                      <a16:colId xmlns:a16="http://schemas.microsoft.com/office/drawing/2014/main" val="1512378770"/>
                    </a:ext>
                  </a:extLst>
                </a:gridCol>
                <a:gridCol w="832223">
                  <a:extLst>
                    <a:ext uri="{9D8B030D-6E8A-4147-A177-3AD203B41FA5}">
                      <a16:colId xmlns:a16="http://schemas.microsoft.com/office/drawing/2014/main" val="2450752895"/>
                    </a:ext>
                  </a:extLst>
                </a:gridCol>
                <a:gridCol w="832223">
                  <a:extLst>
                    <a:ext uri="{9D8B030D-6E8A-4147-A177-3AD203B41FA5}">
                      <a16:colId xmlns:a16="http://schemas.microsoft.com/office/drawing/2014/main" val="1882568333"/>
                    </a:ext>
                  </a:extLst>
                </a:gridCol>
                <a:gridCol w="832223">
                  <a:extLst>
                    <a:ext uri="{9D8B030D-6E8A-4147-A177-3AD203B41FA5}">
                      <a16:colId xmlns:a16="http://schemas.microsoft.com/office/drawing/2014/main" val="4068005641"/>
                    </a:ext>
                  </a:extLst>
                </a:gridCol>
                <a:gridCol w="832223">
                  <a:extLst>
                    <a:ext uri="{9D8B030D-6E8A-4147-A177-3AD203B41FA5}">
                      <a16:colId xmlns:a16="http://schemas.microsoft.com/office/drawing/2014/main" val="213506422"/>
                    </a:ext>
                  </a:extLst>
                </a:gridCol>
                <a:gridCol w="832223">
                  <a:extLst>
                    <a:ext uri="{9D8B030D-6E8A-4147-A177-3AD203B41FA5}">
                      <a16:colId xmlns:a16="http://schemas.microsoft.com/office/drawing/2014/main" val="3465080106"/>
                    </a:ext>
                  </a:extLst>
                </a:gridCol>
                <a:gridCol w="832223">
                  <a:extLst>
                    <a:ext uri="{9D8B030D-6E8A-4147-A177-3AD203B41FA5}">
                      <a16:colId xmlns:a16="http://schemas.microsoft.com/office/drawing/2014/main" val="4106698414"/>
                    </a:ext>
                  </a:extLst>
                </a:gridCol>
                <a:gridCol w="832223">
                  <a:extLst>
                    <a:ext uri="{9D8B030D-6E8A-4147-A177-3AD203B41FA5}">
                      <a16:colId xmlns:a16="http://schemas.microsoft.com/office/drawing/2014/main" val="2111840646"/>
                    </a:ext>
                  </a:extLst>
                </a:gridCol>
                <a:gridCol w="832223">
                  <a:extLst>
                    <a:ext uri="{9D8B030D-6E8A-4147-A177-3AD203B41FA5}">
                      <a16:colId xmlns:a16="http://schemas.microsoft.com/office/drawing/2014/main" val="3565917500"/>
                    </a:ext>
                  </a:extLst>
                </a:gridCol>
                <a:gridCol w="1070896">
                  <a:extLst>
                    <a:ext uri="{9D8B030D-6E8A-4147-A177-3AD203B41FA5}">
                      <a16:colId xmlns:a16="http://schemas.microsoft.com/office/drawing/2014/main" val="3194313853"/>
                    </a:ext>
                  </a:extLst>
                </a:gridCol>
                <a:gridCol w="593548">
                  <a:extLst>
                    <a:ext uri="{9D8B030D-6E8A-4147-A177-3AD203B41FA5}">
                      <a16:colId xmlns:a16="http://schemas.microsoft.com/office/drawing/2014/main" val="297741556"/>
                    </a:ext>
                  </a:extLst>
                </a:gridCol>
              </a:tblGrid>
              <a:tr h="226583">
                <a:tc>
                  <a:txBody>
                    <a:bodyPr/>
                    <a:lstStyle/>
                    <a:p>
                      <a:pPr algn="ctr"/>
                      <a:r>
                        <a:rPr lang="en-US" sz="900" b="1"/>
                        <a:t>DP Count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95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94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91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83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77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71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60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37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32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23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225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888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239748196"/>
                  </a:ext>
                </a:extLst>
              </a:tr>
            </a:tbl>
          </a:graphicData>
        </a:graphic>
      </p:graphicFrame>
      <p:sp>
        <p:nvSpPr>
          <p:cNvPr id="13" name="TextBox 12">
            <a:extLst>
              <a:ext uri="{FF2B5EF4-FFF2-40B4-BE49-F238E27FC236}">
                <a16:creationId xmlns:a16="http://schemas.microsoft.com/office/drawing/2014/main" id="{48052AE5-7772-BCF7-7B0D-B1F81D3F88CE}"/>
              </a:ext>
            </a:extLst>
          </p:cNvPr>
          <p:cNvSpPr txBox="1"/>
          <p:nvPr/>
        </p:nvSpPr>
        <p:spPr>
          <a:xfrm>
            <a:off x="9281591" y="110503"/>
            <a:ext cx="2748688" cy="306635"/>
          </a:xfrm>
          <a:prstGeom prst="rect">
            <a:avLst/>
          </a:prstGeom>
          <a:noFill/>
        </p:spPr>
        <p:txBody>
          <a:bodyPr wrap="square" rtlCol="0">
            <a:noAutofit/>
          </a:bodyPr>
          <a:lstStyle/>
          <a:p>
            <a:pPr algn="l"/>
            <a:r>
              <a:rPr lang="en-US">
                <a:solidFill>
                  <a:schemeClr val="accent1"/>
                </a:solidFill>
              </a:rPr>
              <a:t>Output Vs. CPW Data </a:t>
            </a:r>
          </a:p>
        </p:txBody>
      </p:sp>
    </p:spTree>
    <p:extLst>
      <p:ext uri="{BB962C8B-B14F-4D97-AF65-F5344CB8AC3E}">
        <p14:creationId xmlns:p14="http://schemas.microsoft.com/office/powerpoint/2010/main" val="22430036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B14001-2318-D152-FF2D-47D1BC86BDC1}"/>
              </a:ext>
            </a:extLst>
          </p:cNvPr>
          <p:cNvSpPr>
            <a:spLocks noGrp="1"/>
          </p:cNvSpPr>
          <p:nvPr>
            <p:ph type="sldNum" sz="quarter" idx="12"/>
          </p:nvPr>
        </p:nvSpPr>
        <p:spPr/>
        <p:txBody>
          <a:bodyPr/>
          <a:lstStyle/>
          <a:p>
            <a:fld id="{8BC64C03-9EC0-4B7E-8FE4-24DBF62E63E5}" type="slidenum">
              <a:rPr lang="en-US" smtClean="0"/>
              <a:t>33</a:t>
            </a:fld>
            <a:endParaRPr lang="en-US"/>
          </a:p>
        </p:txBody>
      </p:sp>
      <p:sp>
        <p:nvSpPr>
          <p:cNvPr id="4" name="Title 1" descr="Title Block">
            <a:extLst>
              <a:ext uri="{FF2B5EF4-FFF2-40B4-BE49-F238E27FC236}">
                <a16:creationId xmlns:a16="http://schemas.microsoft.com/office/drawing/2014/main" id="{5B0033BD-C2B7-7722-CF0A-801982CF472B}"/>
              </a:ext>
            </a:extLst>
          </p:cNvPr>
          <p:cNvSpPr txBox="1">
            <a:spLocks/>
          </p:cNvSpPr>
          <p:nvPr/>
        </p:nvSpPr>
        <p:spPr>
          <a:xfrm>
            <a:off x="230863" y="137682"/>
            <a:ext cx="11277600" cy="444471"/>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mn-lt"/>
                <a:ea typeface="+mj-ea"/>
                <a:cs typeface="+mj-cs"/>
              </a:defRPr>
            </a:lvl1pPr>
          </a:lstStyle>
          <a:p>
            <a:r>
              <a:rPr lang="en-US" sz="2000">
                <a:latin typeface="+mj-lt"/>
              </a:rPr>
              <a:t>Commercial Payer : </a:t>
            </a:r>
            <a:r>
              <a:rPr lang="en-US" sz="2000">
                <a:solidFill>
                  <a:schemeClr val="accent3"/>
                </a:solidFill>
              </a:rPr>
              <a:t>P3HPI</a:t>
            </a:r>
          </a:p>
        </p:txBody>
      </p:sp>
      <p:graphicFrame>
        <p:nvGraphicFramePr>
          <p:cNvPr id="8" name="Chart 7">
            <a:extLst>
              <a:ext uri="{FF2B5EF4-FFF2-40B4-BE49-F238E27FC236}">
                <a16:creationId xmlns:a16="http://schemas.microsoft.com/office/drawing/2014/main" id="{1A1941DB-5AC2-8A14-D349-4DFAFBB3FBF8}"/>
              </a:ext>
            </a:extLst>
          </p:cNvPr>
          <p:cNvGraphicFramePr/>
          <p:nvPr>
            <p:extLst>
              <p:ext uri="{D42A27DB-BD31-4B8C-83A1-F6EECF244321}">
                <p14:modId xmlns:p14="http://schemas.microsoft.com/office/powerpoint/2010/main" val="2431776931"/>
              </p:ext>
            </p:extLst>
          </p:nvPr>
        </p:nvGraphicFramePr>
        <p:xfrm>
          <a:off x="1004434" y="3815175"/>
          <a:ext cx="9805404" cy="24322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Table 8">
            <a:extLst>
              <a:ext uri="{FF2B5EF4-FFF2-40B4-BE49-F238E27FC236}">
                <a16:creationId xmlns:a16="http://schemas.microsoft.com/office/drawing/2014/main" id="{099D7D99-379C-2A6B-9BB7-BB18296F73CF}"/>
              </a:ext>
            </a:extLst>
          </p:cNvPr>
          <p:cNvGraphicFramePr>
            <a:graphicFrameLocks noGrp="1"/>
          </p:cNvGraphicFramePr>
          <p:nvPr>
            <p:extLst>
              <p:ext uri="{D42A27DB-BD31-4B8C-83A1-F6EECF244321}">
                <p14:modId xmlns:p14="http://schemas.microsoft.com/office/powerpoint/2010/main" val="3447135012"/>
              </p:ext>
            </p:extLst>
          </p:nvPr>
        </p:nvGraphicFramePr>
        <p:xfrm>
          <a:off x="588474" y="6179150"/>
          <a:ext cx="10919987" cy="228600"/>
        </p:xfrm>
        <a:graphic>
          <a:graphicData uri="http://schemas.openxmlformats.org/drawingml/2006/table">
            <a:tbl>
              <a:tblPr>
                <a:tableStyleId>{5C22544A-7EE6-4342-B048-85BDC9FD1C3A}</a:tableStyleId>
              </a:tblPr>
              <a:tblGrid>
                <a:gridCol w="839999">
                  <a:extLst>
                    <a:ext uri="{9D8B030D-6E8A-4147-A177-3AD203B41FA5}">
                      <a16:colId xmlns:a16="http://schemas.microsoft.com/office/drawing/2014/main" val="3304669829"/>
                    </a:ext>
                  </a:extLst>
                </a:gridCol>
                <a:gridCol w="839999">
                  <a:extLst>
                    <a:ext uri="{9D8B030D-6E8A-4147-A177-3AD203B41FA5}">
                      <a16:colId xmlns:a16="http://schemas.microsoft.com/office/drawing/2014/main" val="806105625"/>
                    </a:ext>
                  </a:extLst>
                </a:gridCol>
                <a:gridCol w="839999">
                  <a:extLst>
                    <a:ext uri="{9D8B030D-6E8A-4147-A177-3AD203B41FA5}">
                      <a16:colId xmlns:a16="http://schemas.microsoft.com/office/drawing/2014/main" val="1512378770"/>
                    </a:ext>
                  </a:extLst>
                </a:gridCol>
                <a:gridCol w="839999">
                  <a:extLst>
                    <a:ext uri="{9D8B030D-6E8A-4147-A177-3AD203B41FA5}">
                      <a16:colId xmlns:a16="http://schemas.microsoft.com/office/drawing/2014/main" val="2450752895"/>
                    </a:ext>
                  </a:extLst>
                </a:gridCol>
                <a:gridCol w="839999">
                  <a:extLst>
                    <a:ext uri="{9D8B030D-6E8A-4147-A177-3AD203B41FA5}">
                      <a16:colId xmlns:a16="http://schemas.microsoft.com/office/drawing/2014/main" val="1882568333"/>
                    </a:ext>
                  </a:extLst>
                </a:gridCol>
                <a:gridCol w="839999">
                  <a:extLst>
                    <a:ext uri="{9D8B030D-6E8A-4147-A177-3AD203B41FA5}">
                      <a16:colId xmlns:a16="http://schemas.microsoft.com/office/drawing/2014/main" val="4068005641"/>
                    </a:ext>
                  </a:extLst>
                </a:gridCol>
                <a:gridCol w="839999">
                  <a:extLst>
                    <a:ext uri="{9D8B030D-6E8A-4147-A177-3AD203B41FA5}">
                      <a16:colId xmlns:a16="http://schemas.microsoft.com/office/drawing/2014/main" val="213506422"/>
                    </a:ext>
                  </a:extLst>
                </a:gridCol>
                <a:gridCol w="839999">
                  <a:extLst>
                    <a:ext uri="{9D8B030D-6E8A-4147-A177-3AD203B41FA5}">
                      <a16:colId xmlns:a16="http://schemas.microsoft.com/office/drawing/2014/main" val="3465080106"/>
                    </a:ext>
                  </a:extLst>
                </a:gridCol>
                <a:gridCol w="839999">
                  <a:extLst>
                    <a:ext uri="{9D8B030D-6E8A-4147-A177-3AD203B41FA5}">
                      <a16:colId xmlns:a16="http://schemas.microsoft.com/office/drawing/2014/main" val="4106698414"/>
                    </a:ext>
                  </a:extLst>
                </a:gridCol>
                <a:gridCol w="839999">
                  <a:extLst>
                    <a:ext uri="{9D8B030D-6E8A-4147-A177-3AD203B41FA5}">
                      <a16:colId xmlns:a16="http://schemas.microsoft.com/office/drawing/2014/main" val="2111840646"/>
                    </a:ext>
                  </a:extLst>
                </a:gridCol>
                <a:gridCol w="839999">
                  <a:extLst>
                    <a:ext uri="{9D8B030D-6E8A-4147-A177-3AD203B41FA5}">
                      <a16:colId xmlns:a16="http://schemas.microsoft.com/office/drawing/2014/main" val="3565917500"/>
                    </a:ext>
                  </a:extLst>
                </a:gridCol>
                <a:gridCol w="839999">
                  <a:extLst>
                    <a:ext uri="{9D8B030D-6E8A-4147-A177-3AD203B41FA5}">
                      <a16:colId xmlns:a16="http://schemas.microsoft.com/office/drawing/2014/main" val="3194313853"/>
                    </a:ext>
                  </a:extLst>
                </a:gridCol>
                <a:gridCol w="839999">
                  <a:extLst>
                    <a:ext uri="{9D8B030D-6E8A-4147-A177-3AD203B41FA5}">
                      <a16:colId xmlns:a16="http://schemas.microsoft.com/office/drawing/2014/main" val="3166987111"/>
                    </a:ext>
                  </a:extLst>
                </a:gridCol>
              </a:tblGrid>
              <a:tr h="226583">
                <a:tc>
                  <a:txBody>
                    <a:bodyPr/>
                    <a:lstStyle/>
                    <a:p>
                      <a:pPr algn="ctr"/>
                      <a:r>
                        <a:rPr lang="en-US" sz="900" b="1"/>
                        <a:t>DP Count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95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96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90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83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77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70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60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37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32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23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219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algn="ctr"/>
                      <a:r>
                        <a:rPr lang="en-US" sz="900"/>
                        <a:t>882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239748196"/>
                  </a:ext>
                </a:extLst>
              </a:tr>
            </a:tbl>
          </a:graphicData>
        </a:graphic>
      </p:graphicFrame>
      <p:grpSp>
        <p:nvGrpSpPr>
          <p:cNvPr id="3" name="Group 2">
            <a:extLst>
              <a:ext uri="{FF2B5EF4-FFF2-40B4-BE49-F238E27FC236}">
                <a16:creationId xmlns:a16="http://schemas.microsoft.com/office/drawing/2014/main" id="{2774C9FD-0CA5-4DE8-38D2-D6C8740235EA}"/>
              </a:ext>
            </a:extLst>
          </p:cNvPr>
          <p:cNvGrpSpPr/>
          <p:nvPr/>
        </p:nvGrpSpPr>
        <p:grpSpPr>
          <a:xfrm>
            <a:off x="6775010" y="714114"/>
            <a:ext cx="4116310" cy="2635668"/>
            <a:chOff x="7430128" y="810811"/>
            <a:chExt cx="3628367" cy="2232014"/>
          </a:xfrm>
        </p:grpSpPr>
        <p:graphicFrame>
          <p:nvGraphicFramePr>
            <p:cNvPr id="5" name="Diagram 4">
              <a:extLst>
                <a:ext uri="{FF2B5EF4-FFF2-40B4-BE49-F238E27FC236}">
                  <a16:creationId xmlns:a16="http://schemas.microsoft.com/office/drawing/2014/main" id="{0BA81F8A-CC71-64E5-EEE7-D8C4698399FA}"/>
                </a:ext>
              </a:extLst>
            </p:cNvPr>
            <p:cNvGraphicFramePr/>
            <p:nvPr>
              <p:extLst>
                <p:ext uri="{D42A27DB-BD31-4B8C-83A1-F6EECF244321}">
                  <p14:modId xmlns:p14="http://schemas.microsoft.com/office/powerpoint/2010/main" val="900201526"/>
                </p:ext>
              </p:extLst>
            </p:nvPr>
          </p:nvGraphicFramePr>
          <p:xfrm>
            <a:off x="7430128" y="1140437"/>
            <a:ext cx="3545941" cy="19023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C24A4D13-28E8-B863-C4C7-E37591297E49}"/>
                </a:ext>
              </a:extLst>
            </p:cNvPr>
            <p:cNvSpPr txBox="1"/>
            <p:nvPr/>
          </p:nvSpPr>
          <p:spPr>
            <a:xfrm>
              <a:off x="8898484" y="1966025"/>
              <a:ext cx="484909" cy="274320"/>
            </a:xfrm>
            <a:prstGeom prst="rect">
              <a:avLst/>
            </a:prstGeom>
            <a:noFill/>
          </p:spPr>
          <p:txBody>
            <a:bodyPr wrap="square" rtlCol="0">
              <a:noAutofit/>
            </a:bodyPr>
            <a:lstStyle/>
            <a:p>
              <a:pPr algn="l"/>
              <a:r>
                <a:rPr lang="en-US" sz="1200" b="1">
                  <a:solidFill>
                    <a:schemeClr val="bg1"/>
                  </a:solidFill>
                </a:rPr>
                <a:t>882</a:t>
              </a:r>
            </a:p>
          </p:txBody>
        </p:sp>
        <p:grpSp>
          <p:nvGrpSpPr>
            <p:cNvPr id="10" name="Group 9">
              <a:extLst>
                <a:ext uri="{FF2B5EF4-FFF2-40B4-BE49-F238E27FC236}">
                  <a16:creationId xmlns:a16="http://schemas.microsoft.com/office/drawing/2014/main" id="{1AE9B451-4326-1B0B-B304-8C7DD08403BC}"/>
                </a:ext>
              </a:extLst>
            </p:cNvPr>
            <p:cNvGrpSpPr/>
            <p:nvPr/>
          </p:nvGrpSpPr>
          <p:grpSpPr>
            <a:xfrm>
              <a:off x="8248865" y="810811"/>
              <a:ext cx="2809630" cy="237556"/>
              <a:chOff x="8158330" y="610910"/>
              <a:chExt cx="2809630" cy="237556"/>
            </a:xfrm>
          </p:grpSpPr>
          <p:sp>
            <p:nvSpPr>
              <p:cNvPr id="11" name="TextBox 10">
                <a:extLst>
                  <a:ext uri="{FF2B5EF4-FFF2-40B4-BE49-F238E27FC236}">
                    <a16:creationId xmlns:a16="http://schemas.microsoft.com/office/drawing/2014/main" id="{0E4DF875-6DB9-98C8-46D9-FA261CEC3F56}"/>
                  </a:ext>
                </a:extLst>
              </p:cNvPr>
              <p:cNvSpPr txBox="1"/>
              <p:nvPr/>
            </p:nvSpPr>
            <p:spPr>
              <a:xfrm>
                <a:off x="8274660" y="633914"/>
                <a:ext cx="1213164" cy="214552"/>
              </a:xfrm>
              <a:prstGeom prst="rect">
                <a:avLst/>
              </a:prstGeom>
              <a:noFill/>
            </p:spPr>
            <p:txBody>
              <a:bodyPr wrap="square" rtlCol="0">
                <a:noAutofit/>
              </a:bodyPr>
              <a:lstStyle/>
              <a:p>
                <a:pPr algn="l"/>
                <a:r>
                  <a:rPr lang="en-US" sz="900"/>
                  <a:t>Production DP’s</a:t>
                </a:r>
              </a:p>
            </p:txBody>
          </p:sp>
          <p:sp>
            <p:nvSpPr>
              <p:cNvPr id="12" name="TextBox 11">
                <a:extLst>
                  <a:ext uri="{FF2B5EF4-FFF2-40B4-BE49-F238E27FC236}">
                    <a16:creationId xmlns:a16="http://schemas.microsoft.com/office/drawing/2014/main" id="{AB011DA5-F536-C977-145E-27D067F99A6F}"/>
                  </a:ext>
                </a:extLst>
              </p:cNvPr>
              <p:cNvSpPr txBox="1"/>
              <p:nvPr/>
            </p:nvSpPr>
            <p:spPr>
              <a:xfrm>
                <a:off x="9528460" y="610910"/>
                <a:ext cx="1439500" cy="172820"/>
              </a:xfrm>
              <a:prstGeom prst="rect">
                <a:avLst/>
              </a:prstGeom>
              <a:noFill/>
            </p:spPr>
            <p:txBody>
              <a:bodyPr wrap="square" rtlCol="0">
                <a:noAutofit/>
              </a:bodyPr>
              <a:lstStyle/>
              <a:p>
                <a:pPr algn="l"/>
                <a:r>
                  <a:rPr lang="en-US" sz="900"/>
                  <a:t>Recommended DP’s</a:t>
                </a:r>
              </a:p>
            </p:txBody>
          </p:sp>
          <p:sp>
            <p:nvSpPr>
              <p:cNvPr id="13" name="Rectangle 12">
                <a:extLst>
                  <a:ext uri="{FF2B5EF4-FFF2-40B4-BE49-F238E27FC236}">
                    <a16:creationId xmlns:a16="http://schemas.microsoft.com/office/drawing/2014/main" id="{0991ACD5-3E08-6349-26FC-32EB4C7D7F1D}"/>
                  </a:ext>
                </a:extLst>
              </p:cNvPr>
              <p:cNvSpPr/>
              <p:nvPr/>
            </p:nvSpPr>
            <p:spPr>
              <a:xfrm>
                <a:off x="8158330" y="692387"/>
                <a:ext cx="64008"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56625D6-787F-90E8-9603-9119ECE28A62}"/>
                  </a:ext>
                </a:extLst>
              </p:cNvPr>
              <p:cNvSpPr/>
              <p:nvPr/>
            </p:nvSpPr>
            <p:spPr>
              <a:xfrm>
                <a:off x="9455820" y="692387"/>
                <a:ext cx="64008" cy="6400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aphicFrame>
        <p:nvGraphicFramePr>
          <p:cNvPr id="15" name="Table 14">
            <a:extLst>
              <a:ext uri="{FF2B5EF4-FFF2-40B4-BE49-F238E27FC236}">
                <a16:creationId xmlns:a16="http://schemas.microsoft.com/office/drawing/2014/main" id="{DE7570AC-1170-EEED-60D9-610A344ADDF4}"/>
              </a:ext>
            </a:extLst>
          </p:cNvPr>
          <p:cNvGraphicFramePr>
            <a:graphicFrameLocks noGrp="1"/>
          </p:cNvGraphicFramePr>
          <p:nvPr>
            <p:extLst>
              <p:ext uri="{D42A27DB-BD31-4B8C-83A1-F6EECF244321}">
                <p14:modId xmlns:p14="http://schemas.microsoft.com/office/powerpoint/2010/main" val="460862894"/>
              </p:ext>
            </p:extLst>
          </p:nvPr>
        </p:nvGraphicFramePr>
        <p:xfrm>
          <a:off x="865674" y="1293878"/>
          <a:ext cx="3099744" cy="1053721"/>
        </p:xfrm>
        <a:graphic>
          <a:graphicData uri="http://schemas.openxmlformats.org/drawingml/2006/table">
            <a:tbl>
              <a:tblPr firstRow="1" bandRow="1">
                <a:tableStyleId>{B301B821-A1FF-4177-AEE7-76D212191A09}</a:tableStyleId>
              </a:tblPr>
              <a:tblGrid>
                <a:gridCol w="1728395">
                  <a:extLst>
                    <a:ext uri="{9D8B030D-6E8A-4147-A177-3AD203B41FA5}">
                      <a16:colId xmlns:a16="http://schemas.microsoft.com/office/drawing/2014/main" val="397576699"/>
                    </a:ext>
                  </a:extLst>
                </a:gridCol>
                <a:gridCol w="1371349">
                  <a:extLst>
                    <a:ext uri="{9D8B030D-6E8A-4147-A177-3AD203B41FA5}">
                      <a16:colId xmlns:a16="http://schemas.microsoft.com/office/drawing/2014/main" val="3028198999"/>
                    </a:ext>
                  </a:extLst>
                </a:gridCol>
              </a:tblGrid>
              <a:tr h="182880">
                <a:tc>
                  <a:txBody>
                    <a:bodyPr/>
                    <a:lstStyle/>
                    <a:p>
                      <a:pPr>
                        <a:lnSpc>
                          <a:spcPct val="150000"/>
                        </a:lnSpc>
                      </a:pPr>
                      <a:endParaRPr lang="en-US" sz="900" b="0"/>
                    </a:p>
                  </a:txBody>
                  <a:tcPr>
                    <a:lnL w="12700" cmpd="sng">
                      <a:noFill/>
                    </a:lnL>
                    <a:lnR>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nSpc>
                          <a:spcPct val="150000"/>
                        </a:lnSpc>
                      </a:pPr>
                      <a:r>
                        <a:rPr lang="en-US" sz="900" b="0"/>
                        <a:t>Other Status DP’s</a:t>
                      </a:r>
                    </a:p>
                  </a:txBody>
                  <a:tcPr>
                    <a:lnL>
                      <a:noFill/>
                    </a:lnL>
                    <a:lnR>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2384805172"/>
                  </a:ext>
                </a:extLst>
              </a:tr>
              <a:tr h="182880">
                <a:tc>
                  <a:txBody>
                    <a:bodyPr/>
                    <a:lstStyle/>
                    <a:p>
                      <a:pPr marL="0" algn="l" defTabSz="685800" rtl="0" eaLnBrk="1" fontAlgn="b" latinLnBrk="0" hangingPunct="1">
                        <a:lnSpc>
                          <a:spcPct val="100000"/>
                        </a:lnSpc>
                      </a:pPr>
                      <a:r>
                        <a:rPr lang="en-US" sz="900" u="none" strike="noStrike" kern="1200">
                          <a:solidFill>
                            <a:schemeClr val="dk1"/>
                          </a:solidFill>
                          <a:effectLst/>
                          <a:latin typeface="+mn-lt"/>
                          <a:ea typeface="+mn-ea"/>
                          <a:cs typeface="+mn-cs"/>
                        </a:rPr>
                        <a:t>Model Recommendations</a:t>
                      </a: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lnSpc>
                          <a:spcPct val="150000"/>
                        </a:lnSpc>
                      </a:pPr>
                      <a:r>
                        <a:rPr lang="en-US" sz="900" u="none" strike="noStrike" kern="1200">
                          <a:solidFill>
                            <a:schemeClr val="dk1"/>
                          </a:solidFill>
                          <a:effectLst/>
                          <a:latin typeface="+mn-lt"/>
                          <a:ea typeface="+mn-ea"/>
                          <a:cs typeface="+mn-cs"/>
                        </a:rPr>
                        <a:t>2586</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5118604"/>
                  </a:ext>
                </a:extLst>
              </a:tr>
              <a:tr h="223901">
                <a:tc>
                  <a:txBody>
                    <a:bodyPr/>
                    <a:lstStyle/>
                    <a:p>
                      <a:pPr marL="0" algn="l" defTabSz="685800" rtl="0" eaLnBrk="1" fontAlgn="b" latinLnBrk="0" hangingPunct="1">
                        <a:lnSpc>
                          <a:spcPct val="100000"/>
                        </a:lnSpc>
                      </a:pPr>
                      <a:r>
                        <a:rPr lang="en-US" sz="900" u="none" strike="noStrike" kern="1200">
                          <a:solidFill>
                            <a:schemeClr val="dk1"/>
                          </a:solidFill>
                          <a:effectLst/>
                          <a:latin typeface="+mn-lt"/>
                          <a:ea typeface="+mn-ea"/>
                          <a:cs typeface="+mn-cs"/>
                        </a:rPr>
                        <a:t>Production DP’s</a:t>
                      </a: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solidFill>
                      <a:srgbClr val="E8E7EB"/>
                    </a:solidFill>
                  </a:tcPr>
                </a:tc>
                <a:tc>
                  <a:txBody>
                    <a:bodyPr/>
                    <a:lstStyle/>
                    <a:p>
                      <a:pPr marL="0" algn="ctr" defTabSz="685800" rtl="0" eaLnBrk="1" fontAlgn="b" latinLnBrk="0" hangingPunct="1">
                        <a:lnSpc>
                          <a:spcPct val="150000"/>
                        </a:lnSpc>
                      </a:pPr>
                      <a:r>
                        <a:rPr lang="en-US" sz="900" u="none" strike="noStrike" kern="1200">
                          <a:solidFill>
                            <a:schemeClr val="dk1"/>
                          </a:solidFill>
                          <a:effectLst/>
                          <a:latin typeface="+mn-lt"/>
                          <a:ea typeface="+mn-ea"/>
                          <a:cs typeface="+mn-cs"/>
                        </a:rPr>
                        <a:t>1185</a:t>
                      </a:r>
                    </a:p>
                  </a:txBody>
                  <a:tcPr anchor="ctr">
                    <a:lnL>
                      <a:noFill/>
                    </a:lnL>
                    <a:lnR>
                      <a:noFill/>
                    </a:lnR>
                    <a:lnT w="12700" cmpd="sng">
                      <a:noFill/>
                    </a:lnT>
                    <a:lnB w="12700" cmpd="sng">
                      <a:noFill/>
                    </a:lnB>
                    <a:lnTlToBr w="12700" cmpd="sng">
                      <a:noFill/>
                      <a:prstDash val="solid"/>
                    </a:lnTlToBr>
                    <a:lnBlToTr w="12700" cmpd="sng">
                      <a:noFill/>
                      <a:prstDash val="solid"/>
                    </a:lnBlToTr>
                    <a:solidFill>
                      <a:srgbClr val="E8E7EB"/>
                    </a:solidFill>
                  </a:tcPr>
                </a:tc>
                <a:extLst>
                  <a:ext uri="{0D108BD9-81ED-4DB2-BD59-A6C34878D82A}">
                    <a16:rowId xmlns:a16="http://schemas.microsoft.com/office/drawing/2014/main" val="3881185309"/>
                  </a:ext>
                </a:extLst>
              </a:tr>
              <a:tr h="223901">
                <a:tc>
                  <a:txBody>
                    <a:bodyPr/>
                    <a:lstStyle/>
                    <a:p>
                      <a:pPr marL="0" algn="l" defTabSz="685800" rtl="0" eaLnBrk="1" fontAlgn="b" latinLnBrk="0" hangingPunct="1">
                        <a:lnSpc>
                          <a:spcPct val="100000"/>
                        </a:lnSpc>
                      </a:pPr>
                      <a:r>
                        <a:rPr lang="en-US" sz="900" u="none" strike="noStrike" kern="1200">
                          <a:solidFill>
                            <a:schemeClr val="dk1"/>
                          </a:solidFill>
                          <a:effectLst/>
                          <a:latin typeface="+mn-lt"/>
                          <a:ea typeface="+mn-ea"/>
                          <a:cs typeface="+mn-cs"/>
                        </a:rPr>
                        <a:t>Common DP’s</a:t>
                      </a: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marL="0" algn="ctr" defTabSz="685800" rtl="0" eaLnBrk="1" fontAlgn="b" latinLnBrk="0" hangingPunct="1">
                        <a:lnSpc>
                          <a:spcPct val="150000"/>
                        </a:lnSpc>
                      </a:pPr>
                      <a:r>
                        <a:rPr lang="en-US" sz="900" u="none" strike="noStrike" kern="1200">
                          <a:solidFill>
                            <a:schemeClr val="dk1"/>
                          </a:solidFill>
                          <a:effectLst/>
                          <a:latin typeface="+mn-lt"/>
                          <a:ea typeface="+mn-ea"/>
                          <a:cs typeface="+mn-cs"/>
                        </a:rPr>
                        <a:t>882</a:t>
                      </a:r>
                    </a:p>
                  </a:txBody>
                  <a:tcPr anchor="ctr">
                    <a:lnL>
                      <a:noFill/>
                    </a:lnL>
                    <a:lnR>
                      <a:noFill/>
                    </a:lnR>
                    <a:lnT w="12700" cmpd="sng">
                      <a:noFill/>
                    </a:lnT>
                    <a:lnB w="12700" cmpd="sng">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47859311"/>
                  </a:ext>
                </a:extLst>
              </a:tr>
            </a:tbl>
          </a:graphicData>
        </a:graphic>
      </p:graphicFrame>
      <p:sp>
        <p:nvSpPr>
          <p:cNvPr id="16" name="TextBox 15">
            <a:extLst>
              <a:ext uri="{FF2B5EF4-FFF2-40B4-BE49-F238E27FC236}">
                <a16:creationId xmlns:a16="http://schemas.microsoft.com/office/drawing/2014/main" id="{348B74EB-6DD6-12C0-537C-DEAE781038A2}"/>
              </a:ext>
            </a:extLst>
          </p:cNvPr>
          <p:cNvSpPr txBox="1"/>
          <p:nvPr/>
        </p:nvSpPr>
        <p:spPr>
          <a:xfrm>
            <a:off x="10838300" y="5924339"/>
            <a:ext cx="633743" cy="166962"/>
          </a:xfrm>
          <a:prstGeom prst="rect">
            <a:avLst/>
          </a:prstGeom>
          <a:noFill/>
        </p:spPr>
        <p:txBody>
          <a:bodyPr wrap="square" rtlCol="0">
            <a:noAutofit/>
          </a:bodyPr>
          <a:lstStyle/>
          <a:p>
            <a:pPr algn="l"/>
            <a:r>
              <a:rPr lang="en-US" sz="900" b="1"/>
              <a:t>Total</a:t>
            </a:r>
          </a:p>
        </p:txBody>
      </p:sp>
      <p:sp>
        <p:nvSpPr>
          <p:cNvPr id="17" name="TextBox 16">
            <a:extLst>
              <a:ext uri="{FF2B5EF4-FFF2-40B4-BE49-F238E27FC236}">
                <a16:creationId xmlns:a16="http://schemas.microsoft.com/office/drawing/2014/main" id="{4BFCAC21-831F-60AB-659A-AA295D9A5AF3}"/>
              </a:ext>
            </a:extLst>
          </p:cNvPr>
          <p:cNvSpPr txBox="1"/>
          <p:nvPr/>
        </p:nvSpPr>
        <p:spPr>
          <a:xfrm>
            <a:off x="8637006" y="110503"/>
            <a:ext cx="3393273" cy="306635"/>
          </a:xfrm>
          <a:prstGeom prst="rect">
            <a:avLst/>
          </a:prstGeom>
          <a:noFill/>
        </p:spPr>
        <p:txBody>
          <a:bodyPr wrap="square" rtlCol="0">
            <a:noAutofit/>
          </a:bodyPr>
          <a:lstStyle/>
          <a:p>
            <a:pPr algn="l"/>
            <a:r>
              <a:rPr lang="en-US">
                <a:solidFill>
                  <a:schemeClr val="accent1"/>
                </a:solidFill>
              </a:rPr>
              <a:t>Output Vs. Production Data </a:t>
            </a:r>
          </a:p>
        </p:txBody>
      </p:sp>
      <p:sp>
        <p:nvSpPr>
          <p:cNvPr id="7" name="TextBox 6">
            <a:extLst>
              <a:ext uri="{FF2B5EF4-FFF2-40B4-BE49-F238E27FC236}">
                <a16:creationId xmlns:a16="http://schemas.microsoft.com/office/drawing/2014/main" id="{B5A8E8C0-889D-4578-56F2-300DFE51FD32}"/>
              </a:ext>
            </a:extLst>
          </p:cNvPr>
          <p:cNvSpPr txBox="1"/>
          <p:nvPr/>
        </p:nvSpPr>
        <p:spPr>
          <a:xfrm>
            <a:off x="846010" y="2796746"/>
            <a:ext cx="2770361" cy="298764"/>
          </a:xfrm>
          <a:prstGeom prst="rect">
            <a:avLst/>
          </a:prstGeom>
          <a:noFill/>
        </p:spPr>
        <p:txBody>
          <a:bodyPr wrap="square" rtlCol="0">
            <a:noAutofit/>
          </a:bodyPr>
          <a:lstStyle/>
          <a:p>
            <a:pPr algn="l"/>
            <a:r>
              <a:rPr lang="en-US" sz="1400">
                <a:solidFill>
                  <a:schemeClr val="accent1"/>
                </a:solidFill>
              </a:rPr>
              <a:t>Coverage: 74%</a:t>
            </a:r>
          </a:p>
        </p:txBody>
      </p:sp>
    </p:spTree>
    <p:extLst>
      <p:ext uri="{BB962C8B-B14F-4D97-AF65-F5344CB8AC3E}">
        <p14:creationId xmlns:p14="http://schemas.microsoft.com/office/powerpoint/2010/main" val="27118378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EA14E9-7CA3-EF13-1E5C-A02C4B08760B}"/>
              </a:ext>
            </a:extLst>
          </p:cNvPr>
          <p:cNvSpPr>
            <a:spLocks noGrp="1"/>
          </p:cNvSpPr>
          <p:nvPr>
            <p:ph type="sldNum" sz="quarter" idx="12"/>
          </p:nvPr>
        </p:nvSpPr>
        <p:spPr/>
        <p:txBody>
          <a:bodyPr/>
          <a:lstStyle/>
          <a:p>
            <a:fld id="{8BC64C03-9EC0-4B7E-8FE4-24DBF62E63E5}" type="slidenum">
              <a:rPr lang="en-US" smtClean="0"/>
              <a:t>34</a:t>
            </a:fld>
            <a:endParaRPr lang="en-US"/>
          </a:p>
        </p:txBody>
      </p:sp>
      <p:sp>
        <p:nvSpPr>
          <p:cNvPr id="3" name="Title 1" descr="Title Block">
            <a:extLst>
              <a:ext uri="{FF2B5EF4-FFF2-40B4-BE49-F238E27FC236}">
                <a16:creationId xmlns:a16="http://schemas.microsoft.com/office/drawing/2014/main" id="{8A2170E9-B7E7-A6D1-DFC5-6447B6E4811F}"/>
              </a:ext>
            </a:extLst>
          </p:cNvPr>
          <p:cNvSpPr txBox="1">
            <a:spLocks/>
          </p:cNvSpPr>
          <p:nvPr/>
        </p:nvSpPr>
        <p:spPr>
          <a:xfrm>
            <a:off x="230863" y="137682"/>
            <a:ext cx="11277600" cy="444471"/>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mn-lt"/>
                <a:ea typeface="+mj-ea"/>
                <a:cs typeface="+mj-cs"/>
              </a:defRPr>
            </a:lvl1pPr>
          </a:lstStyle>
          <a:p>
            <a:r>
              <a:rPr lang="en-US" sz="2000" b="1"/>
              <a:t>Department Overview:</a:t>
            </a:r>
          </a:p>
        </p:txBody>
      </p:sp>
    </p:spTree>
    <p:extLst>
      <p:ext uri="{BB962C8B-B14F-4D97-AF65-F5344CB8AC3E}">
        <p14:creationId xmlns:p14="http://schemas.microsoft.com/office/powerpoint/2010/main" val="28336971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137E6B-0310-42FE-8BE9-AAEB6877192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C64C03-9EC0-4B7E-8FE4-24DBF62E63E5}" type="slidenum">
              <a:rPr kumimoji="0" lang="en-US" sz="900" b="0" i="0" u="none" strike="noStrike" kern="1200" cap="none" spc="0" normalizeH="0" baseline="0" noProof="0" smtClean="0">
                <a:ln>
                  <a:noFill/>
                </a:ln>
                <a:solidFill>
                  <a:srgbClr val="000000">
                    <a:lumMod val="50000"/>
                    <a:lumOff val="50000"/>
                  </a:srgbClr>
                </a:solidFill>
                <a:effectLst/>
                <a:uLnTx/>
                <a:uFillTx/>
                <a:latin typeface="Montserra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900" b="0" i="0" u="none" strike="noStrike" kern="1200" cap="none" spc="0" normalizeH="0" baseline="0" noProof="0">
              <a:ln>
                <a:noFill/>
              </a:ln>
              <a:solidFill>
                <a:srgbClr val="000000">
                  <a:lumMod val="50000"/>
                  <a:lumOff val="50000"/>
                </a:srgbClr>
              </a:solidFill>
              <a:effectLst/>
              <a:uLnTx/>
              <a:uFillTx/>
              <a:latin typeface="Montserrat"/>
              <a:ea typeface="+mn-ea"/>
              <a:cs typeface="+mn-cs"/>
            </a:endParaRPr>
          </a:p>
        </p:txBody>
      </p:sp>
      <p:graphicFrame>
        <p:nvGraphicFramePr>
          <p:cNvPr id="30" name="Agenda Table">
            <a:extLst>
              <a:ext uri="{FF2B5EF4-FFF2-40B4-BE49-F238E27FC236}">
                <a16:creationId xmlns:a16="http://schemas.microsoft.com/office/drawing/2014/main" id="{9951DCF4-7627-4B7C-8711-BB343F81B6EE}"/>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4227990438"/>
              </p:ext>
            </p:extLst>
          </p:nvPr>
        </p:nvGraphicFramePr>
        <p:xfrm>
          <a:off x="457200" y="1221850"/>
          <a:ext cx="11274552" cy="3848370"/>
        </p:xfrm>
        <a:graphic>
          <a:graphicData uri="http://schemas.openxmlformats.org/drawingml/2006/table">
            <a:tbl>
              <a:tblPr firstRow="1" bandRow="1">
                <a:tableStyleId>{5C22544A-7EE6-4342-B048-85BDC9FD1C3A}</a:tableStyleId>
              </a:tblPr>
              <a:tblGrid>
                <a:gridCol w="1229606">
                  <a:extLst>
                    <a:ext uri="{9D8B030D-6E8A-4147-A177-3AD203B41FA5}">
                      <a16:colId xmlns:a16="http://schemas.microsoft.com/office/drawing/2014/main" val="20000"/>
                    </a:ext>
                  </a:extLst>
                </a:gridCol>
                <a:gridCol w="10044946">
                  <a:extLst>
                    <a:ext uri="{9D8B030D-6E8A-4147-A177-3AD203B41FA5}">
                      <a16:colId xmlns:a16="http://schemas.microsoft.com/office/drawing/2014/main" val="20002"/>
                    </a:ext>
                  </a:extLst>
                </a:gridCol>
              </a:tblGrid>
              <a:tr h="769674">
                <a:tc>
                  <a:txBody>
                    <a:bodyPr/>
                    <a:lstStyle/>
                    <a:p>
                      <a:pPr algn="ctr"/>
                      <a:r>
                        <a:rPr lang="en-US" sz="2400">
                          <a:solidFill>
                            <a:schemeClr val="accent2"/>
                          </a:solidFill>
                          <a:latin typeface="+mj-lt"/>
                        </a:rPr>
                        <a:t>1</a:t>
                      </a:r>
                    </a:p>
                  </a:txBody>
                  <a:tcPr anchor="ctr">
                    <a:lnL w="38100" cap="flat" cmpd="sng" algn="ctr">
                      <a:noFill/>
                      <a:prstDash val="solid"/>
                      <a:round/>
                      <a:headEnd type="none" w="med" len="med"/>
                      <a:tailEnd type="none" w="med" len="med"/>
                    </a:lnL>
                    <a:lnR w="38100" cap="flat" cmpd="sng" algn="ctr">
                      <a:solidFill>
                        <a:schemeClr val="accent2"/>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66688" marR="0" indent="0" algn="l" defTabSz="1280160" rtl="0" eaLnBrk="1" fontAlgn="auto" latinLnBrk="0" hangingPunct="1">
                        <a:lnSpc>
                          <a:spcPct val="100000"/>
                        </a:lnSpc>
                        <a:spcBef>
                          <a:spcPts val="0"/>
                        </a:spcBef>
                        <a:spcAft>
                          <a:spcPts val="0"/>
                        </a:spcAft>
                        <a:buClrTx/>
                        <a:buSzTx/>
                        <a:buFontTx/>
                        <a:buNone/>
                        <a:tabLst/>
                        <a:defRPr/>
                      </a:pPr>
                      <a:r>
                        <a:rPr lang="en-US" sz="1800" b="0">
                          <a:solidFill>
                            <a:schemeClr val="accent1"/>
                          </a:solidFill>
                          <a:latin typeface="+mn-lt"/>
                        </a:rPr>
                        <a:t>Problem Statement &amp; Solution</a:t>
                      </a:r>
                    </a:p>
                  </a:txBody>
                  <a:tcPr anchor="ctr">
                    <a:lnL w="38100" cap="flat" cmpd="sng" algn="ctr">
                      <a:solidFill>
                        <a:schemeClr val="accent2"/>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769674">
                <a:tc>
                  <a:txBody>
                    <a:bodyPr/>
                    <a:lstStyle/>
                    <a:p>
                      <a:pPr algn="ctr"/>
                      <a:r>
                        <a:rPr lang="en-US" sz="2400">
                          <a:solidFill>
                            <a:schemeClr val="accent2"/>
                          </a:solidFill>
                          <a:latin typeface="+mj-lt"/>
                        </a:rPr>
                        <a:t>2</a:t>
                      </a:r>
                    </a:p>
                  </a:txBody>
                  <a:tcPr anchor="ctr">
                    <a:lnL w="38100" cap="flat" cmpd="sng" algn="ctr">
                      <a:noFill/>
                      <a:prstDash val="solid"/>
                      <a:round/>
                      <a:headEnd type="none" w="med" len="med"/>
                      <a:tailEnd type="none" w="med" len="med"/>
                    </a:lnL>
                    <a:lnR w="38100" cap="flat" cmpd="sng" algn="ctr">
                      <a:solidFill>
                        <a:schemeClr val="accent2"/>
                      </a:solidFill>
                      <a:prstDash val="solid"/>
                      <a:round/>
                      <a:headEnd type="none" w="med" len="med"/>
                      <a:tailEnd type="none" w="med" len="med"/>
                    </a:ln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66688" marR="0" indent="0" algn="l" defTabSz="1280160" rtl="0" eaLnBrk="1" fontAlgn="auto" latinLnBrk="0" hangingPunct="1">
                        <a:lnSpc>
                          <a:spcPct val="100000"/>
                        </a:lnSpc>
                        <a:spcBef>
                          <a:spcPts val="0"/>
                        </a:spcBef>
                        <a:spcAft>
                          <a:spcPts val="0"/>
                        </a:spcAft>
                        <a:buClrTx/>
                        <a:buSzTx/>
                        <a:buFontTx/>
                        <a:buNone/>
                        <a:tabLst/>
                        <a:defRPr/>
                      </a:pPr>
                      <a:r>
                        <a:rPr lang="en-US" sz="1800" b="0">
                          <a:solidFill>
                            <a:schemeClr val="accent1"/>
                          </a:solidFill>
                          <a:latin typeface="+mn-lt"/>
                        </a:rPr>
                        <a:t>Data &amp; EDA Summary</a:t>
                      </a:r>
                    </a:p>
                  </a:txBody>
                  <a:tcPr anchor="ctr">
                    <a:lnL w="38100" cap="flat" cmpd="sng" algn="ctr">
                      <a:solidFill>
                        <a:schemeClr val="accent2"/>
                      </a:solid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69674">
                <a:tc>
                  <a:txBody>
                    <a:bodyPr/>
                    <a:lstStyle/>
                    <a:p>
                      <a:pPr algn="ctr"/>
                      <a:r>
                        <a:rPr lang="en-US" sz="2400">
                          <a:solidFill>
                            <a:schemeClr val="accent2"/>
                          </a:solidFill>
                          <a:latin typeface="+mj-lt"/>
                        </a:rPr>
                        <a:t>3</a:t>
                      </a:r>
                    </a:p>
                  </a:txBody>
                  <a:tcPr anchor="ctr">
                    <a:lnL w="38100" cap="flat" cmpd="sng" algn="ctr">
                      <a:noFill/>
                      <a:prstDash val="solid"/>
                      <a:round/>
                      <a:headEnd type="none" w="med" len="med"/>
                      <a:tailEnd type="none" w="med" len="med"/>
                    </a:lnL>
                    <a:lnR w="38100" cap="flat" cmpd="sng" algn="ctr">
                      <a:solidFill>
                        <a:schemeClr val="accent2"/>
                      </a:solidFill>
                      <a:prstDash val="solid"/>
                      <a:round/>
                      <a:headEnd type="none" w="med" len="med"/>
                      <a:tailEnd type="none" w="med" len="med"/>
                    </a:ln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66688" marR="0" indent="0" algn="l" defTabSz="128016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1"/>
                          </a:solidFill>
                          <a:effectLst/>
                          <a:uLnTx/>
                          <a:uFillTx/>
                          <a:latin typeface="+mn-lt"/>
                          <a:ea typeface="+mn-ea"/>
                          <a:cs typeface="+mn-cs"/>
                        </a:rPr>
                        <a:t>Model Validation Results</a:t>
                      </a:r>
                      <a:endParaRPr lang="en-US" sz="1800" b="0">
                        <a:solidFill>
                          <a:schemeClr val="accent1"/>
                        </a:solidFill>
                        <a:latin typeface="+mn-lt"/>
                      </a:endParaRPr>
                    </a:p>
                  </a:txBody>
                  <a:tcPr anchor="ctr">
                    <a:lnL w="38100" cap="flat" cmpd="sng" algn="ctr">
                      <a:solidFill>
                        <a:schemeClr val="accent2"/>
                      </a:solid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69674">
                <a:tc>
                  <a:txBody>
                    <a:bodyPr/>
                    <a:lstStyle/>
                    <a:p>
                      <a:pPr algn="ctr"/>
                      <a:r>
                        <a:rPr lang="en-US" sz="2400">
                          <a:solidFill>
                            <a:schemeClr val="accent2"/>
                          </a:solidFill>
                          <a:latin typeface="+mj-lt"/>
                        </a:rPr>
                        <a:t>4</a:t>
                      </a:r>
                    </a:p>
                  </a:txBody>
                  <a:tcPr anchor="ctr">
                    <a:lnL w="38100" cap="flat" cmpd="sng" algn="ctr">
                      <a:noFill/>
                      <a:prstDash val="solid"/>
                      <a:round/>
                      <a:headEnd type="none" w="med" len="med"/>
                      <a:tailEnd type="none" w="med" len="med"/>
                    </a:lnL>
                    <a:lnR w="38100" cap="flat" cmpd="sng" algn="ctr">
                      <a:solidFill>
                        <a:schemeClr val="accent2"/>
                      </a:solidFill>
                      <a:prstDash val="solid"/>
                      <a:round/>
                      <a:headEnd type="none" w="med" len="med"/>
                      <a:tailEnd type="none" w="med" len="med"/>
                    </a:ln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66688" marR="0" indent="0" algn="l" defTabSz="1280160" rtl="0" eaLnBrk="1" fontAlgn="auto" latinLnBrk="0" hangingPunct="1">
                        <a:lnSpc>
                          <a:spcPct val="100000"/>
                        </a:lnSpc>
                        <a:spcBef>
                          <a:spcPts val="0"/>
                        </a:spcBef>
                        <a:spcAft>
                          <a:spcPts val="0"/>
                        </a:spcAft>
                        <a:buClrTx/>
                        <a:buSzTx/>
                        <a:buFontTx/>
                        <a:buNone/>
                        <a:tabLst/>
                        <a:defRPr/>
                      </a:pPr>
                      <a:r>
                        <a:rPr lang="en-US" sz="1800" b="0">
                          <a:solidFill>
                            <a:schemeClr val="accent1"/>
                          </a:solidFill>
                          <a:latin typeface="+mn-lt"/>
                        </a:rPr>
                        <a:t>Model Demo</a:t>
                      </a:r>
                    </a:p>
                  </a:txBody>
                  <a:tcPr anchor="ctr">
                    <a:lnL w="38100" cap="flat" cmpd="sng" algn="ctr">
                      <a:solidFill>
                        <a:schemeClr val="accent2"/>
                      </a:solid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0970179"/>
                  </a:ext>
                </a:extLst>
              </a:tr>
              <a:tr h="769674">
                <a:tc>
                  <a:txBody>
                    <a:bodyPr/>
                    <a:lstStyle/>
                    <a:p>
                      <a:pPr algn="ctr"/>
                      <a:r>
                        <a:rPr lang="en-US" sz="2400">
                          <a:solidFill>
                            <a:schemeClr val="accent2"/>
                          </a:solidFill>
                          <a:latin typeface="+mj-lt"/>
                        </a:rPr>
                        <a:t>5</a:t>
                      </a:r>
                    </a:p>
                  </a:txBody>
                  <a:tcPr anchor="ctr">
                    <a:lnL w="38100" cap="flat" cmpd="sng" algn="ctr">
                      <a:noFill/>
                      <a:prstDash val="solid"/>
                      <a:round/>
                      <a:headEnd type="none" w="med" len="med"/>
                      <a:tailEnd type="none" w="med" len="med"/>
                    </a:lnL>
                    <a:lnR w="38100" cap="flat" cmpd="sng" algn="ctr">
                      <a:solidFill>
                        <a:schemeClr val="accent2"/>
                      </a:solidFill>
                      <a:prstDash val="solid"/>
                      <a:round/>
                      <a:headEnd type="none" w="med" len="med"/>
                      <a:tailEnd type="none" w="med" len="med"/>
                    </a:ln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66688" marR="0" indent="0" algn="l" defTabSz="128016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1"/>
                          </a:solidFill>
                          <a:effectLst/>
                          <a:uLnTx/>
                          <a:uFillTx/>
                          <a:latin typeface="+mn-lt"/>
                          <a:ea typeface="+mn-ea"/>
                          <a:cs typeface="+mn-cs"/>
                        </a:rPr>
                        <a:t>Next Steps</a:t>
                      </a:r>
                      <a:endParaRPr lang="en-US" sz="1800" b="0">
                        <a:solidFill>
                          <a:schemeClr val="accent1"/>
                        </a:solidFill>
                        <a:latin typeface="+mn-lt"/>
                      </a:endParaRPr>
                    </a:p>
                  </a:txBody>
                  <a:tcPr anchor="ctr">
                    <a:lnL w="38100" cap="flat" cmpd="sng" algn="ctr">
                      <a:solidFill>
                        <a:schemeClr val="accent2"/>
                      </a:solid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3" name="Title" descr="Agenda">
            <a:extLst>
              <a:ext uri="{FF2B5EF4-FFF2-40B4-BE49-F238E27FC236}">
                <a16:creationId xmlns:a16="http://schemas.microsoft.com/office/drawing/2014/main" id="{FB592D7D-D5AB-4CE1-A63E-D4914614C3AE}"/>
              </a:ext>
            </a:extLst>
          </p:cNvPr>
          <p:cNvSpPr>
            <a:spLocks noGrp="1"/>
          </p:cNvSpPr>
          <p:nvPr>
            <p:ph type="title"/>
          </p:nvPr>
        </p:nvSpPr>
        <p:spPr/>
        <p:txBody>
          <a:bodyPr/>
          <a:lstStyle/>
          <a:p>
            <a:r>
              <a:rPr lang="en-US"/>
              <a:t>Agenda</a:t>
            </a:r>
          </a:p>
        </p:txBody>
      </p:sp>
    </p:spTree>
    <p:extLst>
      <p:ext uri="{BB962C8B-B14F-4D97-AF65-F5344CB8AC3E}">
        <p14:creationId xmlns:p14="http://schemas.microsoft.com/office/powerpoint/2010/main" val="22093123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Subtitle" descr="All Objects">
            <a:extLst>
              <a:ext uri="{FF2B5EF4-FFF2-40B4-BE49-F238E27FC236}">
                <a16:creationId xmlns:a16="http://schemas.microsoft.com/office/drawing/2014/main" id="{B193CA41-5CA8-CA40-984E-887A6D2EED70}"/>
              </a:ext>
            </a:extLst>
          </p:cNvPr>
          <p:cNvSpPr>
            <a:spLocks noGrp="1"/>
          </p:cNvSpPr>
          <p:nvPr>
            <p:ph type="subTitle" idx="1"/>
          </p:nvPr>
        </p:nvSpPr>
        <p:spPr>
          <a:xfrm>
            <a:off x="567366" y="3710936"/>
            <a:ext cx="7072233" cy="508228"/>
          </a:xfrm>
        </p:spPr>
        <p:txBody>
          <a:bodyPr/>
          <a:lstStyle/>
          <a:p>
            <a:r>
              <a:rPr lang="en-US"/>
              <a:t>Abhishek Mamidipally</a:t>
            </a:r>
          </a:p>
        </p:txBody>
      </p:sp>
      <p:sp>
        <p:nvSpPr>
          <p:cNvPr id="2" name="TextBox 1">
            <a:extLst>
              <a:ext uri="{FF2B5EF4-FFF2-40B4-BE49-F238E27FC236}">
                <a16:creationId xmlns:a16="http://schemas.microsoft.com/office/drawing/2014/main" id="{1923B13E-2775-F415-4091-05A1364DA941}"/>
              </a:ext>
            </a:extLst>
          </p:cNvPr>
          <p:cNvSpPr txBox="1"/>
          <p:nvPr/>
        </p:nvSpPr>
        <p:spPr>
          <a:xfrm>
            <a:off x="458725" y="2369993"/>
            <a:ext cx="8449885" cy="1059007"/>
          </a:xfrm>
          <a:prstGeom prst="rect">
            <a:avLst/>
          </a:prstGeom>
          <a:noFill/>
        </p:spPr>
        <p:txBody>
          <a:bodyPr wrap="square" rtlCol="0">
            <a:noAutofit/>
          </a:bodyPr>
          <a:lstStyle/>
          <a:p>
            <a:pPr algn="l"/>
            <a:r>
              <a:rPr lang="en-US" sz="3200">
                <a:solidFill>
                  <a:schemeClr val="accent1"/>
                </a:solidFill>
              </a:rPr>
              <a:t>Shaping My Professional Path:</a:t>
            </a:r>
            <a:br>
              <a:rPr lang="en-US" sz="3200">
                <a:solidFill>
                  <a:schemeClr val="accent3"/>
                </a:solidFill>
              </a:rPr>
            </a:br>
            <a:r>
              <a:rPr lang="en-US" sz="3200">
                <a:solidFill>
                  <a:schemeClr val="accent3"/>
                </a:solidFill>
              </a:rPr>
              <a:t>Internship Learnings and Achievements</a:t>
            </a:r>
          </a:p>
        </p:txBody>
      </p:sp>
    </p:spTree>
    <p:extLst>
      <p:ext uri="{BB962C8B-B14F-4D97-AF65-F5344CB8AC3E}">
        <p14:creationId xmlns:p14="http://schemas.microsoft.com/office/powerpoint/2010/main" val="735104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EA14E9-7CA3-EF13-1E5C-A02C4B08760B}"/>
              </a:ext>
            </a:extLst>
          </p:cNvPr>
          <p:cNvSpPr>
            <a:spLocks noGrp="1"/>
          </p:cNvSpPr>
          <p:nvPr>
            <p:ph type="sldNum" sz="quarter" idx="12"/>
          </p:nvPr>
        </p:nvSpPr>
        <p:spPr/>
        <p:txBody>
          <a:bodyPr/>
          <a:lstStyle/>
          <a:p>
            <a:fld id="{8BC64C03-9EC0-4B7E-8FE4-24DBF62E63E5}" type="slidenum">
              <a:rPr lang="en-US" smtClean="0"/>
              <a:t>4</a:t>
            </a:fld>
            <a:endParaRPr lang="en-US"/>
          </a:p>
        </p:txBody>
      </p:sp>
      <p:sp>
        <p:nvSpPr>
          <p:cNvPr id="3" name="Title 1" descr="Title Block">
            <a:extLst>
              <a:ext uri="{FF2B5EF4-FFF2-40B4-BE49-F238E27FC236}">
                <a16:creationId xmlns:a16="http://schemas.microsoft.com/office/drawing/2014/main" id="{8A2170E9-B7E7-A6D1-DFC5-6447B6E4811F}"/>
              </a:ext>
            </a:extLst>
          </p:cNvPr>
          <p:cNvSpPr txBox="1">
            <a:spLocks/>
          </p:cNvSpPr>
          <p:nvPr/>
        </p:nvSpPr>
        <p:spPr>
          <a:xfrm>
            <a:off x="401482" y="559927"/>
            <a:ext cx="11277600" cy="444471"/>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800" kern="1200">
                <a:solidFill>
                  <a:schemeClr val="accent1"/>
                </a:solidFill>
                <a:latin typeface="+mn-lt"/>
                <a:ea typeface="+mj-ea"/>
                <a:cs typeface="+mj-cs"/>
              </a:defRPr>
            </a:lvl1pPr>
          </a:lstStyle>
          <a:p>
            <a:r>
              <a:rPr lang="en-US" b="1"/>
              <a:t>Key projects:</a:t>
            </a:r>
          </a:p>
        </p:txBody>
      </p:sp>
      <p:sp>
        <p:nvSpPr>
          <p:cNvPr id="10" name="TextBox 9">
            <a:extLst>
              <a:ext uri="{FF2B5EF4-FFF2-40B4-BE49-F238E27FC236}">
                <a16:creationId xmlns:a16="http://schemas.microsoft.com/office/drawing/2014/main" id="{0DDA28F7-64FA-28B2-FD44-E5FC3D5F8EDF}"/>
              </a:ext>
            </a:extLst>
          </p:cNvPr>
          <p:cNvSpPr txBox="1"/>
          <p:nvPr/>
        </p:nvSpPr>
        <p:spPr>
          <a:xfrm>
            <a:off x="344332" y="4394921"/>
            <a:ext cx="7126653" cy="1122629"/>
          </a:xfrm>
          <a:prstGeom prst="rect">
            <a:avLst/>
          </a:prstGeom>
          <a:noFill/>
        </p:spPr>
        <p:txBody>
          <a:bodyPr wrap="square" rtlCol="0">
            <a:noAutofit/>
          </a:bodyPr>
          <a:lstStyle/>
          <a:p>
            <a:pPr algn="l"/>
            <a:r>
              <a:rPr lang="en-US" sz="1100">
                <a:solidFill>
                  <a:schemeClr val="accent1"/>
                </a:solidFill>
              </a:rPr>
              <a:t>I focused on mapping subspecialties to their specialties, a task that required extensive data mining and natural language processing (NLP). Leveraging the state-of-the-art pre-trained models such as BERT, SPaCy, SequenceMatcher, and BioBERT, I successfully mapped the subspecialties. This task involved extracting and analyzing the subspecialties to accurately link subspecialty terms with their broader specialties, thereby improving the accuracy of specialty mapping.</a:t>
            </a:r>
          </a:p>
        </p:txBody>
      </p:sp>
      <p:grpSp>
        <p:nvGrpSpPr>
          <p:cNvPr id="54" name="Group 53">
            <a:extLst>
              <a:ext uri="{FF2B5EF4-FFF2-40B4-BE49-F238E27FC236}">
                <a16:creationId xmlns:a16="http://schemas.microsoft.com/office/drawing/2014/main" id="{381AF4E6-B672-D76F-50CA-2363C132B6B3}"/>
              </a:ext>
            </a:extLst>
          </p:cNvPr>
          <p:cNvGrpSpPr/>
          <p:nvPr/>
        </p:nvGrpSpPr>
        <p:grpSpPr>
          <a:xfrm>
            <a:off x="6787201" y="879353"/>
            <a:ext cx="4705145" cy="3930302"/>
            <a:chOff x="7275355" y="152811"/>
            <a:chExt cx="4143509" cy="3603827"/>
          </a:xfrm>
        </p:grpSpPr>
        <p:sp>
          <p:nvSpPr>
            <p:cNvPr id="14" name="Flowchart: Connector 13">
              <a:extLst>
                <a:ext uri="{FF2B5EF4-FFF2-40B4-BE49-F238E27FC236}">
                  <a16:creationId xmlns:a16="http://schemas.microsoft.com/office/drawing/2014/main" id="{8F6F295E-D096-7C15-A464-A236FA64F554}"/>
                </a:ext>
              </a:extLst>
            </p:cNvPr>
            <p:cNvSpPr/>
            <p:nvPr/>
          </p:nvSpPr>
          <p:spPr>
            <a:xfrm>
              <a:off x="8117867" y="2742311"/>
              <a:ext cx="777240" cy="777240"/>
            </a:xfrm>
            <a:prstGeom prst="flowChartConnector">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8" name="Picture 14">
              <a:extLst>
                <a:ext uri="{FF2B5EF4-FFF2-40B4-BE49-F238E27FC236}">
                  <a16:creationId xmlns:a16="http://schemas.microsoft.com/office/drawing/2014/main" id="{DE498BB2-1DFD-D44C-D136-4AE5628FEA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3950" y="3130931"/>
              <a:ext cx="448056" cy="418744"/>
            </a:xfrm>
            <a:prstGeom prst="rect">
              <a:avLst/>
            </a:prstGeom>
            <a:noFill/>
            <a:extLst>
              <a:ext uri="{909E8E84-426E-40DD-AFC4-6F175D3DCCD1}">
                <a14:hiddenFill xmlns:a14="http://schemas.microsoft.com/office/drawing/2010/main">
                  <a:solidFill>
                    <a:srgbClr val="FFFFFF"/>
                  </a:solidFill>
                </a14:hiddenFill>
              </a:ext>
            </a:extLst>
          </p:spPr>
        </p:pic>
        <p:sp>
          <p:nvSpPr>
            <p:cNvPr id="13" name="Flowchart: Connector 12">
              <a:extLst>
                <a:ext uri="{FF2B5EF4-FFF2-40B4-BE49-F238E27FC236}">
                  <a16:creationId xmlns:a16="http://schemas.microsoft.com/office/drawing/2014/main" id="{AC6BDB24-F59C-E301-7D9B-8E119B4CADCB}"/>
                </a:ext>
              </a:extLst>
            </p:cNvPr>
            <p:cNvSpPr/>
            <p:nvPr/>
          </p:nvSpPr>
          <p:spPr>
            <a:xfrm>
              <a:off x="8960032" y="1503468"/>
              <a:ext cx="1197864" cy="1196352"/>
            </a:xfrm>
            <a:prstGeom prst="flowChartConnector">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4" name="Picture 20">
              <a:extLst>
                <a:ext uri="{FF2B5EF4-FFF2-40B4-BE49-F238E27FC236}">
                  <a16:creationId xmlns:a16="http://schemas.microsoft.com/office/drawing/2014/main" id="{E5264BBB-4F16-7D71-22AF-D3C96DEC9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3012" y="1709291"/>
              <a:ext cx="784706" cy="784706"/>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5C0F7C65-0896-EA2D-139F-990E69E6CF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1993" y="2889872"/>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198828A4-1786-7656-08F6-B157A2EC01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1593" y="1430539"/>
              <a:ext cx="515341" cy="515341"/>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5944FA6A-238C-A48C-7FE8-883710A4F3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81849" y="312271"/>
              <a:ext cx="414180" cy="414180"/>
            </a:xfrm>
            <a:prstGeom prst="rect">
              <a:avLst/>
            </a:prstGeom>
            <a:noFill/>
            <a:extLst>
              <a:ext uri="{909E8E84-426E-40DD-AFC4-6F175D3DCCD1}">
                <a14:hiddenFill xmlns:a14="http://schemas.microsoft.com/office/drawing/2010/main">
                  <a:solidFill>
                    <a:srgbClr val="FFFFFF"/>
                  </a:solidFill>
                </a14:hiddenFill>
              </a:ext>
            </a:extLst>
          </p:spPr>
        </p:pic>
        <p:sp>
          <p:nvSpPr>
            <p:cNvPr id="16" name="Flowchart: Connector 15">
              <a:extLst>
                <a:ext uri="{FF2B5EF4-FFF2-40B4-BE49-F238E27FC236}">
                  <a16:creationId xmlns:a16="http://schemas.microsoft.com/office/drawing/2014/main" id="{B3FD42BB-E98E-E7D3-5A16-7C56B41A16FD}"/>
                </a:ext>
              </a:extLst>
            </p:cNvPr>
            <p:cNvSpPr/>
            <p:nvPr/>
          </p:nvSpPr>
          <p:spPr>
            <a:xfrm>
              <a:off x="8171216" y="2786450"/>
              <a:ext cx="685800" cy="685800"/>
            </a:xfrm>
            <a:prstGeom prst="flowChartConnector">
              <a:avLst/>
            </a:prstGeom>
            <a:noFill/>
            <a:ln w="38100">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CB89DCBC-2D7B-3FED-443A-0B9A0B9FD9C9}"/>
                </a:ext>
              </a:extLst>
            </p:cNvPr>
            <p:cNvCxnSpPr>
              <a:cxnSpLocks/>
              <a:stCxn id="14" idx="7"/>
              <a:endCxn id="13" idx="3"/>
            </p:cNvCxnSpPr>
            <p:nvPr/>
          </p:nvCxnSpPr>
          <p:spPr>
            <a:xfrm flipV="1">
              <a:off x="8781283" y="2524618"/>
              <a:ext cx="354172" cy="33151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511E87D-0275-2D17-4EE3-F1097DD8C980}"/>
                </a:ext>
              </a:extLst>
            </p:cNvPr>
            <p:cNvCxnSpPr>
              <a:stCxn id="13" idx="5"/>
            </p:cNvCxnSpPr>
            <p:nvPr/>
          </p:nvCxnSpPr>
          <p:spPr>
            <a:xfrm>
              <a:off x="9982473" y="2524618"/>
              <a:ext cx="727777" cy="62755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Flowchart: Connector 22">
              <a:extLst>
                <a:ext uri="{FF2B5EF4-FFF2-40B4-BE49-F238E27FC236}">
                  <a16:creationId xmlns:a16="http://schemas.microsoft.com/office/drawing/2014/main" id="{3086837D-CD04-2F08-8949-03A5A5CC6616}"/>
                </a:ext>
              </a:extLst>
            </p:cNvPr>
            <p:cNvSpPr/>
            <p:nvPr/>
          </p:nvSpPr>
          <p:spPr>
            <a:xfrm>
              <a:off x="10641624" y="2979398"/>
              <a:ext cx="777240" cy="777240"/>
            </a:xfrm>
            <a:prstGeom prst="flowChartConnector">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Connector 24">
              <a:extLst>
                <a:ext uri="{FF2B5EF4-FFF2-40B4-BE49-F238E27FC236}">
                  <a16:creationId xmlns:a16="http://schemas.microsoft.com/office/drawing/2014/main" id="{E8F43CE1-2CDB-9609-C613-4DA6C0F22002}"/>
                </a:ext>
              </a:extLst>
            </p:cNvPr>
            <p:cNvSpPr/>
            <p:nvPr/>
          </p:nvSpPr>
          <p:spPr>
            <a:xfrm>
              <a:off x="10685920" y="3032592"/>
              <a:ext cx="685800" cy="685800"/>
            </a:xfrm>
            <a:prstGeom prst="flowChartConnector">
              <a:avLst/>
            </a:prstGeom>
            <a:noFill/>
            <a:ln w="38100">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44E45D32-98A1-8D38-C848-B31CA09C318B}"/>
                </a:ext>
              </a:extLst>
            </p:cNvPr>
            <p:cNvCxnSpPr>
              <a:cxnSpLocks/>
              <a:stCxn id="13" idx="7"/>
              <a:endCxn id="28" idx="3"/>
            </p:cNvCxnSpPr>
            <p:nvPr/>
          </p:nvCxnSpPr>
          <p:spPr>
            <a:xfrm flipV="1">
              <a:off x="9982473" y="1358506"/>
              <a:ext cx="319506" cy="32016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8" name="Flowchart: Connector 27">
              <a:extLst>
                <a:ext uri="{FF2B5EF4-FFF2-40B4-BE49-F238E27FC236}">
                  <a16:creationId xmlns:a16="http://schemas.microsoft.com/office/drawing/2014/main" id="{FFB40031-06E9-589F-9996-EF3045904DDD}"/>
                </a:ext>
              </a:extLst>
            </p:cNvPr>
            <p:cNvSpPr/>
            <p:nvPr/>
          </p:nvSpPr>
          <p:spPr>
            <a:xfrm>
              <a:off x="10214937" y="851188"/>
              <a:ext cx="594360" cy="594360"/>
            </a:xfrm>
            <a:prstGeom prst="flowChartConnector">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18">
              <a:extLst>
                <a:ext uri="{FF2B5EF4-FFF2-40B4-BE49-F238E27FC236}">
                  <a16:creationId xmlns:a16="http://schemas.microsoft.com/office/drawing/2014/main" id="{BB26B09D-DB2B-CEBD-B41A-8C9C1139C26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31974" y="960297"/>
              <a:ext cx="378276" cy="378276"/>
            </a:xfrm>
            <a:prstGeom prst="rect">
              <a:avLst/>
            </a:prstGeom>
            <a:noFill/>
            <a:extLst>
              <a:ext uri="{909E8E84-426E-40DD-AFC4-6F175D3DCCD1}">
                <a14:hiddenFill xmlns:a14="http://schemas.microsoft.com/office/drawing/2010/main">
                  <a:solidFill>
                    <a:srgbClr val="FFFFFF"/>
                  </a:solidFill>
                </a14:hiddenFill>
              </a:ext>
            </a:extLst>
          </p:spPr>
        </p:pic>
        <p:sp>
          <p:nvSpPr>
            <p:cNvPr id="30" name="Flowchart: Connector 29">
              <a:extLst>
                <a:ext uri="{FF2B5EF4-FFF2-40B4-BE49-F238E27FC236}">
                  <a16:creationId xmlns:a16="http://schemas.microsoft.com/office/drawing/2014/main" id="{14F91DB1-5920-5F07-83BF-83490A9F9C56}"/>
                </a:ext>
              </a:extLst>
            </p:cNvPr>
            <p:cNvSpPr/>
            <p:nvPr/>
          </p:nvSpPr>
          <p:spPr>
            <a:xfrm>
              <a:off x="10256358" y="897182"/>
              <a:ext cx="502920" cy="502920"/>
            </a:xfrm>
            <a:prstGeom prst="flowChartConnector">
              <a:avLst/>
            </a:prstGeom>
            <a:noFill/>
            <a:ln w="38100">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A8D5945B-DA10-1AC4-A699-A2C3D468CCEC}"/>
                </a:ext>
              </a:extLst>
            </p:cNvPr>
            <p:cNvCxnSpPr>
              <a:cxnSpLocks/>
              <a:stCxn id="13" idx="0"/>
            </p:cNvCxnSpPr>
            <p:nvPr/>
          </p:nvCxnSpPr>
          <p:spPr>
            <a:xfrm flipV="1">
              <a:off x="9558964" y="838611"/>
              <a:ext cx="0" cy="66485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EBB6823-A7BA-D741-4504-5854C85AA387}"/>
                </a:ext>
              </a:extLst>
            </p:cNvPr>
            <p:cNvCxnSpPr>
              <a:cxnSpLocks/>
              <a:stCxn id="13" idx="2"/>
              <a:endCxn id="35" idx="6"/>
            </p:cNvCxnSpPr>
            <p:nvPr/>
          </p:nvCxnSpPr>
          <p:spPr>
            <a:xfrm flipH="1" flipV="1">
              <a:off x="8052595" y="1689313"/>
              <a:ext cx="907437" cy="41233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lowchart: Connector 34">
              <a:extLst>
                <a:ext uri="{FF2B5EF4-FFF2-40B4-BE49-F238E27FC236}">
                  <a16:creationId xmlns:a16="http://schemas.microsoft.com/office/drawing/2014/main" id="{0EA30DBA-8A80-EA33-5826-ADBD57F5D58B}"/>
                </a:ext>
              </a:extLst>
            </p:cNvPr>
            <p:cNvSpPr/>
            <p:nvPr/>
          </p:nvSpPr>
          <p:spPr>
            <a:xfrm>
              <a:off x="7275355" y="1300693"/>
              <a:ext cx="777240" cy="777240"/>
            </a:xfrm>
            <a:prstGeom prst="flowChartConnector">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Connector 35">
              <a:extLst>
                <a:ext uri="{FF2B5EF4-FFF2-40B4-BE49-F238E27FC236}">
                  <a16:creationId xmlns:a16="http://schemas.microsoft.com/office/drawing/2014/main" id="{EAE9E034-2E7C-26F1-D9F5-7569409CE268}"/>
                </a:ext>
              </a:extLst>
            </p:cNvPr>
            <p:cNvSpPr/>
            <p:nvPr/>
          </p:nvSpPr>
          <p:spPr>
            <a:xfrm>
              <a:off x="7328704" y="1353887"/>
              <a:ext cx="685800" cy="685800"/>
            </a:xfrm>
            <a:prstGeom prst="flowChartConnector">
              <a:avLst/>
            </a:prstGeom>
            <a:noFill/>
            <a:ln w="38100">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lowchart: Connector 37">
              <a:extLst>
                <a:ext uri="{FF2B5EF4-FFF2-40B4-BE49-F238E27FC236}">
                  <a16:creationId xmlns:a16="http://schemas.microsoft.com/office/drawing/2014/main" id="{210154E7-7FD6-BC4D-6B7B-454DB10D7910}"/>
                </a:ext>
              </a:extLst>
            </p:cNvPr>
            <p:cNvSpPr/>
            <p:nvPr/>
          </p:nvSpPr>
          <p:spPr>
            <a:xfrm>
              <a:off x="9222465" y="152811"/>
              <a:ext cx="685800" cy="685800"/>
            </a:xfrm>
            <a:prstGeom prst="flowChartConnector">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Connector 38">
              <a:extLst>
                <a:ext uri="{FF2B5EF4-FFF2-40B4-BE49-F238E27FC236}">
                  <a16:creationId xmlns:a16="http://schemas.microsoft.com/office/drawing/2014/main" id="{090FEFFE-DEA2-B37A-BF33-967762F22F0E}"/>
                </a:ext>
              </a:extLst>
            </p:cNvPr>
            <p:cNvSpPr/>
            <p:nvPr/>
          </p:nvSpPr>
          <p:spPr>
            <a:xfrm>
              <a:off x="9276046" y="205984"/>
              <a:ext cx="594360" cy="594360"/>
            </a:xfrm>
            <a:prstGeom prst="flowChartConnector">
              <a:avLst/>
            </a:prstGeom>
            <a:noFill/>
            <a:ln w="38100">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3914CC15-8478-AF0C-417E-EB7540EC8A3A}"/>
              </a:ext>
            </a:extLst>
          </p:cNvPr>
          <p:cNvSpPr txBox="1"/>
          <p:nvPr/>
        </p:nvSpPr>
        <p:spPr>
          <a:xfrm>
            <a:off x="344332" y="3828783"/>
            <a:ext cx="4436198" cy="310851"/>
          </a:xfrm>
          <a:prstGeom prst="rect">
            <a:avLst/>
          </a:prstGeom>
          <a:noFill/>
        </p:spPr>
        <p:txBody>
          <a:bodyPr wrap="square" rtlCol="0">
            <a:noAutofit/>
          </a:bodyPr>
          <a:lstStyle/>
          <a:p>
            <a:pPr algn="l"/>
            <a:r>
              <a:rPr lang="en-US" b="1">
                <a:solidFill>
                  <a:schemeClr val="accent1"/>
                </a:solidFill>
              </a:rPr>
              <a:t>Aetna Subspecialty Mapping</a:t>
            </a:r>
          </a:p>
        </p:txBody>
      </p:sp>
      <p:sp>
        <p:nvSpPr>
          <p:cNvPr id="7" name="TextBox 6">
            <a:extLst>
              <a:ext uri="{FF2B5EF4-FFF2-40B4-BE49-F238E27FC236}">
                <a16:creationId xmlns:a16="http://schemas.microsoft.com/office/drawing/2014/main" id="{D6E22ECB-A0CA-E76F-84FA-397DD6C86CAF}"/>
              </a:ext>
            </a:extLst>
          </p:cNvPr>
          <p:cNvSpPr txBox="1"/>
          <p:nvPr/>
        </p:nvSpPr>
        <p:spPr>
          <a:xfrm>
            <a:off x="344333" y="1294682"/>
            <a:ext cx="4681366" cy="310851"/>
          </a:xfrm>
          <a:prstGeom prst="rect">
            <a:avLst/>
          </a:prstGeom>
          <a:noFill/>
        </p:spPr>
        <p:txBody>
          <a:bodyPr wrap="square" rtlCol="0">
            <a:noAutofit/>
          </a:bodyPr>
          <a:lstStyle/>
          <a:p>
            <a:pPr algn="l"/>
            <a:r>
              <a:rPr lang="en-US" b="1">
                <a:solidFill>
                  <a:schemeClr val="accent1"/>
                </a:solidFill>
              </a:rPr>
              <a:t>Policy Recommendation System for New Health Plans</a:t>
            </a:r>
          </a:p>
        </p:txBody>
      </p:sp>
      <p:cxnSp>
        <p:nvCxnSpPr>
          <p:cNvPr id="11" name="Straight Connector 10">
            <a:extLst>
              <a:ext uri="{FF2B5EF4-FFF2-40B4-BE49-F238E27FC236}">
                <a16:creationId xmlns:a16="http://schemas.microsoft.com/office/drawing/2014/main" id="{FB7EB7AA-3CE3-8ED3-3D28-9B74578935C2}"/>
              </a:ext>
            </a:extLst>
          </p:cNvPr>
          <p:cNvCxnSpPr>
            <a:cxnSpLocks/>
          </p:cNvCxnSpPr>
          <p:nvPr/>
        </p:nvCxnSpPr>
        <p:spPr>
          <a:xfrm flipV="1">
            <a:off x="401482" y="3531762"/>
            <a:ext cx="5994765" cy="10299"/>
          </a:xfrm>
          <a:prstGeom prst="line">
            <a:avLst/>
          </a:prstGeom>
          <a:ln w="28575">
            <a:solidFill>
              <a:schemeClr val="accent3"/>
            </a:solidFill>
          </a:ln>
        </p:spPr>
        <p:style>
          <a:lnRef idx="1">
            <a:schemeClr val="accent3"/>
          </a:lnRef>
          <a:fillRef idx="0">
            <a:schemeClr val="accent3"/>
          </a:fillRef>
          <a:effectRef idx="0">
            <a:schemeClr val="accent3"/>
          </a:effectRef>
          <a:fontRef idx="minor">
            <a:schemeClr val="tx1"/>
          </a:fontRef>
        </p:style>
      </p:cxnSp>
      <p:sp>
        <p:nvSpPr>
          <p:cNvPr id="4" name="TextBox 3">
            <a:extLst>
              <a:ext uri="{FF2B5EF4-FFF2-40B4-BE49-F238E27FC236}">
                <a16:creationId xmlns:a16="http://schemas.microsoft.com/office/drawing/2014/main" id="{800A453C-7066-7C43-4154-53748AE0B38D}"/>
              </a:ext>
            </a:extLst>
          </p:cNvPr>
          <p:cNvSpPr txBox="1"/>
          <p:nvPr/>
        </p:nvSpPr>
        <p:spPr>
          <a:xfrm>
            <a:off x="344333" y="2122412"/>
            <a:ext cx="6395806" cy="1122629"/>
          </a:xfrm>
          <a:prstGeom prst="rect">
            <a:avLst/>
          </a:prstGeom>
          <a:noFill/>
        </p:spPr>
        <p:txBody>
          <a:bodyPr wrap="square" rtlCol="0">
            <a:noAutofit/>
          </a:bodyPr>
          <a:lstStyle/>
          <a:p>
            <a:pPr algn="l"/>
            <a:r>
              <a:rPr lang="en-US" sz="1100">
                <a:solidFill>
                  <a:schemeClr val="accent1"/>
                </a:solidFill>
              </a:rPr>
              <a:t>I developed a recommendation system designed to recommend DPs to new payers based on their characteristics. The system employs a collaborative filtering approach, which analyzes similarities between customers to generate personalized recommendations. By incorporating various payer attributes, the model provides targeted DP recommendations that enhance customer experience and drive adoption.</a:t>
            </a:r>
          </a:p>
        </p:txBody>
      </p:sp>
    </p:spTree>
    <p:extLst>
      <p:ext uri="{BB962C8B-B14F-4D97-AF65-F5344CB8AC3E}">
        <p14:creationId xmlns:p14="http://schemas.microsoft.com/office/powerpoint/2010/main" val="230588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Table 21">
            <a:extLst>
              <a:ext uri="{FF2B5EF4-FFF2-40B4-BE49-F238E27FC236}">
                <a16:creationId xmlns:a16="http://schemas.microsoft.com/office/drawing/2014/main" id="{BD980DA9-FA1B-C507-8028-9042B000972B}"/>
              </a:ext>
            </a:extLst>
          </p:cNvPr>
          <p:cNvGraphicFramePr>
            <a:graphicFrameLocks noGrp="1"/>
          </p:cNvGraphicFramePr>
          <p:nvPr/>
        </p:nvGraphicFramePr>
        <p:xfrm>
          <a:off x="419919" y="1442038"/>
          <a:ext cx="2904825" cy="3779292"/>
        </p:xfrm>
        <a:graphic>
          <a:graphicData uri="http://schemas.openxmlformats.org/drawingml/2006/table">
            <a:tbl>
              <a:tblPr/>
              <a:tblGrid>
                <a:gridCol w="2904825">
                  <a:extLst>
                    <a:ext uri="{9D8B030D-6E8A-4147-A177-3AD203B41FA5}">
                      <a16:colId xmlns:a16="http://schemas.microsoft.com/office/drawing/2014/main" val="1192810416"/>
                    </a:ext>
                  </a:extLst>
                </a:gridCol>
              </a:tblGrid>
              <a:tr h="359607">
                <a:tc>
                  <a:txBody>
                    <a:bodyPr/>
                    <a:lstStyle/>
                    <a:p>
                      <a:pPr algn="l" fontAlgn="base">
                        <a:lnSpc>
                          <a:spcPct val="150000"/>
                        </a:lnSpc>
                      </a:pPr>
                      <a:r>
                        <a:rPr lang="en-US" sz="1000" b="0" i="0">
                          <a:solidFill>
                            <a:srgbClr val="FFFFFF"/>
                          </a:solidFill>
                          <a:effectLst/>
                          <a:highlight>
                            <a:srgbClr val="30006F"/>
                          </a:highlight>
                          <a:latin typeface="Montserrat" panose="00000500000000000000" pitchFamily="2" charset="0"/>
                        </a:rPr>
                        <a:t>Task</a:t>
                      </a:r>
                      <a:endParaRPr lang="en-US" sz="1400" b="0" i="0">
                        <a:solidFill>
                          <a:srgbClr val="FFFFFF"/>
                        </a:solidFill>
                        <a:effectLst/>
                        <a:highlight>
                          <a:srgbClr val="30006F"/>
                        </a:highlight>
                      </a:endParaRP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6195" cap="flat" cmpd="sng" algn="ctr">
                      <a:solidFill>
                        <a:srgbClr val="FFFFFF"/>
                      </a:solidFill>
                      <a:prstDash val="solid"/>
                      <a:round/>
                      <a:headEnd type="none" w="med" len="med"/>
                      <a:tailEnd type="none" w="med" len="med"/>
                    </a:lnT>
                    <a:lnB w="36195" cap="flat" cmpd="sng" algn="ctr">
                      <a:solidFill>
                        <a:srgbClr val="FFFFFF"/>
                      </a:solidFill>
                      <a:prstDash val="solid"/>
                      <a:round/>
                      <a:headEnd type="none" w="med" len="med"/>
                      <a:tailEnd type="none" w="med" len="med"/>
                    </a:lnB>
                    <a:solidFill>
                      <a:srgbClr val="30006F"/>
                    </a:solidFill>
                  </a:tcPr>
                </a:tc>
                <a:extLst>
                  <a:ext uri="{0D108BD9-81ED-4DB2-BD59-A6C34878D82A}">
                    <a16:rowId xmlns:a16="http://schemas.microsoft.com/office/drawing/2014/main" val="3842352793"/>
                  </a:ext>
                </a:extLst>
              </a:tr>
              <a:tr h="379965">
                <a:tc>
                  <a:txBody>
                    <a:bodyPr/>
                    <a:lstStyle/>
                    <a:p>
                      <a:pPr algn="l" fontAlgn="auto">
                        <a:lnSpc>
                          <a:spcPct val="150000"/>
                        </a:lnSpc>
                      </a:pPr>
                      <a:r>
                        <a:rPr lang="en-US" sz="1200" b="0" i="0">
                          <a:solidFill>
                            <a:schemeClr val="accent1"/>
                          </a:solidFill>
                          <a:effectLst/>
                          <a:highlight>
                            <a:srgbClr val="CDCBD5"/>
                          </a:highlight>
                          <a:latin typeface="Montserrat" panose="00000500000000000000" pitchFamily="2" charset="0"/>
                        </a:rPr>
                        <a:t>​</a:t>
                      </a:r>
                      <a:r>
                        <a:rPr lang="en-US" sz="1200" b="0" i="0">
                          <a:solidFill>
                            <a:schemeClr val="accent1"/>
                          </a:solidFill>
                          <a:effectLst/>
                          <a:latin typeface="Montserrat" panose="00000500000000000000" pitchFamily="2" charset="0"/>
                        </a:rPr>
                        <a:t>Orientation &amp; Training</a:t>
                      </a: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6195" cap="flat" cmpd="sng" algn="ctr">
                      <a:solidFill>
                        <a:srgbClr val="FFFFFF"/>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456024077"/>
                  </a:ext>
                </a:extLst>
              </a:tr>
              <a:tr h="379965">
                <a:tc>
                  <a:txBody>
                    <a:bodyPr/>
                    <a:lstStyle/>
                    <a:p>
                      <a:pPr algn="l" fontAlgn="auto">
                        <a:lnSpc>
                          <a:spcPct val="150000"/>
                        </a:lnSpc>
                      </a:pPr>
                      <a:r>
                        <a:rPr lang="en-US" sz="1200" b="0" i="0" kern="1200">
                          <a:solidFill>
                            <a:schemeClr val="accent1"/>
                          </a:solidFill>
                          <a:effectLst/>
                          <a:latin typeface="Montserrat" panose="00000500000000000000" pitchFamily="2" charset="0"/>
                          <a:ea typeface="+mn-ea"/>
                          <a:cs typeface="+mn-cs"/>
                        </a:rPr>
                        <a:t>​Project Scope</a:t>
                      </a: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3105648"/>
                  </a:ext>
                </a:extLst>
              </a:tr>
              <a:tr h="379965">
                <a:tc>
                  <a:txBody>
                    <a:bodyPr/>
                    <a:lstStyle/>
                    <a:p>
                      <a:pPr algn="l" fontAlgn="auto">
                        <a:lnSpc>
                          <a:spcPct val="150000"/>
                        </a:lnSpc>
                      </a:pPr>
                      <a:r>
                        <a:rPr lang="en-US" sz="1200" b="0" i="0" kern="1200">
                          <a:solidFill>
                            <a:schemeClr val="accent1"/>
                          </a:solidFill>
                          <a:effectLst/>
                          <a:latin typeface="Montserrat" panose="00000500000000000000" pitchFamily="2" charset="0"/>
                          <a:ea typeface="+mn-ea"/>
                          <a:cs typeface="+mn-cs"/>
                        </a:rPr>
                        <a:t>​Data Acquisition</a:t>
                      </a: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353469394"/>
                  </a:ext>
                </a:extLst>
              </a:tr>
              <a:tr h="379965">
                <a:tc>
                  <a:txBody>
                    <a:bodyPr/>
                    <a:lstStyle/>
                    <a:p>
                      <a:pPr algn="l" fontAlgn="auto">
                        <a:lnSpc>
                          <a:spcPct val="150000"/>
                        </a:lnSpc>
                      </a:pPr>
                      <a:r>
                        <a:rPr lang="en-US" sz="1200" b="0" i="0" kern="1200">
                          <a:solidFill>
                            <a:schemeClr val="accent1"/>
                          </a:solidFill>
                          <a:effectLst/>
                          <a:latin typeface="Montserrat" panose="00000500000000000000" pitchFamily="2" charset="0"/>
                          <a:ea typeface="+mn-ea"/>
                          <a:cs typeface="+mn-cs"/>
                        </a:rPr>
                        <a:t>​EDA &amp; Preprocessing</a:t>
                      </a: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8940200"/>
                  </a:ext>
                </a:extLst>
              </a:tr>
              <a:tr h="379965">
                <a:tc>
                  <a:txBody>
                    <a:bodyPr/>
                    <a:lstStyle/>
                    <a:p>
                      <a:pPr algn="l" fontAlgn="auto">
                        <a:lnSpc>
                          <a:spcPct val="150000"/>
                        </a:lnSpc>
                      </a:pPr>
                      <a:r>
                        <a:rPr lang="en-US" sz="1200" b="0" i="0" kern="1200">
                          <a:solidFill>
                            <a:schemeClr val="accent1"/>
                          </a:solidFill>
                          <a:effectLst/>
                          <a:latin typeface="Montserrat" panose="00000500000000000000" pitchFamily="2" charset="0"/>
                          <a:ea typeface="+mn-ea"/>
                          <a:cs typeface="+mn-cs"/>
                        </a:rPr>
                        <a:t>​EDA Review</a:t>
                      </a: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25203309"/>
                  </a:ext>
                </a:extLst>
              </a:tr>
              <a:tr h="379965">
                <a:tc>
                  <a:txBody>
                    <a:bodyPr/>
                    <a:lstStyle/>
                    <a:p>
                      <a:pPr algn="l" fontAlgn="auto">
                        <a:lnSpc>
                          <a:spcPct val="150000"/>
                        </a:lnSpc>
                      </a:pPr>
                      <a:r>
                        <a:rPr lang="en-US" sz="1200" b="0" i="0" kern="1200">
                          <a:solidFill>
                            <a:schemeClr val="accent1"/>
                          </a:solidFill>
                          <a:effectLst/>
                          <a:latin typeface="Montserrat" panose="00000500000000000000" pitchFamily="2" charset="0"/>
                          <a:ea typeface="+mn-ea"/>
                          <a:cs typeface="+mn-cs"/>
                        </a:rPr>
                        <a:t>​Model Development</a:t>
                      </a: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88457932"/>
                  </a:ext>
                </a:extLst>
              </a:tr>
              <a:tr h="379965">
                <a:tc>
                  <a:txBody>
                    <a:bodyPr/>
                    <a:lstStyle/>
                    <a:p>
                      <a:pPr algn="l" fontAlgn="auto">
                        <a:lnSpc>
                          <a:spcPct val="150000"/>
                        </a:lnSpc>
                      </a:pPr>
                      <a:r>
                        <a:rPr lang="en-US" sz="1200" b="0" i="0" kern="1200">
                          <a:solidFill>
                            <a:schemeClr val="accent1"/>
                          </a:solidFill>
                          <a:effectLst/>
                          <a:latin typeface="Montserrat" panose="00000500000000000000" pitchFamily="2" charset="0"/>
                          <a:ea typeface="+mn-ea"/>
                          <a:cs typeface="+mn-cs"/>
                        </a:rPr>
                        <a:t>​Model Validation</a:t>
                      </a: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04860413"/>
                  </a:ext>
                </a:extLst>
              </a:tr>
              <a:tr h="379965">
                <a:tc>
                  <a:txBody>
                    <a:bodyPr/>
                    <a:lstStyle/>
                    <a:p>
                      <a:pPr algn="l" fontAlgn="auto">
                        <a:lnSpc>
                          <a:spcPct val="150000"/>
                        </a:lnSpc>
                      </a:pPr>
                      <a:r>
                        <a:rPr lang="en-US" sz="1200" b="0" i="0" kern="1200">
                          <a:solidFill>
                            <a:schemeClr val="accent1"/>
                          </a:solidFill>
                          <a:effectLst/>
                          <a:latin typeface="Montserrat" panose="00000500000000000000" pitchFamily="2" charset="0"/>
                          <a:ea typeface="+mn-ea"/>
                          <a:cs typeface="+mn-cs"/>
                        </a:rPr>
                        <a:t>​Documentation</a:t>
                      </a: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046192111"/>
                  </a:ext>
                </a:extLst>
              </a:tr>
              <a:tr h="379965">
                <a:tc>
                  <a:txBody>
                    <a:bodyPr/>
                    <a:lstStyle/>
                    <a:p>
                      <a:pPr algn="l" fontAlgn="auto">
                        <a:lnSpc>
                          <a:spcPct val="150000"/>
                        </a:lnSpc>
                      </a:pPr>
                      <a:r>
                        <a:rPr lang="en-US" sz="1200" b="0" i="0" kern="1200">
                          <a:solidFill>
                            <a:schemeClr val="accent1"/>
                          </a:solidFill>
                          <a:effectLst/>
                          <a:latin typeface="Montserrat" panose="00000500000000000000" pitchFamily="2" charset="0"/>
                          <a:ea typeface="+mn-ea"/>
                          <a:cs typeface="+mn-cs"/>
                        </a:rPr>
                        <a:t>​Aetna Subspecialty Mapping</a:t>
                      </a: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31852031"/>
                  </a:ext>
                </a:extLst>
              </a:tr>
            </a:tbl>
          </a:graphicData>
        </a:graphic>
      </p:graphicFrame>
      <p:sp>
        <p:nvSpPr>
          <p:cNvPr id="2" name="Slide Number Placeholder 1">
            <a:extLst>
              <a:ext uri="{FF2B5EF4-FFF2-40B4-BE49-F238E27FC236}">
                <a16:creationId xmlns:a16="http://schemas.microsoft.com/office/drawing/2014/main" id="{3C073D0D-4F45-3771-C34C-EA297AF6A988}"/>
              </a:ext>
            </a:extLst>
          </p:cNvPr>
          <p:cNvSpPr>
            <a:spLocks noGrp="1"/>
          </p:cNvSpPr>
          <p:nvPr>
            <p:ph type="sldNum" sz="quarter" idx="12"/>
          </p:nvPr>
        </p:nvSpPr>
        <p:spPr/>
        <p:txBody>
          <a:bodyPr/>
          <a:lstStyle/>
          <a:p>
            <a:fld id="{8BC64C03-9EC0-4B7E-8FE4-24DBF62E63E5}" type="slidenum">
              <a:rPr lang="en-US" smtClean="0"/>
              <a:t>5</a:t>
            </a:fld>
            <a:endParaRPr lang="en-US"/>
          </a:p>
        </p:txBody>
      </p:sp>
      <p:sp>
        <p:nvSpPr>
          <p:cNvPr id="4" name="TextBox 3">
            <a:extLst>
              <a:ext uri="{FF2B5EF4-FFF2-40B4-BE49-F238E27FC236}">
                <a16:creationId xmlns:a16="http://schemas.microsoft.com/office/drawing/2014/main" id="{5C326E06-9FF4-3914-5DC7-F0DA7F1B914F}"/>
              </a:ext>
            </a:extLst>
          </p:cNvPr>
          <p:cNvSpPr txBox="1"/>
          <p:nvPr/>
        </p:nvSpPr>
        <p:spPr>
          <a:xfrm>
            <a:off x="293152" y="280656"/>
            <a:ext cx="4278848" cy="488888"/>
          </a:xfrm>
          <a:prstGeom prst="rect">
            <a:avLst/>
          </a:prstGeom>
          <a:noFill/>
        </p:spPr>
        <p:txBody>
          <a:bodyPr wrap="square" rtlCol="0">
            <a:noAutofit/>
          </a:bodyPr>
          <a:lstStyle/>
          <a:p>
            <a:pPr algn="l"/>
            <a:r>
              <a:rPr lang="en-US" sz="2000" b="1">
                <a:solidFill>
                  <a:schemeClr val="accent1"/>
                </a:solidFill>
              </a:rPr>
              <a:t>Internship Progress Timeline:</a:t>
            </a:r>
          </a:p>
        </p:txBody>
      </p:sp>
      <p:graphicFrame>
        <p:nvGraphicFramePr>
          <p:cNvPr id="6" name="Table 5">
            <a:extLst>
              <a:ext uri="{FF2B5EF4-FFF2-40B4-BE49-F238E27FC236}">
                <a16:creationId xmlns:a16="http://schemas.microsoft.com/office/drawing/2014/main" id="{3474BCDA-4800-10B1-81F9-4C844C7DCB98}"/>
              </a:ext>
            </a:extLst>
          </p:cNvPr>
          <p:cNvGraphicFramePr>
            <a:graphicFrameLocks noGrp="1"/>
          </p:cNvGraphicFramePr>
          <p:nvPr>
            <p:extLst>
              <p:ext uri="{D42A27DB-BD31-4B8C-83A1-F6EECF244321}">
                <p14:modId xmlns:p14="http://schemas.microsoft.com/office/powerpoint/2010/main" val="3074317262"/>
              </p:ext>
            </p:extLst>
          </p:nvPr>
        </p:nvGraphicFramePr>
        <p:xfrm>
          <a:off x="3315634" y="1436694"/>
          <a:ext cx="8743582" cy="3785445"/>
        </p:xfrm>
        <a:graphic>
          <a:graphicData uri="http://schemas.openxmlformats.org/drawingml/2006/table">
            <a:tbl>
              <a:tblPr/>
              <a:tblGrid>
                <a:gridCol w="782404">
                  <a:extLst>
                    <a:ext uri="{9D8B030D-6E8A-4147-A177-3AD203B41FA5}">
                      <a16:colId xmlns:a16="http://schemas.microsoft.com/office/drawing/2014/main" val="726538222"/>
                    </a:ext>
                  </a:extLst>
                </a:gridCol>
                <a:gridCol w="807339">
                  <a:extLst>
                    <a:ext uri="{9D8B030D-6E8A-4147-A177-3AD203B41FA5}">
                      <a16:colId xmlns:a16="http://schemas.microsoft.com/office/drawing/2014/main" val="3198081378"/>
                    </a:ext>
                  </a:extLst>
                </a:gridCol>
                <a:gridCol w="794871">
                  <a:extLst>
                    <a:ext uri="{9D8B030D-6E8A-4147-A177-3AD203B41FA5}">
                      <a16:colId xmlns:a16="http://schemas.microsoft.com/office/drawing/2014/main" val="424966666"/>
                    </a:ext>
                  </a:extLst>
                </a:gridCol>
                <a:gridCol w="794871">
                  <a:extLst>
                    <a:ext uri="{9D8B030D-6E8A-4147-A177-3AD203B41FA5}">
                      <a16:colId xmlns:a16="http://schemas.microsoft.com/office/drawing/2014/main" val="841740041"/>
                    </a:ext>
                  </a:extLst>
                </a:gridCol>
                <a:gridCol w="794871">
                  <a:extLst>
                    <a:ext uri="{9D8B030D-6E8A-4147-A177-3AD203B41FA5}">
                      <a16:colId xmlns:a16="http://schemas.microsoft.com/office/drawing/2014/main" val="1284145306"/>
                    </a:ext>
                  </a:extLst>
                </a:gridCol>
                <a:gridCol w="794871">
                  <a:extLst>
                    <a:ext uri="{9D8B030D-6E8A-4147-A177-3AD203B41FA5}">
                      <a16:colId xmlns:a16="http://schemas.microsoft.com/office/drawing/2014/main" val="1192810416"/>
                    </a:ext>
                  </a:extLst>
                </a:gridCol>
                <a:gridCol w="794871">
                  <a:extLst>
                    <a:ext uri="{9D8B030D-6E8A-4147-A177-3AD203B41FA5}">
                      <a16:colId xmlns:a16="http://schemas.microsoft.com/office/drawing/2014/main" val="3204402474"/>
                    </a:ext>
                  </a:extLst>
                </a:gridCol>
                <a:gridCol w="794871">
                  <a:extLst>
                    <a:ext uri="{9D8B030D-6E8A-4147-A177-3AD203B41FA5}">
                      <a16:colId xmlns:a16="http://schemas.microsoft.com/office/drawing/2014/main" val="3294421539"/>
                    </a:ext>
                  </a:extLst>
                </a:gridCol>
                <a:gridCol w="794871">
                  <a:extLst>
                    <a:ext uri="{9D8B030D-6E8A-4147-A177-3AD203B41FA5}">
                      <a16:colId xmlns:a16="http://schemas.microsoft.com/office/drawing/2014/main" val="1907130494"/>
                    </a:ext>
                  </a:extLst>
                </a:gridCol>
                <a:gridCol w="794871">
                  <a:extLst>
                    <a:ext uri="{9D8B030D-6E8A-4147-A177-3AD203B41FA5}">
                      <a16:colId xmlns:a16="http://schemas.microsoft.com/office/drawing/2014/main" val="2353339434"/>
                    </a:ext>
                  </a:extLst>
                </a:gridCol>
                <a:gridCol w="794871">
                  <a:extLst>
                    <a:ext uri="{9D8B030D-6E8A-4147-A177-3AD203B41FA5}">
                      <a16:colId xmlns:a16="http://schemas.microsoft.com/office/drawing/2014/main" val="3196056639"/>
                    </a:ext>
                  </a:extLst>
                </a:gridCol>
              </a:tblGrid>
              <a:tr h="296952">
                <a:tc>
                  <a:txBody>
                    <a:bodyPr/>
                    <a:lstStyle/>
                    <a:p>
                      <a:pPr algn="ctr" fontAlgn="base"/>
                      <a:r>
                        <a:rPr lang="en-US" sz="900" b="0" i="0">
                          <a:solidFill>
                            <a:srgbClr val="FFFFFF"/>
                          </a:solidFill>
                          <a:effectLst/>
                          <a:highlight>
                            <a:srgbClr val="30006F"/>
                          </a:highlight>
                          <a:latin typeface="Montserrat" panose="00000500000000000000" pitchFamily="2" charset="0"/>
                        </a:rPr>
                        <a:t>Week 1</a:t>
                      </a:r>
                      <a:br>
                        <a:rPr lang="en-US" sz="900" b="0" i="0">
                          <a:solidFill>
                            <a:srgbClr val="FFFFFF"/>
                          </a:solidFill>
                          <a:effectLst/>
                          <a:highlight>
                            <a:srgbClr val="30006F"/>
                          </a:highlight>
                          <a:latin typeface="Montserrat" panose="00000500000000000000" pitchFamily="2" charset="0"/>
                        </a:rPr>
                      </a:br>
                      <a:r>
                        <a:rPr lang="en-US" sz="900" b="0" i="0">
                          <a:solidFill>
                            <a:srgbClr val="FFFFFF"/>
                          </a:solidFill>
                          <a:effectLst/>
                          <a:highlight>
                            <a:srgbClr val="30006F"/>
                          </a:highlight>
                          <a:latin typeface="Montserrat" panose="00000500000000000000" pitchFamily="2" charset="0"/>
                        </a:rPr>
                        <a:t> June 10th​</a:t>
                      </a:r>
                      <a:endParaRPr lang="en-US" sz="1200" b="0" i="0">
                        <a:solidFill>
                          <a:srgbClr val="FFFFFF"/>
                        </a:solidFill>
                        <a:effectLst/>
                        <a:highlight>
                          <a:srgbClr val="30006F"/>
                        </a:highlight>
                      </a:endParaRP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6195" cap="flat" cmpd="sng" algn="ctr">
                      <a:solidFill>
                        <a:srgbClr val="FFFFFF"/>
                      </a:solidFill>
                      <a:prstDash val="solid"/>
                      <a:round/>
                      <a:headEnd type="none" w="med" len="med"/>
                      <a:tailEnd type="none" w="med" len="med"/>
                    </a:lnT>
                    <a:lnB w="36195" cap="flat" cmpd="sng" algn="ctr">
                      <a:solidFill>
                        <a:srgbClr val="FFFFFF"/>
                      </a:solidFill>
                      <a:prstDash val="solid"/>
                      <a:round/>
                      <a:headEnd type="none" w="med" len="med"/>
                      <a:tailEnd type="none" w="med" len="med"/>
                    </a:lnB>
                    <a:solidFill>
                      <a:srgbClr val="30006F"/>
                    </a:solidFill>
                  </a:tcPr>
                </a:tc>
                <a:tc>
                  <a:txBody>
                    <a:bodyPr/>
                    <a:lstStyle/>
                    <a:p>
                      <a:pPr algn="ctr" fontAlgn="base"/>
                      <a:r>
                        <a:rPr lang="en-US" sz="900" b="0" i="0">
                          <a:solidFill>
                            <a:srgbClr val="FFFFFF"/>
                          </a:solidFill>
                          <a:effectLst/>
                          <a:highlight>
                            <a:srgbClr val="30006F"/>
                          </a:highlight>
                          <a:latin typeface="Montserrat" panose="00000500000000000000" pitchFamily="2" charset="0"/>
                        </a:rPr>
                        <a:t>Week 2</a:t>
                      </a:r>
                      <a:br>
                        <a:rPr lang="en-US" sz="900" b="0" i="0">
                          <a:solidFill>
                            <a:srgbClr val="FFFFFF"/>
                          </a:solidFill>
                          <a:effectLst/>
                          <a:highlight>
                            <a:srgbClr val="30006F"/>
                          </a:highlight>
                          <a:latin typeface="Montserrat" panose="00000500000000000000" pitchFamily="2" charset="0"/>
                        </a:rPr>
                      </a:br>
                      <a:r>
                        <a:rPr lang="en-US" sz="900" b="0" i="0">
                          <a:solidFill>
                            <a:srgbClr val="FFFFFF"/>
                          </a:solidFill>
                          <a:effectLst/>
                          <a:highlight>
                            <a:srgbClr val="30006F"/>
                          </a:highlight>
                          <a:latin typeface="Montserrat" panose="00000500000000000000" pitchFamily="2" charset="0"/>
                        </a:rPr>
                        <a:t> June 17th​</a:t>
                      </a:r>
                      <a:endParaRPr lang="en-US" sz="1200" b="0" i="0">
                        <a:solidFill>
                          <a:srgbClr val="FFFFFF"/>
                        </a:solidFill>
                        <a:effectLst/>
                        <a:highlight>
                          <a:srgbClr val="30006F"/>
                        </a:highlight>
                      </a:endParaRP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6195" cap="flat" cmpd="sng" algn="ctr">
                      <a:solidFill>
                        <a:srgbClr val="FFFFFF"/>
                      </a:solidFill>
                      <a:prstDash val="solid"/>
                      <a:round/>
                      <a:headEnd type="none" w="med" len="med"/>
                      <a:tailEnd type="none" w="med" len="med"/>
                    </a:lnT>
                    <a:lnB w="36195" cap="flat" cmpd="sng" algn="ctr">
                      <a:solidFill>
                        <a:srgbClr val="FFFFFF"/>
                      </a:solidFill>
                      <a:prstDash val="solid"/>
                      <a:round/>
                      <a:headEnd type="none" w="med" len="med"/>
                      <a:tailEnd type="none" w="med" len="med"/>
                    </a:lnB>
                    <a:solidFill>
                      <a:srgbClr val="30006F"/>
                    </a:solidFill>
                  </a:tcPr>
                </a:tc>
                <a:tc>
                  <a:txBody>
                    <a:bodyPr/>
                    <a:lstStyle/>
                    <a:p>
                      <a:pPr algn="ctr" fontAlgn="base"/>
                      <a:r>
                        <a:rPr lang="en-US" sz="900" b="0" i="0">
                          <a:solidFill>
                            <a:srgbClr val="FFFFFF"/>
                          </a:solidFill>
                          <a:effectLst/>
                          <a:highlight>
                            <a:srgbClr val="30006F"/>
                          </a:highlight>
                          <a:latin typeface="Montserrat" panose="00000500000000000000" pitchFamily="2" charset="0"/>
                        </a:rPr>
                        <a:t>Week 3</a:t>
                      </a:r>
                      <a:br>
                        <a:rPr lang="en-US" sz="900" b="0" i="0">
                          <a:solidFill>
                            <a:srgbClr val="FFFFFF"/>
                          </a:solidFill>
                          <a:effectLst/>
                          <a:highlight>
                            <a:srgbClr val="30006F"/>
                          </a:highlight>
                          <a:latin typeface="Montserrat" panose="00000500000000000000" pitchFamily="2" charset="0"/>
                        </a:rPr>
                      </a:br>
                      <a:r>
                        <a:rPr lang="en-US" sz="900" b="0" i="0">
                          <a:solidFill>
                            <a:srgbClr val="FFFFFF"/>
                          </a:solidFill>
                          <a:effectLst/>
                          <a:highlight>
                            <a:srgbClr val="30006F"/>
                          </a:highlight>
                          <a:latin typeface="Montserrat" panose="00000500000000000000" pitchFamily="2" charset="0"/>
                        </a:rPr>
                        <a:t> June 24th​</a:t>
                      </a:r>
                      <a:endParaRPr lang="en-US" sz="1200" b="0" i="0">
                        <a:solidFill>
                          <a:srgbClr val="FFFFFF"/>
                        </a:solidFill>
                        <a:effectLst/>
                        <a:highlight>
                          <a:srgbClr val="30006F"/>
                        </a:highlight>
                      </a:endParaRP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6195" cap="flat" cmpd="sng" algn="ctr">
                      <a:solidFill>
                        <a:srgbClr val="FFFFFF"/>
                      </a:solidFill>
                      <a:prstDash val="solid"/>
                      <a:round/>
                      <a:headEnd type="none" w="med" len="med"/>
                      <a:tailEnd type="none" w="med" len="med"/>
                    </a:lnT>
                    <a:lnB w="36195" cap="flat" cmpd="sng" algn="ctr">
                      <a:solidFill>
                        <a:srgbClr val="FFFFFF"/>
                      </a:solidFill>
                      <a:prstDash val="solid"/>
                      <a:round/>
                      <a:headEnd type="none" w="med" len="med"/>
                      <a:tailEnd type="none" w="med" len="med"/>
                    </a:lnB>
                    <a:solidFill>
                      <a:srgbClr val="30006F"/>
                    </a:solidFill>
                  </a:tcPr>
                </a:tc>
                <a:tc>
                  <a:txBody>
                    <a:bodyPr/>
                    <a:lstStyle/>
                    <a:p>
                      <a:pPr algn="ctr" fontAlgn="base"/>
                      <a:r>
                        <a:rPr lang="en-US" sz="900" b="0" i="0">
                          <a:solidFill>
                            <a:srgbClr val="FFFFFF"/>
                          </a:solidFill>
                          <a:effectLst/>
                          <a:highlight>
                            <a:srgbClr val="30006F"/>
                          </a:highlight>
                          <a:latin typeface="Montserrat" panose="00000500000000000000" pitchFamily="2" charset="0"/>
                        </a:rPr>
                        <a:t>Week 4</a:t>
                      </a:r>
                      <a:br>
                        <a:rPr lang="en-US" sz="900" b="0" i="0">
                          <a:solidFill>
                            <a:srgbClr val="FFFFFF"/>
                          </a:solidFill>
                          <a:effectLst/>
                          <a:highlight>
                            <a:srgbClr val="30006F"/>
                          </a:highlight>
                          <a:latin typeface="Montserrat" panose="00000500000000000000" pitchFamily="2" charset="0"/>
                        </a:rPr>
                      </a:br>
                      <a:r>
                        <a:rPr lang="en-US" sz="900" b="0" i="0">
                          <a:solidFill>
                            <a:srgbClr val="FFFFFF"/>
                          </a:solidFill>
                          <a:effectLst/>
                          <a:highlight>
                            <a:srgbClr val="30006F"/>
                          </a:highlight>
                          <a:latin typeface="Montserrat" panose="00000500000000000000" pitchFamily="2" charset="0"/>
                        </a:rPr>
                        <a:t> July 1st</a:t>
                      </a:r>
                      <a:endParaRPr lang="en-US" sz="1200" b="0" i="0">
                        <a:solidFill>
                          <a:srgbClr val="FFFFFF"/>
                        </a:solidFill>
                        <a:effectLst/>
                        <a:highlight>
                          <a:srgbClr val="30006F"/>
                        </a:highlight>
                      </a:endParaRP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6195" cap="flat" cmpd="sng" algn="ctr">
                      <a:solidFill>
                        <a:srgbClr val="FFFFFF"/>
                      </a:solidFill>
                      <a:prstDash val="solid"/>
                      <a:round/>
                      <a:headEnd type="none" w="med" len="med"/>
                      <a:tailEnd type="none" w="med" len="med"/>
                    </a:lnT>
                    <a:lnB w="36195" cap="flat" cmpd="sng" algn="ctr">
                      <a:solidFill>
                        <a:srgbClr val="FFFFFF"/>
                      </a:solidFill>
                      <a:prstDash val="solid"/>
                      <a:round/>
                      <a:headEnd type="none" w="med" len="med"/>
                      <a:tailEnd type="none" w="med" len="med"/>
                    </a:lnB>
                    <a:solidFill>
                      <a:srgbClr val="30006F"/>
                    </a:solidFill>
                  </a:tcPr>
                </a:tc>
                <a:tc>
                  <a:txBody>
                    <a:bodyPr/>
                    <a:lstStyle/>
                    <a:p>
                      <a:pPr algn="ctr" fontAlgn="base"/>
                      <a:r>
                        <a:rPr lang="en-US" sz="900" b="0" i="0">
                          <a:solidFill>
                            <a:srgbClr val="FFFFFF"/>
                          </a:solidFill>
                          <a:effectLst/>
                          <a:highlight>
                            <a:srgbClr val="30006F"/>
                          </a:highlight>
                          <a:latin typeface="Montserrat" panose="00000500000000000000" pitchFamily="2" charset="0"/>
                        </a:rPr>
                        <a:t>Week 5</a:t>
                      </a:r>
                      <a:br>
                        <a:rPr lang="en-US" sz="900" b="0" i="0">
                          <a:solidFill>
                            <a:srgbClr val="FFFFFF"/>
                          </a:solidFill>
                          <a:effectLst/>
                          <a:highlight>
                            <a:srgbClr val="30006F"/>
                          </a:highlight>
                          <a:latin typeface="Montserrat" panose="00000500000000000000" pitchFamily="2" charset="0"/>
                        </a:rPr>
                      </a:br>
                      <a:r>
                        <a:rPr lang="en-US" sz="900" b="0" i="0">
                          <a:solidFill>
                            <a:srgbClr val="FFFFFF"/>
                          </a:solidFill>
                          <a:effectLst/>
                          <a:highlight>
                            <a:srgbClr val="30006F"/>
                          </a:highlight>
                          <a:latin typeface="Montserrat" panose="00000500000000000000" pitchFamily="2" charset="0"/>
                        </a:rPr>
                        <a:t> July 8th​​</a:t>
                      </a:r>
                      <a:endParaRPr lang="en-US" sz="1200" b="0" i="0">
                        <a:solidFill>
                          <a:srgbClr val="FFFFFF"/>
                        </a:solidFill>
                        <a:effectLst/>
                        <a:highlight>
                          <a:srgbClr val="30006F"/>
                        </a:highlight>
                      </a:endParaRP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6195" cap="flat" cmpd="sng" algn="ctr">
                      <a:solidFill>
                        <a:srgbClr val="FFFFFF"/>
                      </a:solidFill>
                      <a:prstDash val="solid"/>
                      <a:round/>
                      <a:headEnd type="none" w="med" len="med"/>
                      <a:tailEnd type="none" w="med" len="med"/>
                    </a:lnT>
                    <a:lnB w="36195" cap="flat" cmpd="sng" algn="ctr">
                      <a:solidFill>
                        <a:srgbClr val="FFFFFF"/>
                      </a:solidFill>
                      <a:prstDash val="solid"/>
                      <a:round/>
                      <a:headEnd type="none" w="med" len="med"/>
                      <a:tailEnd type="none" w="med" len="med"/>
                    </a:lnB>
                    <a:solidFill>
                      <a:srgbClr val="30006F"/>
                    </a:solidFill>
                  </a:tcPr>
                </a:tc>
                <a:tc>
                  <a:txBody>
                    <a:bodyPr/>
                    <a:lstStyle/>
                    <a:p>
                      <a:pPr algn="ctr" fontAlgn="base"/>
                      <a:r>
                        <a:rPr lang="en-US" sz="900" b="0" i="0">
                          <a:solidFill>
                            <a:srgbClr val="FFFFFF"/>
                          </a:solidFill>
                          <a:effectLst/>
                          <a:highlight>
                            <a:srgbClr val="30006F"/>
                          </a:highlight>
                          <a:latin typeface="Montserrat" panose="00000500000000000000" pitchFamily="2" charset="0"/>
                        </a:rPr>
                        <a:t>Week 6</a:t>
                      </a:r>
                      <a:br>
                        <a:rPr lang="en-US" sz="900" b="0" i="0">
                          <a:solidFill>
                            <a:srgbClr val="FFFFFF"/>
                          </a:solidFill>
                          <a:effectLst/>
                          <a:highlight>
                            <a:srgbClr val="30006F"/>
                          </a:highlight>
                          <a:latin typeface="Montserrat" panose="00000500000000000000" pitchFamily="2" charset="0"/>
                        </a:rPr>
                      </a:br>
                      <a:r>
                        <a:rPr lang="en-US" sz="900" b="0" i="0">
                          <a:solidFill>
                            <a:srgbClr val="FFFFFF"/>
                          </a:solidFill>
                          <a:effectLst/>
                          <a:highlight>
                            <a:srgbClr val="30006F"/>
                          </a:highlight>
                          <a:latin typeface="Montserrat" panose="00000500000000000000" pitchFamily="2" charset="0"/>
                        </a:rPr>
                        <a:t> July 15th​​</a:t>
                      </a:r>
                      <a:endParaRPr lang="en-US" sz="1200" b="0" i="0">
                        <a:solidFill>
                          <a:srgbClr val="FFFFFF"/>
                        </a:solidFill>
                        <a:effectLst/>
                        <a:highlight>
                          <a:srgbClr val="30006F"/>
                        </a:highlight>
                      </a:endParaRP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6195" cap="flat" cmpd="sng" algn="ctr">
                      <a:solidFill>
                        <a:srgbClr val="FFFFFF"/>
                      </a:solidFill>
                      <a:prstDash val="solid"/>
                      <a:round/>
                      <a:headEnd type="none" w="med" len="med"/>
                      <a:tailEnd type="none" w="med" len="med"/>
                    </a:lnT>
                    <a:lnB w="36195" cap="flat" cmpd="sng" algn="ctr">
                      <a:solidFill>
                        <a:srgbClr val="FFFFFF"/>
                      </a:solidFill>
                      <a:prstDash val="solid"/>
                      <a:round/>
                      <a:headEnd type="none" w="med" len="med"/>
                      <a:tailEnd type="none" w="med" len="med"/>
                    </a:lnB>
                    <a:solidFill>
                      <a:srgbClr val="30006F"/>
                    </a:solidFill>
                  </a:tcPr>
                </a:tc>
                <a:tc>
                  <a:txBody>
                    <a:bodyPr/>
                    <a:lstStyle/>
                    <a:p>
                      <a:pPr algn="ctr" fontAlgn="base"/>
                      <a:r>
                        <a:rPr lang="en-US" sz="900" b="0" i="0" kern="1200">
                          <a:solidFill>
                            <a:srgbClr val="FFFFFF"/>
                          </a:solidFill>
                          <a:effectLst/>
                          <a:highlight>
                            <a:srgbClr val="30006F"/>
                          </a:highlight>
                          <a:latin typeface="Montserrat" panose="00000500000000000000" pitchFamily="2" charset="0"/>
                          <a:ea typeface="+mn-ea"/>
                          <a:cs typeface="+mn-cs"/>
                        </a:rPr>
                        <a:t>Week 7</a:t>
                      </a:r>
                      <a:br>
                        <a:rPr lang="en-US" sz="900" b="0" i="0" kern="1200">
                          <a:solidFill>
                            <a:srgbClr val="FFFFFF"/>
                          </a:solidFill>
                          <a:effectLst/>
                          <a:highlight>
                            <a:srgbClr val="30006F"/>
                          </a:highlight>
                          <a:latin typeface="Montserrat" panose="00000500000000000000" pitchFamily="2" charset="0"/>
                          <a:ea typeface="+mn-ea"/>
                          <a:cs typeface="+mn-cs"/>
                        </a:rPr>
                      </a:br>
                      <a:r>
                        <a:rPr lang="en-US" sz="900" b="0" i="0" kern="1200">
                          <a:solidFill>
                            <a:srgbClr val="FFFFFF"/>
                          </a:solidFill>
                          <a:effectLst/>
                          <a:highlight>
                            <a:srgbClr val="30006F"/>
                          </a:highlight>
                          <a:latin typeface="Montserrat" panose="00000500000000000000" pitchFamily="2" charset="0"/>
                          <a:ea typeface="+mn-ea"/>
                          <a:cs typeface="+mn-cs"/>
                        </a:rPr>
                        <a:t> July 22nd</a:t>
                      </a: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6195" cap="flat" cmpd="sng" algn="ctr">
                      <a:solidFill>
                        <a:srgbClr val="FFFFFF"/>
                      </a:solidFill>
                      <a:prstDash val="solid"/>
                      <a:round/>
                      <a:headEnd type="none" w="med" len="med"/>
                      <a:tailEnd type="none" w="med" len="med"/>
                    </a:lnT>
                    <a:lnB w="36195" cap="flat" cmpd="sng" algn="ctr">
                      <a:solidFill>
                        <a:srgbClr val="FFFFFF"/>
                      </a:solidFill>
                      <a:prstDash val="solid"/>
                      <a:round/>
                      <a:headEnd type="none" w="med" len="med"/>
                      <a:tailEnd type="none" w="med" len="med"/>
                    </a:lnB>
                    <a:solidFill>
                      <a:srgbClr val="30006F"/>
                    </a:solidFill>
                  </a:tcPr>
                </a:tc>
                <a:tc>
                  <a:txBody>
                    <a:bodyPr/>
                    <a:lstStyle/>
                    <a:p>
                      <a:pPr marL="0" marR="0" lvl="0" indent="0" algn="ctr" defTabSz="685800" rtl="0" eaLnBrk="1" fontAlgn="base" latinLnBrk="0" hangingPunct="1">
                        <a:lnSpc>
                          <a:spcPct val="100000"/>
                        </a:lnSpc>
                        <a:spcBef>
                          <a:spcPts val="0"/>
                        </a:spcBef>
                        <a:spcAft>
                          <a:spcPts val="0"/>
                        </a:spcAft>
                        <a:buClrTx/>
                        <a:buSzTx/>
                        <a:buFontTx/>
                        <a:buNone/>
                        <a:tabLst/>
                        <a:defRPr/>
                      </a:pPr>
                      <a:r>
                        <a:rPr lang="en-US" sz="900" b="0" i="0" kern="1200">
                          <a:solidFill>
                            <a:srgbClr val="FFFFFF"/>
                          </a:solidFill>
                          <a:effectLst/>
                          <a:highlight>
                            <a:srgbClr val="30006F"/>
                          </a:highlight>
                          <a:latin typeface="Montserrat" panose="00000500000000000000" pitchFamily="2" charset="0"/>
                          <a:ea typeface="+mn-ea"/>
                          <a:cs typeface="+mn-cs"/>
                        </a:rPr>
                        <a:t>Week 8</a:t>
                      </a:r>
                      <a:br>
                        <a:rPr lang="en-US" sz="900" b="0" i="0" kern="1200">
                          <a:solidFill>
                            <a:srgbClr val="FFFFFF"/>
                          </a:solidFill>
                          <a:effectLst/>
                          <a:highlight>
                            <a:srgbClr val="30006F"/>
                          </a:highlight>
                          <a:latin typeface="Montserrat" panose="00000500000000000000" pitchFamily="2" charset="0"/>
                          <a:ea typeface="+mn-ea"/>
                          <a:cs typeface="+mn-cs"/>
                        </a:rPr>
                      </a:br>
                      <a:r>
                        <a:rPr lang="en-US" sz="900" b="0" i="0" kern="1200">
                          <a:solidFill>
                            <a:srgbClr val="FFFFFF"/>
                          </a:solidFill>
                          <a:effectLst/>
                          <a:highlight>
                            <a:srgbClr val="30006F"/>
                          </a:highlight>
                          <a:latin typeface="Montserrat" panose="00000500000000000000" pitchFamily="2" charset="0"/>
                          <a:ea typeface="+mn-ea"/>
                          <a:cs typeface="+mn-cs"/>
                        </a:rPr>
                        <a:t> July 29th</a:t>
                      </a: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6195" cap="flat" cmpd="sng" algn="ctr">
                      <a:solidFill>
                        <a:srgbClr val="FFFFFF"/>
                      </a:solidFill>
                      <a:prstDash val="solid"/>
                      <a:round/>
                      <a:headEnd type="none" w="med" len="med"/>
                      <a:tailEnd type="none" w="med" len="med"/>
                    </a:lnT>
                    <a:lnB w="36195" cap="flat" cmpd="sng" algn="ctr">
                      <a:solidFill>
                        <a:srgbClr val="FFFFFF"/>
                      </a:solidFill>
                      <a:prstDash val="solid"/>
                      <a:round/>
                      <a:headEnd type="none" w="med" len="med"/>
                      <a:tailEnd type="none" w="med" len="med"/>
                    </a:lnB>
                    <a:solidFill>
                      <a:srgbClr val="30006F"/>
                    </a:solidFill>
                  </a:tcPr>
                </a:tc>
                <a:tc>
                  <a:txBody>
                    <a:bodyPr/>
                    <a:lstStyle/>
                    <a:p>
                      <a:pPr marL="0" marR="0" lvl="0" indent="0" algn="ctr" defTabSz="685800" rtl="0" eaLnBrk="1" fontAlgn="base" latinLnBrk="0" hangingPunct="1">
                        <a:lnSpc>
                          <a:spcPct val="100000"/>
                        </a:lnSpc>
                        <a:spcBef>
                          <a:spcPts val="0"/>
                        </a:spcBef>
                        <a:spcAft>
                          <a:spcPts val="0"/>
                        </a:spcAft>
                        <a:buClrTx/>
                        <a:buSzTx/>
                        <a:buFontTx/>
                        <a:buNone/>
                        <a:tabLst/>
                        <a:defRPr/>
                      </a:pPr>
                      <a:r>
                        <a:rPr lang="en-US" sz="900" b="0" i="0" kern="1200">
                          <a:solidFill>
                            <a:srgbClr val="FFFFFF"/>
                          </a:solidFill>
                          <a:effectLst/>
                          <a:highlight>
                            <a:srgbClr val="30006F"/>
                          </a:highlight>
                          <a:latin typeface="Montserrat" panose="00000500000000000000" pitchFamily="2" charset="0"/>
                          <a:ea typeface="+mn-ea"/>
                          <a:cs typeface="+mn-cs"/>
                        </a:rPr>
                        <a:t>Week 9</a:t>
                      </a:r>
                      <a:br>
                        <a:rPr lang="en-US" sz="900" b="0" i="0" kern="1200">
                          <a:solidFill>
                            <a:srgbClr val="FFFFFF"/>
                          </a:solidFill>
                          <a:effectLst/>
                          <a:highlight>
                            <a:srgbClr val="30006F"/>
                          </a:highlight>
                          <a:latin typeface="Montserrat" panose="00000500000000000000" pitchFamily="2" charset="0"/>
                          <a:ea typeface="+mn-ea"/>
                          <a:cs typeface="+mn-cs"/>
                        </a:rPr>
                      </a:br>
                      <a:r>
                        <a:rPr lang="en-US" sz="900" b="0" i="0" kern="1200">
                          <a:solidFill>
                            <a:srgbClr val="FFFFFF"/>
                          </a:solidFill>
                          <a:effectLst/>
                          <a:highlight>
                            <a:srgbClr val="30006F"/>
                          </a:highlight>
                          <a:latin typeface="Montserrat" panose="00000500000000000000" pitchFamily="2" charset="0"/>
                          <a:ea typeface="+mn-ea"/>
                          <a:cs typeface="+mn-cs"/>
                        </a:rPr>
                        <a:t> Aug 5th</a:t>
                      </a: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6195" cap="flat" cmpd="sng" algn="ctr">
                      <a:solidFill>
                        <a:srgbClr val="FFFFFF"/>
                      </a:solidFill>
                      <a:prstDash val="solid"/>
                      <a:round/>
                      <a:headEnd type="none" w="med" len="med"/>
                      <a:tailEnd type="none" w="med" len="med"/>
                    </a:lnT>
                    <a:lnB w="36195" cap="flat" cmpd="sng" algn="ctr">
                      <a:solidFill>
                        <a:srgbClr val="FFFFFF"/>
                      </a:solidFill>
                      <a:prstDash val="solid"/>
                      <a:round/>
                      <a:headEnd type="none" w="med" len="med"/>
                      <a:tailEnd type="none" w="med" len="med"/>
                    </a:lnB>
                    <a:solidFill>
                      <a:srgbClr val="30006F"/>
                    </a:solidFill>
                  </a:tcPr>
                </a:tc>
                <a:tc>
                  <a:txBody>
                    <a:bodyPr/>
                    <a:lstStyle/>
                    <a:p>
                      <a:pPr marL="0" marR="0" lvl="0" indent="0" algn="ctr" defTabSz="685800" rtl="0" eaLnBrk="1" fontAlgn="base" latinLnBrk="0" hangingPunct="1">
                        <a:lnSpc>
                          <a:spcPct val="100000"/>
                        </a:lnSpc>
                        <a:spcBef>
                          <a:spcPts val="0"/>
                        </a:spcBef>
                        <a:spcAft>
                          <a:spcPts val="0"/>
                        </a:spcAft>
                        <a:buClrTx/>
                        <a:buSzTx/>
                        <a:buFontTx/>
                        <a:buNone/>
                        <a:tabLst/>
                        <a:defRPr/>
                      </a:pPr>
                      <a:r>
                        <a:rPr lang="en-US" sz="900" b="0" i="0" kern="1200">
                          <a:solidFill>
                            <a:srgbClr val="FFFFFF"/>
                          </a:solidFill>
                          <a:effectLst/>
                          <a:highlight>
                            <a:srgbClr val="30006F"/>
                          </a:highlight>
                          <a:latin typeface="Montserrat" panose="00000500000000000000" pitchFamily="2" charset="0"/>
                          <a:ea typeface="+mn-ea"/>
                          <a:cs typeface="+mn-cs"/>
                        </a:rPr>
                        <a:t>Week 10</a:t>
                      </a:r>
                      <a:br>
                        <a:rPr lang="en-US" sz="900" b="0" i="0" kern="1200">
                          <a:solidFill>
                            <a:srgbClr val="FFFFFF"/>
                          </a:solidFill>
                          <a:effectLst/>
                          <a:highlight>
                            <a:srgbClr val="30006F"/>
                          </a:highlight>
                          <a:latin typeface="Montserrat" panose="00000500000000000000" pitchFamily="2" charset="0"/>
                          <a:ea typeface="+mn-ea"/>
                          <a:cs typeface="+mn-cs"/>
                        </a:rPr>
                      </a:br>
                      <a:r>
                        <a:rPr lang="en-US" sz="900" b="0" i="0" kern="1200">
                          <a:solidFill>
                            <a:srgbClr val="FFFFFF"/>
                          </a:solidFill>
                          <a:effectLst/>
                          <a:highlight>
                            <a:srgbClr val="30006F"/>
                          </a:highlight>
                          <a:latin typeface="Montserrat" panose="00000500000000000000" pitchFamily="2" charset="0"/>
                          <a:ea typeface="+mn-ea"/>
                          <a:cs typeface="+mn-cs"/>
                        </a:rPr>
                        <a:t> Aug 12th</a:t>
                      </a: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6195" cap="flat" cmpd="sng" algn="ctr">
                      <a:solidFill>
                        <a:srgbClr val="FFFFFF"/>
                      </a:solidFill>
                      <a:prstDash val="solid"/>
                      <a:round/>
                      <a:headEnd type="none" w="med" len="med"/>
                      <a:tailEnd type="none" w="med" len="med"/>
                    </a:lnT>
                    <a:lnB w="36195" cap="flat" cmpd="sng" algn="ctr">
                      <a:solidFill>
                        <a:srgbClr val="FFFFFF"/>
                      </a:solidFill>
                      <a:prstDash val="solid"/>
                      <a:round/>
                      <a:headEnd type="none" w="med" len="med"/>
                      <a:tailEnd type="none" w="med" len="med"/>
                    </a:lnB>
                    <a:solidFill>
                      <a:srgbClr val="30006F"/>
                    </a:solidFill>
                  </a:tcPr>
                </a:tc>
                <a:tc>
                  <a:txBody>
                    <a:bodyPr/>
                    <a:lstStyle/>
                    <a:p>
                      <a:pPr marL="0" marR="0" lvl="0" indent="0" algn="ctr" defTabSz="685800" rtl="0" eaLnBrk="1" fontAlgn="base" latinLnBrk="0" hangingPunct="1">
                        <a:lnSpc>
                          <a:spcPct val="100000"/>
                        </a:lnSpc>
                        <a:spcBef>
                          <a:spcPts val="0"/>
                        </a:spcBef>
                        <a:spcAft>
                          <a:spcPts val="0"/>
                        </a:spcAft>
                        <a:buClrTx/>
                        <a:buSzTx/>
                        <a:buFontTx/>
                        <a:buNone/>
                        <a:tabLst/>
                        <a:defRPr/>
                      </a:pPr>
                      <a:r>
                        <a:rPr lang="en-US" sz="900" b="0" i="0" kern="1200">
                          <a:solidFill>
                            <a:srgbClr val="FFFFFF"/>
                          </a:solidFill>
                          <a:effectLst/>
                          <a:highlight>
                            <a:srgbClr val="30006F"/>
                          </a:highlight>
                          <a:latin typeface="Montserrat" panose="00000500000000000000" pitchFamily="2" charset="0"/>
                          <a:ea typeface="+mn-ea"/>
                          <a:cs typeface="+mn-cs"/>
                        </a:rPr>
                        <a:t>Week 11</a:t>
                      </a:r>
                      <a:br>
                        <a:rPr lang="en-US" sz="900" b="0" i="0" kern="1200">
                          <a:solidFill>
                            <a:srgbClr val="FFFFFF"/>
                          </a:solidFill>
                          <a:effectLst/>
                          <a:highlight>
                            <a:srgbClr val="30006F"/>
                          </a:highlight>
                          <a:latin typeface="Montserrat" panose="00000500000000000000" pitchFamily="2" charset="0"/>
                          <a:ea typeface="+mn-ea"/>
                          <a:cs typeface="+mn-cs"/>
                        </a:rPr>
                      </a:br>
                      <a:r>
                        <a:rPr lang="en-US" sz="900" b="0" i="0" kern="1200">
                          <a:solidFill>
                            <a:srgbClr val="FFFFFF"/>
                          </a:solidFill>
                          <a:effectLst/>
                          <a:highlight>
                            <a:srgbClr val="30006F"/>
                          </a:highlight>
                          <a:latin typeface="Montserrat" panose="00000500000000000000" pitchFamily="2" charset="0"/>
                          <a:ea typeface="+mn-ea"/>
                          <a:cs typeface="+mn-cs"/>
                        </a:rPr>
                        <a:t> Aug 19th</a:t>
                      </a: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6195" cap="flat" cmpd="sng" algn="ctr">
                      <a:solidFill>
                        <a:srgbClr val="FFFFFF"/>
                      </a:solidFill>
                      <a:prstDash val="solid"/>
                      <a:round/>
                      <a:headEnd type="none" w="med" len="med"/>
                      <a:tailEnd type="none" w="med" len="med"/>
                    </a:lnT>
                    <a:lnB w="36195" cap="flat" cmpd="sng" algn="ctr">
                      <a:solidFill>
                        <a:srgbClr val="FFFFFF"/>
                      </a:solidFill>
                      <a:prstDash val="solid"/>
                      <a:round/>
                      <a:headEnd type="none" w="med" len="med"/>
                      <a:tailEnd type="none" w="med" len="med"/>
                    </a:lnB>
                    <a:solidFill>
                      <a:srgbClr val="30006F"/>
                    </a:solidFill>
                  </a:tcPr>
                </a:tc>
                <a:extLst>
                  <a:ext uri="{0D108BD9-81ED-4DB2-BD59-A6C34878D82A}">
                    <a16:rowId xmlns:a16="http://schemas.microsoft.com/office/drawing/2014/main" val="3842352793"/>
                  </a:ext>
                </a:extLst>
              </a:tr>
              <a:tr h="379965">
                <a:tc>
                  <a:txBody>
                    <a:bodyPr/>
                    <a:lstStyle/>
                    <a:p>
                      <a:pPr algn="l" fontAlgn="auto"/>
                      <a:r>
                        <a:rPr lang="en-US" sz="1350" b="0" i="0">
                          <a:solidFill>
                            <a:srgbClr val="000000"/>
                          </a:solidFill>
                          <a:effectLst/>
                          <a:highlight>
                            <a:srgbClr val="EC008C"/>
                          </a:highlight>
                          <a:latin typeface="Montserrat" panose="00000500000000000000" pitchFamily="2" charset="0"/>
                        </a:rPr>
                        <a:t>​</a:t>
                      </a: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6195" cap="flat" cmpd="sng" algn="ctr">
                      <a:solidFill>
                        <a:srgbClr val="FFFFFF"/>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3"/>
                    </a:solidFill>
                  </a:tcPr>
                </a:tc>
                <a:tc>
                  <a:txBody>
                    <a:bodyPr/>
                    <a:lstStyle/>
                    <a:p>
                      <a:pPr algn="l" fontAlgn="auto"/>
                      <a:r>
                        <a:rPr lang="en-US" sz="1350" b="0" i="0">
                          <a:solidFill>
                            <a:srgbClr val="000000"/>
                          </a:solidFill>
                          <a:effectLst/>
                          <a:highlight>
                            <a:srgbClr val="CDCBD5"/>
                          </a:highlight>
                          <a:latin typeface="Montserrat" panose="00000500000000000000" pitchFamily="2" charset="0"/>
                        </a:rPr>
                        <a:t>​</a:t>
                      </a: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6195" cap="flat" cmpd="sng" algn="ctr">
                      <a:solidFill>
                        <a:srgbClr val="FFFFFF"/>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3"/>
                    </a:solidFill>
                  </a:tcPr>
                </a:tc>
                <a:tc>
                  <a:txBody>
                    <a:bodyPr/>
                    <a:lstStyle/>
                    <a:p>
                      <a:pPr algn="l" fontAlgn="auto"/>
                      <a:r>
                        <a:rPr lang="en-US" sz="1350" b="0" i="0">
                          <a:solidFill>
                            <a:srgbClr val="000000"/>
                          </a:solidFill>
                          <a:effectLst/>
                          <a:highlight>
                            <a:srgbClr val="CDCBD5"/>
                          </a:highlight>
                          <a:latin typeface="Montserrat" panose="00000500000000000000" pitchFamily="2" charset="0"/>
                        </a:rPr>
                        <a:t>​</a:t>
                      </a: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6195" cap="flat" cmpd="sng" algn="ctr">
                      <a:solidFill>
                        <a:srgbClr val="FFFFFF"/>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auto"/>
                      <a:r>
                        <a:rPr lang="en-US" sz="1350" b="0" i="0">
                          <a:solidFill>
                            <a:srgbClr val="000000"/>
                          </a:solidFill>
                          <a:effectLst/>
                          <a:highlight>
                            <a:srgbClr val="CDCBD5"/>
                          </a:highlight>
                          <a:latin typeface="Montserrat" panose="00000500000000000000" pitchFamily="2" charset="0"/>
                        </a:rPr>
                        <a:t>​</a:t>
                      </a: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6195" cap="flat" cmpd="sng" algn="ctr">
                      <a:solidFill>
                        <a:srgbClr val="FFFFFF"/>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auto"/>
                      <a:r>
                        <a:rPr lang="en-US" sz="1350" b="0" i="0">
                          <a:solidFill>
                            <a:srgbClr val="000000"/>
                          </a:solidFill>
                          <a:effectLst/>
                          <a:highlight>
                            <a:srgbClr val="CDCBD5"/>
                          </a:highlight>
                          <a:latin typeface="Montserrat" panose="00000500000000000000" pitchFamily="2" charset="0"/>
                        </a:rPr>
                        <a:t>​</a:t>
                      </a: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6195" cap="flat" cmpd="sng" algn="ctr">
                      <a:solidFill>
                        <a:srgbClr val="FFFFFF"/>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auto"/>
                      <a:r>
                        <a:rPr lang="en-US" sz="1350" b="0" i="0">
                          <a:solidFill>
                            <a:srgbClr val="000000"/>
                          </a:solidFill>
                          <a:effectLst/>
                          <a:highlight>
                            <a:srgbClr val="CDCBD5"/>
                          </a:highlight>
                          <a:latin typeface="Montserrat" panose="00000500000000000000" pitchFamily="2" charset="0"/>
                        </a:rPr>
                        <a:t>​</a:t>
                      </a: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6195" cap="flat" cmpd="sng" algn="ctr">
                      <a:solidFill>
                        <a:srgbClr val="FFFFFF"/>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auto"/>
                      <a:endParaRPr lang="en-US" sz="1350" b="0" i="0">
                        <a:solidFill>
                          <a:srgbClr val="000000"/>
                        </a:solidFill>
                        <a:effectLst/>
                        <a:highlight>
                          <a:srgbClr val="CDCBD5"/>
                        </a:highlight>
                        <a:latin typeface="Montserrat" panose="00000500000000000000" pitchFamily="2" charset="0"/>
                      </a:endParaRP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6195" cap="flat" cmpd="sng" algn="ctr">
                      <a:solidFill>
                        <a:srgbClr val="FFFFFF"/>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auto"/>
                      <a:endParaRPr lang="en-US" sz="1350" b="0" i="0">
                        <a:solidFill>
                          <a:srgbClr val="000000"/>
                        </a:solidFill>
                        <a:effectLst/>
                        <a:highlight>
                          <a:srgbClr val="CDCBD5"/>
                        </a:highlight>
                        <a:latin typeface="Montserrat" panose="00000500000000000000" pitchFamily="2" charset="0"/>
                      </a:endParaRP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6195" cap="flat" cmpd="sng" algn="ctr">
                      <a:solidFill>
                        <a:srgbClr val="FFFFFF"/>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auto"/>
                      <a:endParaRPr lang="en-US" sz="1350" b="0" i="0">
                        <a:solidFill>
                          <a:srgbClr val="000000"/>
                        </a:solidFill>
                        <a:effectLst/>
                        <a:highlight>
                          <a:srgbClr val="CDCBD5"/>
                        </a:highlight>
                        <a:latin typeface="Montserrat" panose="00000500000000000000" pitchFamily="2" charset="0"/>
                      </a:endParaRP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6195" cap="flat" cmpd="sng" algn="ctr">
                      <a:solidFill>
                        <a:srgbClr val="FFFFFF"/>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auto"/>
                      <a:endParaRPr lang="en-US" sz="1350" b="0" i="0">
                        <a:solidFill>
                          <a:srgbClr val="000000"/>
                        </a:solidFill>
                        <a:effectLst/>
                        <a:highlight>
                          <a:srgbClr val="CDCBD5"/>
                        </a:highlight>
                        <a:latin typeface="Montserrat" panose="00000500000000000000" pitchFamily="2" charset="0"/>
                      </a:endParaRP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6195" cap="flat" cmpd="sng" algn="ctr">
                      <a:solidFill>
                        <a:srgbClr val="FFFFFF"/>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auto"/>
                      <a:endParaRPr lang="en-US" sz="1350" b="0" i="0">
                        <a:solidFill>
                          <a:srgbClr val="000000"/>
                        </a:solidFill>
                        <a:effectLst/>
                        <a:highlight>
                          <a:srgbClr val="CDCBD5"/>
                        </a:highlight>
                        <a:latin typeface="Montserrat" panose="00000500000000000000" pitchFamily="2" charset="0"/>
                      </a:endParaRP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6195" cap="flat" cmpd="sng" algn="ctr">
                      <a:solidFill>
                        <a:srgbClr val="FFFFFF"/>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456024077"/>
                  </a:ext>
                </a:extLst>
              </a:tr>
              <a:tr h="379965">
                <a:tc>
                  <a:txBody>
                    <a:bodyPr/>
                    <a:lstStyle/>
                    <a:p>
                      <a:pPr algn="l" fontAlgn="auto"/>
                      <a:r>
                        <a:rPr lang="en-US" sz="1350" b="0" i="0">
                          <a:solidFill>
                            <a:srgbClr val="000000"/>
                          </a:solidFill>
                          <a:effectLst/>
                          <a:highlight>
                            <a:srgbClr val="E8E7EB"/>
                          </a:highlight>
                          <a:latin typeface="Montserrat" panose="00000500000000000000" pitchFamily="2" charset="0"/>
                        </a:rPr>
                        <a:t>​</a:t>
                      </a: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auto"/>
                      <a:r>
                        <a:rPr lang="en-US" sz="1350" b="0" i="0">
                          <a:solidFill>
                            <a:schemeClr val="accent3"/>
                          </a:solidFill>
                          <a:effectLst/>
                          <a:highlight>
                            <a:srgbClr val="EC008C"/>
                          </a:highlight>
                          <a:latin typeface="Montserrat" panose="00000500000000000000" pitchFamily="2" charset="0"/>
                        </a:rPr>
                        <a:t>​</a:t>
                      </a: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3"/>
                    </a:solidFill>
                  </a:tcPr>
                </a:tc>
                <a:tc>
                  <a:txBody>
                    <a:bodyPr/>
                    <a:lstStyle/>
                    <a:p>
                      <a:pPr algn="l" fontAlgn="auto"/>
                      <a:r>
                        <a:rPr lang="en-US" sz="1350" b="0" i="0">
                          <a:solidFill>
                            <a:srgbClr val="000000"/>
                          </a:solidFill>
                          <a:effectLst/>
                          <a:highlight>
                            <a:srgbClr val="E8E7EB"/>
                          </a:highlight>
                          <a:latin typeface="Montserrat" panose="00000500000000000000" pitchFamily="2" charset="0"/>
                        </a:rPr>
                        <a:t>​</a:t>
                      </a: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auto"/>
                      <a:r>
                        <a:rPr lang="en-US" sz="1350" b="0" i="0">
                          <a:solidFill>
                            <a:srgbClr val="000000"/>
                          </a:solidFill>
                          <a:effectLst/>
                          <a:highlight>
                            <a:srgbClr val="E8E7EB"/>
                          </a:highlight>
                          <a:latin typeface="Montserrat" panose="00000500000000000000" pitchFamily="2" charset="0"/>
                        </a:rPr>
                        <a:t>​</a:t>
                      </a: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auto"/>
                      <a:r>
                        <a:rPr lang="en-US" sz="1350" b="0" i="0">
                          <a:solidFill>
                            <a:srgbClr val="000000"/>
                          </a:solidFill>
                          <a:effectLst/>
                          <a:highlight>
                            <a:srgbClr val="E8E7EB"/>
                          </a:highlight>
                          <a:latin typeface="Montserrat" panose="00000500000000000000" pitchFamily="2" charset="0"/>
                        </a:rPr>
                        <a:t>​</a:t>
                      </a: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auto"/>
                      <a:r>
                        <a:rPr lang="en-US" sz="1350" b="0" i="0">
                          <a:solidFill>
                            <a:srgbClr val="000000"/>
                          </a:solidFill>
                          <a:effectLst/>
                          <a:highlight>
                            <a:srgbClr val="E8E7EB"/>
                          </a:highlight>
                          <a:latin typeface="Montserrat" panose="00000500000000000000" pitchFamily="2" charset="0"/>
                        </a:rPr>
                        <a:t>​</a:t>
                      </a: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auto"/>
                      <a:endParaRPr lang="en-US" sz="1350" b="0" i="0">
                        <a:solidFill>
                          <a:srgbClr val="000000"/>
                        </a:solidFill>
                        <a:effectLst/>
                        <a:highlight>
                          <a:srgbClr val="E8E7EB"/>
                        </a:highlight>
                        <a:latin typeface="Montserrat" panose="00000500000000000000" pitchFamily="2" charset="0"/>
                      </a:endParaRP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auto"/>
                      <a:endParaRPr lang="en-US" sz="1350" b="0" i="0">
                        <a:solidFill>
                          <a:srgbClr val="000000"/>
                        </a:solidFill>
                        <a:effectLst/>
                        <a:highlight>
                          <a:srgbClr val="E8E7EB"/>
                        </a:highlight>
                        <a:latin typeface="Montserrat" panose="00000500000000000000" pitchFamily="2" charset="0"/>
                      </a:endParaRP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auto"/>
                      <a:endParaRPr lang="en-US" sz="1350" b="0" i="0">
                        <a:solidFill>
                          <a:srgbClr val="000000"/>
                        </a:solidFill>
                        <a:effectLst/>
                        <a:highlight>
                          <a:srgbClr val="E8E7EB"/>
                        </a:highlight>
                        <a:latin typeface="Montserrat" panose="00000500000000000000" pitchFamily="2" charset="0"/>
                      </a:endParaRP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auto"/>
                      <a:endParaRPr lang="en-US" sz="1350" b="0" i="0">
                        <a:solidFill>
                          <a:srgbClr val="000000"/>
                        </a:solidFill>
                        <a:effectLst/>
                        <a:highlight>
                          <a:srgbClr val="E8E7EB"/>
                        </a:highlight>
                        <a:latin typeface="Montserrat" panose="00000500000000000000" pitchFamily="2" charset="0"/>
                      </a:endParaRP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auto"/>
                      <a:endParaRPr lang="en-US" sz="1350" b="0" i="0">
                        <a:solidFill>
                          <a:srgbClr val="000000"/>
                        </a:solidFill>
                        <a:effectLst/>
                        <a:highlight>
                          <a:srgbClr val="E8E7EB"/>
                        </a:highlight>
                        <a:latin typeface="Montserrat" panose="00000500000000000000" pitchFamily="2" charset="0"/>
                      </a:endParaRP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3105648"/>
                  </a:ext>
                </a:extLst>
              </a:tr>
              <a:tr h="379965">
                <a:tc>
                  <a:txBody>
                    <a:bodyPr/>
                    <a:lstStyle/>
                    <a:p>
                      <a:endParaRPr lang="en-US"/>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endParaRPr lang="en-US"/>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3"/>
                    </a:solidFill>
                  </a:tcPr>
                </a:tc>
                <a:tc>
                  <a:txBody>
                    <a:bodyPr/>
                    <a:lstStyle/>
                    <a:p>
                      <a:endParaRPr lang="en-US"/>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auto"/>
                      <a:r>
                        <a:rPr lang="en-US" sz="1350" b="0" i="0">
                          <a:solidFill>
                            <a:srgbClr val="000000"/>
                          </a:solidFill>
                          <a:effectLst/>
                          <a:highlight>
                            <a:srgbClr val="CDCBD5"/>
                          </a:highlight>
                          <a:latin typeface="Montserrat" panose="00000500000000000000" pitchFamily="2" charset="0"/>
                        </a:rPr>
                        <a:t>​</a:t>
                      </a: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auto"/>
                      <a:r>
                        <a:rPr lang="en-US" sz="1350" b="0" i="0">
                          <a:solidFill>
                            <a:schemeClr val="accent3"/>
                          </a:solidFill>
                          <a:effectLst/>
                          <a:highlight>
                            <a:srgbClr val="CDCBD5"/>
                          </a:highlight>
                          <a:latin typeface="Montserrat" panose="00000500000000000000" pitchFamily="2" charset="0"/>
                        </a:rPr>
                        <a:t>​</a:t>
                      </a: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auto"/>
                      <a:r>
                        <a:rPr lang="en-US" sz="1350" b="0" i="0">
                          <a:solidFill>
                            <a:srgbClr val="000000"/>
                          </a:solidFill>
                          <a:effectLst/>
                          <a:highlight>
                            <a:srgbClr val="EC008C"/>
                          </a:highlight>
                          <a:latin typeface="Montserrat" panose="00000500000000000000" pitchFamily="2" charset="0"/>
                        </a:rPr>
                        <a:t>​</a:t>
                      </a: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auto"/>
                      <a:endParaRPr lang="en-US" sz="1350" b="0" i="0">
                        <a:solidFill>
                          <a:srgbClr val="000000"/>
                        </a:solidFill>
                        <a:effectLst/>
                        <a:highlight>
                          <a:srgbClr val="EC008C"/>
                        </a:highlight>
                        <a:latin typeface="Montserrat" panose="00000500000000000000" pitchFamily="2" charset="0"/>
                      </a:endParaRP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auto"/>
                      <a:endParaRPr lang="en-US" sz="1350" b="0" i="0">
                        <a:solidFill>
                          <a:srgbClr val="000000"/>
                        </a:solidFill>
                        <a:effectLst/>
                        <a:highlight>
                          <a:srgbClr val="EC008C"/>
                        </a:highlight>
                        <a:latin typeface="Montserrat" panose="00000500000000000000" pitchFamily="2" charset="0"/>
                      </a:endParaRP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auto"/>
                      <a:endParaRPr lang="en-US" sz="1350" b="0" i="0">
                        <a:solidFill>
                          <a:srgbClr val="000000"/>
                        </a:solidFill>
                        <a:effectLst/>
                        <a:highlight>
                          <a:srgbClr val="EC008C"/>
                        </a:highlight>
                        <a:latin typeface="Montserrat" panose="00000500000000000000" pitchFamily="2" charset="0"/>
                      </a:endParaRP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auto"/>
                      <a:endParaRPr lang="en-US" sz="1350" b="0" i="0">
                        <a:solidFill>
                          <a:srgbClr val="000000"/>
                        </a:solidFill>
                        <a:effectLst/>
                        <a:highlight>
                          <a:srgbClr val="EC008C"/>
                        </a:highlight>
                        <a:latin typeface="Montserrat" panose="00000500000000000000" pitchFamily="2" charset="0"/>
                      </a:endParaRP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auto"/>
                      <a:endParaRPr lang="en-US" sz="1350" b="0" i="0">
                        <a:solidFill>
                          <a:srgbClr val="000000"/>
                        </a:solidFill>
                        <a:effectLst/>
                        <a:highlight>
                          <a:srgbClr val="EC008C"/>
                        </a:highlight>
                        <a:latin typeface="Montserrat" panose="00000500000000000000" pitchFamily="2" charset="0"/>
                      </a:endParaRP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353469394"/>
                  </a:ext>
                </a:extLst>
              </a:tr>
              <a:tr h="379965">
                <a:tc>
                  <a:txBody>
                    <a:bodyPr/>
                    <a:lstStyle/>
                    <a:p>
                      <a:pPr algn="l" fontAlgn="auto"/>
                      <a:r>
                        <a:rPr lang="en-US" sz="1350" b="0" i="0">
                          <a:solidFill>
                            <a:srgbClr val="000000"/>
                          </a:solidFill>
                          <a:effectLst/>
                          <a:highlight>
                            <a:srgbClr val="EC008C"/>
                          </a:highlight>
                          <a:latin typeface="Montserrat" panose="00000500000000000000" pitchFamily="2" charset="0"/>
                        </a:rPr>
                        <a:t>​</a:t>
                      </a: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auto"/>
                      <a:r>
                        <a:rPr lang="en-US" sz="1350" b="0" i="0">
                          <a:solidFill>
                            <a:srgbClr val="000000"/>
                          </a:solidFill>
                          <a:effectLst/>
                          <a:highlight>
                            <a:srgbClr val="EC008C"/>
                          </a:highlight>
                          <a:latin typeface="Montserrat" panose="00000500000000000000" pitchFamily="2" charset="0"/>
                        </a:rPr>
                        <a:t>​</a:t>
                      </a: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auto"/>
                      <a:r>
                        <a:rPr lang="en-US" sz="1350" b="0" i="0">
                          <a:solidFill>
                            <a:srgbClr val="000000"/>
                          </a:solidFill>
                          <a:effectLst/>
                          <a:highlight>
                            <a:srgbClr val="EC008C"/>
                          </a:highlight>
                          <a:latin typeface="Montserrat" panose="00000500000000000000" pitchFamily="2" charset="0"/>
                        </a:rPr>
                        <a:t>​</a:t>
                      </a: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3"/>
                    </a:solidFill>
                  </a:tcPr>
                </a:tc>
                <a:tc>
                  <a:txBody>
                    <a:bodyPr/>
                    <a:lstStyle/>
                    <a:p>
                      <a:pPr algn="l" fontAlgn="auto"/>
                      <a:r>
                        <a:rPr lang="en-US" sz="1350" b="0" i="0">
                          <a:solidFill>
                            <a:srgbClr val="000000"/>
                          </a:solidFill>
                          <a:effectLst/>
                          <a:highlight>
                            <a:srgbClr val="EC008C"/>
                          </a:highlight>
                          <a:latin typeface="Montserrat" panose="00000500000000000000" pitchFamily="2" charset="0"/>
                        </a:rPr>
                        <a:t>​</a:t>
                      </a: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3"/>
                    </a:solidFill>
                  </a:tcPr>
                </a:tc>
                <a:tc>
                  <a:txBody>
                    <a:bodyPr/>
                    <a:lstStyle/>
                    <a:p>
                      <a:pPr algn="l" fontAlgn="auto"/>
                      <a:r>
                        <a:rPr lang="en-US" sz="1350" b="0" i="0">
                          <a:solidFill>
                            <a:srgbClr val="000000"/>
                          </a:solidFill>
                          <a:effectLst/>
                          <a:highlight>
                            <a:srgbClr val="EC008C"/>
                          </a:highlight>
                          <a:latin typeface="Montserrat" panose="00000500000000000000" pitchFamily="2" charset="0"/>
                        </a:rPr>
                        <a:t>​</a:t>
                      </a: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auto"/>
                      <a:r>
                        <a:rPr lang="en-US" sz="1350" b="0" i="0">
                          <a:solidFill>
                            <a:srgbClr val="000000"/>
                          </a:solidFill>
                          <a:effectLst/>
                          <a:highlight>
                            <a:srgbClr val="EC008C"/>
                          </a:highlight>
                          <a:latin typeface="Montserrat" panose="00000500000000000000" pitchFamily="2" charset="0"/>
                        </a:rPr>
                        <a:t>​</a:t>
                      </a: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auto"/>
                      <a:endParaRPr lang="en-US" sz="1350" b="0" i="0">
                        <a:solidFill>
                          <a:srgbClr val="000000"/>
                        </a:solidFill>
                        <a:effectLst/>
                        <a:highlight>
                          <a:srgbClr val="EC008C"/>
                        </a:highlight>
                        <a:latin typeface="Montserrat" panose="00000500000000000000" pitchFamily="2" charset="0"/>
                      </a:endParaRP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auto"/>
                      <a:endParaRPr lang="en-US" sz="1350" b="0" i="0">
                        <a:solidFill>
                          <a:srgbClr val="000000"/>
                        </a:solidFill>
                        <a:effectLst/>
                        <a:highlight>
                          <a:srgbClr val="EC008C"/>
                        </a:highlight>
                        <a:latin typeface="Montserrat" panose="00000500000000000000" pitchFamily="2" charset="0"/>
                      </a:endParaRP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auto"/>
                      <a:endParaRPr lang="en-US" sz="1350" b="0" i="0">
                        <a:solidFill>
                          <a:srgbClr val="000000"/>
                        </a:solidFill>
                        <a:effectLst/>
                        <a:highlight>
                          <a:srgbClr val="EC008C"/>
                        </a:highlight>
                        <a:latin typeface="Montserrat" panose="00000500000000000000" pitchFamily="2" charset="0"/>
                      </a:endParaRP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auto"/>
                      <a:endParaRPr lang="en-US" sz="1350" b="0" i="0">
                        <a:solidFill>
                          <a:srgbClr val="000000"/>
                        </a:solidFill>
                        <a:effectLst/>
                        <a:highlight>
                          <a:srgbClr val="EC008C"/>
                        </a:highlight>
                        <a:latin typeface="Montserrat" panose="00000500000000000000" pitchFamily="2" charset="0"/>
                      </a:endParaRP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auto"/>
                      <a:endParaRPr lang="en-US" sz="1350" b="0" i="0">
                        <a:solidFill>
                          <a:srgbClr val="000000"/>
                        </a:solidFill>
                        <a:effectLst/>
                        <a:highlight>
                          <a:srgbClr val="EC008C"/>
                        </a:highlight>
                        <a:latin typeface="Montserrat" panose="00000500000000000000" pitchFamily="2" charset="0"/>
                      </a:endParaRP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8940200"/>
                  </a:ext>
                </a:extLst>
              </a:tr>
              <a:tr h="379965">
                <a:tc>
                  <a:txBody>
                    <a:bodyPr/>
                    <a:lstStyle/>
                    <a:p>
                      <a:pPr algn="l" fontAlgn="auto"/>
                      <a:r>
                        <a:rPr lang="en-US" sz="1350" b="0" i="0">
                          <a:solidFill>
                            <a:srgbClr val="000000"/>
                          </a:solidFill>
                          <a:effectLst/>
                          <a:highlight>
                            <a:srgbClr val="CDCBD5"/>
                          </a:highlight>
                          <a:latin typeface="Montserrat" panose="00000500000000000000" pitchFamily="2" charset="0"/>
                        </a:rPr>
                        <a:t>​</a:t>
                      </a: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auto"/>
                      <a:r>
                        <a:rPr lang="en-US" sz="1350" b="0" i="0">
                          <a:solidFill>
                            <a:srgbClr val="000000"/>
                          </a:solidFill>
                          <a:effectLst/>
                          <a:highlight>
                            <a:srgbClr val="CDCBD5"/>
                          </a:highlight>
                          <a:latin typeface="Montserrat" panose="00000500000000000000" pitchFamily="2" charset="0"/>
                        </a:rPr>
                        <a:t>​</a:t>
                      </a: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auto"/>
                      <a:r>
                        <a:rPr lang="en-US" sz="1350" b="0" i="0">
                          <a:solidFill>
                            <a:srgbClr val="000000"/>
                          </a:solidFill>
                          <a:effectLst/>
                          <a:highlight>
                            <a:srgbClr val="EC008C"/>
                          </a:highlight>
                          <a:latin typeface="Montserrat" panose="00000500000000000000" pitchFamily="2" charset="0"/>
                        </a:rPr>
                        <a:t>​</a:t>
                      </a: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auto"/>
                      <a:r>
                        <a:rPr lang="en-US" sz="1350" b="0" i="0">
                          <a:solidFill>
                            <a:srgbClr val="000000"/>
                          </a:solidFill>
                          <a:effectLst/>
                          <a:highlight>
                            <a:srgbClr val="EC008C"/>
                          </a:highlight>
                          <a:latin typeface="Montserrat" panose="00000500000000000000" pitchFamily="2" charset="0"/>
                        </a:rPr>
                        <a:t>​</a:t>
                      </a: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3"/>
                    </a:solidFill>
                  </a:tcPr>
                </a:tc>
                <a:tc>
                  <a:txBody>
                    <a:bodyPr/>
                    <a:lstStyle/>
                    <a:p>
                      <a:pPr algn="l" fontAlgn="auto"/>
                      <a:r>
                        <a:rPr lang="en-US" sz="1350" b="0" i="0">
                          <a:solidFill>
                            <a:srgbClr val="000000"/>
                          </a:solidFill>
                          <a:effectLst/>
                          <a:highlight>
                            <a:srgbClr val="EC008C"/>
                          </a:highlight>
                          <a:latin typeface="Montserrat" panose="00000500000000000000" pitchFamily="2" charset="0"/>
                        </a:rPr>
                        <a:t>​</a:t>
                      </a: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3"/>
                    </a:solidFill>
                  </a:tcPr>
                </a:tc>
                <a:tc>
                  <a:txBody>
                    <a:bodyPr/>
                    <a:lstStyle/>
                    <a:p>
                      <a:pPr algn="l" fontAlgn="auto"/>
                      <a:r>
                        <a:rPr lang="en-US" sz="1350" b="0" i="0">
                          <a:solidFill>
                            <a:srgbClr val="000000"/>
                          </a:solidFill>
                          <a:effectLst/>
                          <a:highlight>
                            <a:srgbClr val="EC008C"/>
                          </a:highlight>
                          <a:latin typeface="Montserrat" panose="00000500000000000000" pitchFamily="2" charset="0"/>
                        </a:rPr>
                        <a:t>​</a:t>
                      </a: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auto"/>
                      <a:endParaRPr lang="en-US" sz="1350" b="0" i="0">
                        <a:solidFill>
                          <a:srgbClr val="000000"/>
                        </a:solidFill>
                        <a:effectLst/>
                        <a:highlight>
                          <a:srgbClr val="EC008C"/>
                        </a:highlight>
                        <a:latin typeface="Montserrat" panose="00000500000000000000" pitchFamily="2" charset="0"/>
                      </a:endParaRP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auto"/>
                      <a:endParaRPr lang="en-US" sz="1350" b="0" i="0">
                        <a:solidFill>
                          <a:srgbClr val="000000"/>
                        </a:solidFill>
                        <a:effectLst/>
                        <a:highlight>
                          <a:srgbClr val="EC008C"/>
                        </a:highlight>
                        <a:latin typeface="Montserrat" panose="00000500000000000000" pitchFamily="2" charset="0"/>
                      </a:endParaRP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auto"/>
                      <a:endParaRPr lang="en-US" sz="1350" b="0" i="0">
                        <a:solidFill>
                          <a:srgbClr val="000000"/>
                        </a:solidFill>
                        <a:effectLst/>
                        <a:highlight>
                          <a:srgbClr val="EC008C"/>
                        </a:highlight>
                        <a:latin typeface="Montserrat" panose="00000500000000000000" pitchFamily="2" charset="0"/>
                      </a:endParaRP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auto"/>
                      <a:endParaRPr lang="en-US" sz="1350" b="0" i="0">
                        <a:solidFill>
                          <a:srgbClr val="000000"/>
                        </a:solidFill>
                        <a:effectLst/>
                        <a:highlight>
                          <a:srgbClr val="EC008C"/>
                        </a:highlight>
                        <a:latin typeface="Montserrat" panose="00000500000000000000" pitchFamily="2" charset="0"/>
                      </a:endParaRP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auto"/>
                      <a:endParaRPr lang="en-US" sz="1350" b="0" i="0">
                        <a:solidFill>
                          <a:srgbClr val="000000"/>
                        </a:solidFill>
                        <a:effectLst/>
                        <a:highlight>
                          <a:srgbClr val="EC008C"/>
                        </a:highlight>
                        <a:latin typeface="Montserrat" panose="00000500000000000000" pitchFamily="2" charset="0"/>
                      </a:endParaRP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25203309"/>
                  </a:ext>
                </a:extLst>
              </a:tr>
              <a:tr h="379965">
                <a:tc>
                  <a:txBody>
                    <a:bodyPr/>
                    <a:lstStyle/>
                    <a:p>
                      <a:pPr algn="l" fontAlgn="auto"/>
                      <a:r>
                        <a:rPr lang="en-US" sz="1350" b="0" i="0">
                          <a:solidFill>
                            <a:srgbClr val="000000"/>
                          </a:solidFill>
                          <a:effectLst/>
                          <a:highlight>
                            <a:srgbClr val="E8E7EB"/>
                          </a:highlight>
                          <a:latin typeface="Montserrat" panose="00000500000000000000" pitchFamily="2" charset="0"/>
                        </a:rPr>
                        <a:t>​</a:t>
                      </a: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auto"/>
                      <a:r>
                        <a:rPr lang="en-US" sz="1350" b="0" i="0">
                          <a:solidFill>
                            <a:srgbClr val="000000"/>
                          </a:solidFill>
                          <a:effectLst/>
                          <a:highlight>
                            <a:srgbClr val="E8E7EB"/>
                          </a:highlight>
                          <a:latin typeface="Montserrat" panose="00000500000000000000" pitchFamily="2" charset="0"/>
                        </a:rPr>
                        <a:t>​</a:t>
                      </a: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auto"/>
                      <a:r>
                        <a:rPr lang="en-US" sz="1350" b="0" i="0">
                          <a:solidFill>
                            <a:srgbClr val="000000"/>
                          </a:solidFill>
                          <a:effectLst/>
                          <a:highlight>
                            <a:srgbClr val="E8E7EB"/>
                          </a:highlight>
                          <a:latin typeface="Montserrat" panose="00000500000000000000" pitchFamily="2" charset="0"/>
                        </a:rPr>
                        <a:t>​</a:t>
                      </a: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auto"/>
                      <a:r>
                        <a:rPr lang="en-US" sz="1350" b="0" i="0">
                          <a:solidFill>
                            <a:srgbClr val="000000"/>
                          </a:solidFill>
                          <a:effectLst/>
                          <a:highlight>
                            <a:srgbClr val="E8E7EB"/>
                          </a:highlight>
                          <a:latin typeface="Montserrat" panose="00000500000000000000" pitchFamily="2" charset="0"/>
                        </a:rPr>
                        <a:t>​</a:t>
                      </a: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auto"/>
                      <a:r>
                        <a:rPr lang="en-US" sz="1350" b="0" i="0">
                          <a:solidFill>
                            <a:srgbClr val="000000"/>
                          </a:solidFill>
                          <a:effectLst/>
                          <a:highlight>
                            <a:srgbClr val="E8E7EB"/>
                          </a:highlight>
                          <a:latin typeface="Montserrat" panose="00000500000000000000" pitchFamily="2" charset="0"/>
                        </a:rPr>
                        <a:t>​</a:t>
                      </a: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3"/>
                    </a:solidFill>
                  </a:tcPr>
                </a:tc>
                <a:tc>
                  <a:txBody>
                    <a:bodyPr/>
                    <a:lstStyle/>
                    <a:p>
                      <a:pPr algn="l" fontAlgn="auto"/>
                      <a:r>
                        <a:rPr lang="en-US" sz="1350" b="0" i="0">
                          <a:solidFill>
                            <a:srgbClr val="000000"/>
                          </a:solidFill>
                          <a:effectLst/>
                          <a:highlight>
                            <a:srgbClr val="EC008C"/>
                          </a:highlight>
                          <a:latin typeface="Montserrat" panose="00000500000000000000" pitchFamily="2" charset="0"/>
                        </a:rPr>
                        <a:t>​</a:t>
                      </a: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3"/>
                    </a:solidFill>
                  </a:tcPr>
                </a:tc>
                <a:tc>
                  <a:txBody>
                    <a:bodyPr/>
                    <a:lstStyle/>
                    <a:p>
                      <a:pPr algn="l" fontAlgn="auto"/>
                      <a:endParaRPr lang="en-US" sz="1350" b="0" i="0">
                        <a:solidFill>
                          <a:srgbClr val="000000"/>
                        </a:solidFill>
                        <a:effectLst/>
                        <a:highlight>
                          <a:srgbClr val="EC008C"/>
                        </a:highlight>
                        <a:latin typeface="Montserrat" panose="00000500000000000000" pitchFamily="2" charset="0"/>
                      </a:endParaRP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3"/>
                    </a:solidFill>
                  </a:tcPr>
                </a:tc>
                <a:tc>
                  <a:txBody>
                    <a:bodyPr/>
                    <a:lstStyle/>
                    <a:p>
                      <a:pPr algn="l" fontAlgn="auto"/>
                      <a:endParaRPr lang="en-US" sz="1350" b="0" i="0">
                        <a:solidFill>
                          <a:srgbClr val="000000"/>
                        </a:solidFill>
                        <a:effectLst/>
                        <a:highlight>
                          <a:srgbClr val="EC008C"/>
                        </a:highlight>
                        <a:latin typeface="Montserrat" panose="00000500000000000000" pitchFamily="2" charset="0"/>
                      </a:endParaRP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3"/>
                    </a:solidFill>
                  </a:tcPr>
                </a:tc>
                <a:tc>
                  <a:txBody>
                    <a:bodyPr/>
                    <a:lstStyle/>
                    <a:p>
                      <a:pPr algn="l" fontAlgn="auto"/>
                      <a:endParaRPr lang="en-US" sz="1350" b="0" i="0">
                        <a:solidFill>
                          <a:srgbClr val="000000"/>
                        </a:solidFill>
                        <a:effectLst/>
                        <a:highlight>
                          <a:srgbClr val="EC008C"/>
                        </a:highlight>
                        <a:latin typeface="Montserrat" panose="00000500000000000000" pitchFamily="2" charset="0"/>
                      </a:endParaRP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3"/>
                    </a:solidFill>
                  </a:tcPr>
                </a:tc>
                <a:tc>
                  <a:txBody>
                    <a:bodyPr/>
                    <a:lstStyle/>
                    <a:p>
                      <a:pPr algn="l" fontAlgn="auto"/>
                      <a:endParaRPr lang="en-US" sz="1350" b="0" i="0">
                        <a:solidFill>
                          <a:srgbClr val="000000"/>
                        </a:solidFill>
                        <a:effectLst/>
                        <a:highlight>
                          <a:srgbClr val="EC008C"/>
                        </a:highlight>
                        <a:latin typeface="Montserrat" panose="00000500000000000000" pitchFamily="2" charset="0"/>
                      </a:endParaRP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auto"/>
                      <a:endParaRPr lang="en-US" sz="1350" b="0" i="0">
                        <a:solidFill>
                          <a:srgbClr val="000000"/>
                        </a:solidFill>
                        <a:effectLst/>
                        <a:highlight>
                          <a:srgbClr val="EC008C"/>
                        </a:highlight>
                        <a:latin typeface="Montserrat" panose="00000500000000000000" pitchFamily="2" charset="0"/>
                      </a:endParaRP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88457932"/>
                  </a:ext>
                </a:extLst>
              </a:tr>
              <a:tr h="379965">
                <a:tc>
                  <a:txBody>
                    <a:bodyPr/>
                    <a:lstStyle/>
                    <a:p>
                      <a:pPr algn="l" fontAlgn="auto"/>
                      <a:r>
                        <a:rPr lang="en-US" sz="1350" b="0" i="0">
                          <a:solidFill>
                            <a:srgbClr val="000000"/>
                          </a:solidFill>
                          <a:effectLst/>
                          <a:highlight>
                            <a:srgbClr val="CDCBD5"/>
                          </a:highlight>
                          <a:latin typeface="Montserrat" panose="00000500000000000000" pitchFamily="2" charset="0"/>
                        </a:rPr>
                        <a:t>​</a:t>
                      </a: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auto"/>
                      <a:r>
                        <a:rPr lang="en-US" sz="1350" b="0" i="0">
                          <a:solidFill>
                            <a:srgbClr val="000000"/>
                          </a:solidFill>
                          <a:effectLst/>
                          <a:highlight>
                            <a:srgbClr val="CDCBD5"/>
                          </a:highlight>
                          <a:latin typeface="Montserrat" panose="00000500000000000000" pitchFamily="2" charset="0"/>
                        </a:rPr>
                        <a:t>​</a:t>
                      </a: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auto"/>
                      <a:r>
                        <a:rPr lang="en-US" sz="1350" b="0" i="0">
                          <a:solidFill>
                            <a:srgbClr val="000000"/>
                          </a:solidFill>
                          <a:effectLst/>
                          <a:highlight>
                            <a:srgbClr val="CDCBD5"/>
                          </a:highlight>
                          <a:latin typeface="Montserrat" panose="00000500000000000000" pitchFamily="2" charset="0"/>
                        </a:rPr>
                        <a:t>​</a:t>
                      </a: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auto"/>
                      <a:r>
                        <a:rPr lang="en-US" sz="1350" b="0" i="0">
                          <a:solidFill>
                            <a:srgbClr val="000000"/>
                          </a:solidFill>
                          <a:effectLst/>
                          <a:highlight>
                            <a:srgbClr val="CDCBD5"/>
                          </a:highlight>
                          <a:latin typeface="Montserrat" panose="00000500000000000000" pitchFamily="2" charset="0"/>
                        </a:rPr>
                        <a:t>​</a:t>
                      </a: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auto"/>
                      <a:r>
                        <a:rPr lang="en-US" sz="1350" b="0" i="0">
                          <a:solidFill>
                            <a:srgbClr val="000000"/>
                          </a:solidFill>
                          <a:effectLst/>
                          <a:highlight>
                            <a:srgbClr val="CDCBD5"/>
                          </a:highlight>
                          <a:latin typeface="Montserrat" panose="00000500000000000000" pitchFamily="2" charset="0"/>
                        </a:rPr>
                        <a:t>​</a:t>
                      </a: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auto"/>
                      <a:r>
                        <a:rPr lang="en-US" sz="1350" b="0" i="0">
                          <a:solidFill>
                            <a:srgbClr val="000000"/>
                          </a:solidFill>
                          <a:effectLst/>
                          <a:highlight>
                            <a:srgbClr val="CDCBD5"/>
                          </a:highlight>
                          <a:latin typeface="Montserrat" panose="00000500000000000000" pitchFamily="2" charset="0"/>
                        </a:rPr>
                        <a:t>​</a:t>
                      </a: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auto"/>
                      <a:endParaRPr lang="en-US" sz="1350" b="0" i="0">
                        <a:solidFill>
                          <a:srgbClr val="000000"/>
                        </a:solidFill>
                        <a:effectLst/>
                        <a:highlight>
                          <a:srgbClr val="CDCBD5"/>
                        </a:highlight>
                        <a:latin typeface="Montserrat" panose="00000500000000000000" pitchFamily="2" charset="0"/>
                      </a:endParaRP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auto"/>
                      <a:endParaRPr lang="en-US" sz="1350" b="0" i="0">
                        <a:solidFill>
                          <a:srgbClr val="000000"/>
                        </a:solidFill>
                        <a:effectLst/>
                        <a:highlight>
                          <a:srgbClr val="CDCBD5"/>
                        </a:highlight>
                        <a:latin typeface="Montserrat" panose="00000500000000000000" pitchFamily="2" charset="0"/>
                      </a:endParaRP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auto"/>
                      <a:endParaRPr lang="en-US" sz="1350" b="0" i="0">
                        <a:solidFill>
                          <a:srgbClr val="000000"/>
                        </a:solidFill>
                        <a:effectLst/>
                        <a:highlight>
                          <a:srgbClr val="CDCBD5"/>
                        </a:highlight>
                        <a:latin typeface="Montserrat" panose="00000500000000000000" pitchFamily="2" charset="0"/>
                      </a:endParaRP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3"/>
                    </a:solidFill>
                  </a:tcPr>
                </a:tc>
                <a:tc>
                  <a:txBody>
                    <a:bodyPr/>
                    <a:lstStyle/>
                    <a:p>
                      <a:pPr algn="l" fontAlgn="auto"/>
                      <a:endParaRPr lang="en-US" sz="1350" b="0" i="0">
                        <a:solidFill>
                          <a:srgbClr val="000000"/>
                        </a:solidFill>
                        <a:effectLst/>
                        <a:highlight>
                          <a:srgbClr val="CDCBD5"/>
                        </a:highlight>
                        <a:latin typeface="Montserrat" panose="00000500000000000000" pitchFamily="2" charset="0"/>
                      </a:endParaRP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3"/>
                    </a:solidFill>
                  </a:tcPr>
                </a:tc>
                <a:tc>
                  <a:txBody>
                    <a:bodyPr/>
                    <a:lstStyle/>
                    <a:p>
                      <a:pPr algn="l" fontAlgn="auto"/>
                      <a:endParaRPr lang="en-US" sz="1350" b="0" i="0">
                        <a:solidFill>
                          <a:srgbClr val="000000"/>
                        </a:solidFill>
                        <a:effectLst/>
                        <a:highlight>
                          <a:srgbClr val="CDCBD5"/>
                        </a:highlight>
                        <a:latin typeface="Montserrat" panose="00000500000000000000" pitchFamily="2" charset="0"/>
                      </a:endParaRP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04860413"/>
                  </a:ext>
                </a:extLst>
              </a:tr>
              <a:tr h="379965">
                <a:tc>
                  <a:txBody>
                    <a:bodyPr/>
                    <a:lstStyle/>
                    <a:p>
                      <a:pPr algn="l" fontAlgn="auto"/>
                      <a:r>
                        <a:rPr lang="en-US" sz="1350" b="0" i="0">
                          <a:solidFill>
                            <a:srgbClr val="000000"/>
                          </a:solidFill>
                          <a:effectLst/>
                          <a:highlight>
                            <a:srgbClr val="E8E7EB"/>
                          </a:highlight>
                          <a:latin typeface="Montserrat" panose="00000500000000000000" pitchFamily="2" charset="0"/>
                        </a:rPr>
                        <a:t>​</a:t>
                      </a: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auto"/>
                      <a:r>
                        <a:rPr lang="en-US" sz="1350" b="0" i="0">
                          <a:solidFill>
                            <a:srgbClr val="000000"/>
                          </a:solidFill>
                          <a:effectLst/>
                          <a:highlight>
                            <a:srgbClr val="E8E7EB"/>
                          </a:highlight>
                          <a:latin typeface="Montserrat" panose="00000500000000000000" pitchFamily="2" charset="0"/>
                        </a:rPr>
                        <a:t>​</a:t>
                      </a: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auto"/>
                      <a:r>
                        <a:rPr lang="en-US" sz="1350" b="0" i="0">
                          <a:solidFill>
                            <a:srgbClr val="000000"/>
                          </a:solidFill>
                          <a:effectLst/>
                          <a:highlight>
                            <a:srgbClr val="E8E7EB"/>
                          </a:highlight>
                          <a:latin typeface="Montserrat" panose="00000500000000000000" pitchFamily="2" charset="0"/>
                        </a:rPr>
                        <a:t>​</a:t>
                      </a: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3"/>
                    </a:solidFill>
                  </a:tcPr>
                </a:tc>
                <a:tc>
                  <a:txBody>
                    <a:bodyPr/>
                    <a:lstStyle/>
                    <a:p>
                      <a:pPr algn="l" fontAlgn="auto"/>
                      <a:r>
                        <a:rPr lang="en-US" sz="1350" b="0" i="0">
                          <a:solidFill>
                            <a:srgbClr val="000000"/>
                          </a:solidFill>
                          <a:effectLst/>
                          <a:highlight>
                            <a:srgbClr val="E8E7EB"/>
                          </a:highlight>
                          <a:latin typeface="Montserrat" panose="00000500000000000000" pitchFamily="2" charset="0"/>
                        </a:rPr>
                        <a:t>​</a:t>
                      </a: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3"/>
                    </a:solidFill>
                  </a:tcPr>
                </a:tc>
                <a:tc>
                  <a:txBody>
                    <a:bodyPr/>
                    <a:lstStyle/>
                    <a:p>
                      <a:pPr algn="l" fontAlgn="auto"/>
                      <a:r>
                        <a:rPr lang="en-US" sz="1350" b="0" i="0">
                          <a:solidFill>
                            <a:srgbClr val="000000"/>
                          </a:solidFill>
                          <a:effectLst/>
                          <a:highlight>
                            <a:srgbClr val="E8E7EB"/>
                          </a:highlight>
                          <a:latin typeface="Montserrat" panose="00000500000000000000" pitchFamily="2" charset="0"/>
                        </a:rPr>
                        <a:t>​</a:t>
                      </a: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3"/>
                    </a:solidFill>
                  </a:tcPr>
                </a:tc>
                <a:tc>
                  <a:txBody>
                    <a:bodyPr/>
                    <a:lstStyle/>
                    <a:p>
                      <a:pPr algn="l" fontAlgn="auto"/>
                      <a:r>
                        <a:rPr lang="en-US" sz="1350" b="0" i="0">
                          <a:solidFill>
                            <a:srgbClr val="000000"/>
                          </a:solidFill>
                          <a:effectLst/>
                          <a:highlight>
                            <a:srgbClr val="E8E7EB"/>
                          </a:highlight>
                          <a:latin typeface="Montserrat" panose="00000500000000000000" pitchFamily="2" charset="0"/>
                        </a:rPr>
                        <a:t>​</a:t>
                      </a: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3"/>
                    </a:solidFill>
                  </a:tcPr>
                </a:tc>
                <a:tc>
                  <a:txBody>
                    <a:bodyPr/>
                    <a:lstStyle/>
                    <a:p>
                      <a:pPr algn="l" fontAlgn="auto"/>
                      <a:endParaRPr lang="en-US" sz="1350" b="0" i="0">
                        <a:solidFill>
                          <a:srgbClr val="000000"/>
                        </a:solidFill>
                        <a:effectLst/>
                        <a:highlight>
                          <a:srgbClr val="E8E7EB"/>
                        </a:highlight>
                        <a:latin typeface="Montserrat" panose="00000500000000000000" pitchFamily="2" charset="0"/>
                      </a:endParaRP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3"/>
                    </a:solidFill>
                  </a:tcPr>
                </a:tc>
                <a:tc>
                  <a:txBody>
                    <a:bodyPr/>
                    <a:lstStyle/>
                    <a:p>
                      <a:pPr algn="l" fontAlgn="auto"/>
                      <a:endParaRPr lang="en-US" sz="1350" b="0" i="0">
                        <a:solidFill>
                          <a:srgbClr val="000000"/>
                        </a:solidFill>
                        <a:effectLst/>
                        <a:highlight>
                          <a:srgbClr val="E8E7EB"/>
                        </a:highlight>
                        <a:latin typeface="Montserrat" panose="00000500000000000000" pitchFamily="2" charset="0"/>
                      </a:endParaRP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3"/>
                    </a:solidFill>
                  </a:tcPr>
                </a:tc>
                <a:tc>
                  <a:txBody>
                    <a:bodyPr/>
                    <a:lstStyle/>
                    <a:p>
                      <a:pPr algn="l" fontAlgn="auto"/>
                      <a:endParaRPr lang="en-US" sz="1350" b="0" i="0">
                        <a:solidFill>
                          <a:srgbClr val="000000"/>
                        </a:solidFill>
                        <a:effectLst/>
                        <a:highlight>
                          <a:srgbClr val="E8E7EB"/>
                        </a:highlight>
                        <a:latin typeface="Montserrat" panose="00000500000000000000" pitchFamily="2" charset="0"/>
                      </a:endParaRP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3"/>
                    </a:solidFill>
                  </a:tcPr>
                </a:tc>
                <a:tc>
                  <a:txBody>
                    <a:bodyPr/>
                    <a:lstStyle/>
                    <a:p>
                      <a:pPr algn="l" fontAlgn="auto"/>
                      <a:endParaRPr lang="en-US" sz="1350" b="0" i="0">
                        <a:solidFill>
                          <a:srgbClr val="000000"/>
                        </a:solidFill>
                        <a:effectLst/>
                        <a:highlight>
                          <a:srgbClr val="E8E7EB"/>
                        </a:highlight>
                        <a:latin typeface="Montserrat" panose="00000500000000000000" pitchFamily="2" charset="0"/>
                      </a:endParaRP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3"/>
                    </a:solidFill>
                  </a:tcPr>
                </a:tc>
                <a:tc>
                  <a:txBody>
                    <a:bodyPr/>
                    <a:lstStyle/>
                    <a:p>
                      <a:pPr algn="l" fontAlgn="auto"/>
                      <a:endParaRPr lang="en-US" sz="1350" b="0" i="0">
                        <a:solidFill>
                          <a:srgbClr val="000000"/>
                        </a:solidFill>
                        <a:effectLst/>
                        <a:highlight>
                          <a:srgbClr val="E8E7EB"/>
                        </a:highlight>
                        <a:latin typeface="Montserrat" panose="00000500000000000000" pitchFamily="2" charset="0"/>
                      </a:endParaRP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3046192111"/>
                  </a:ext>
                </a:extLst>
              </a:tr>
              <a:tr h="379965">
                <a:tc>
                  <a:txBody>
                    <a:bodyPr/>
                    <a:lstStyle/>
                    <a:p>
                      <a:pPr algn="l" fontAlgn="auto"/>
                      <a:r>
                        <a:rPr lang="en-US" sz="1350" b="0" i="0">
                          <a:solidFill>
                            <a:srgbClr val="000000"/>
                          </a:solidFill>
                          <a:effectLst/>
                          <a:highlight>
                            <a:srgbClr val="CDCBD5"/>
                          </a:highlight>
                          <a:latin typeface="Montserrat" panose="00000500000000000000" pitchFamily="2" charset="0"/>
                        </a:rPr>
                        <a:t>​</a:t>
                      </a: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auto"/>
                      <a:r>
                        <a:rPr lang="en-US" sz="1350" b="0" i="0">
                          <a:solidFill>
                            <a:srgbClr val="000000"/>
                          </a:solidFill>
                          <a:effectLst/>
                          <a:highlight>
                            <a:srgbClr val="CDCBD5"/>
                          </a:highlight>
                          <a:latin typeface="Montserrat" panose="00000500000000000000" pitchFamily="2" charset="0"/>
                        </a:rPr>
                        <a:t>​</a:t>
                      </a: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auto"/>
                      <a:r>
                        <a:rPr lang="en-US" sz="1350" b="0" i="0">
                          <a:solidFill>
                            <a:srgbClr val="000000"/>
                          </a:solidFill>
                          <a:effectLst/>
                          <a:highlight>
                            <a:srgbClr val="CDCBD5"/>
                          </a:highlight>
                          <a:latin typeface="Montserrat" panose="00000500000000000000" pitchFamily="2" charset="0"/>
                        </a:rPr>
                        <a:t>​</a:t>
                      </a: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2"/>
                    </a:solidFill>
                  </a:tcPr>
                </a:tc>
                <a:tc>
                  <a:txBody>
                    <a:bodyPr/>
                    <a:lstStyle/>
                    <a:p>
                      <a:pPr algn="l" fontAlgn="auto"/>
                      <a:r>
                        <a:rPr lang="en-US" sz="1350" b="0" i="0">
                          <a:solidFill>
                            <a:srgbClr val="000000"/>
                          </a:solidFill>
                          <a:effectLst/>
                          <a:highlight>
                            <a:srgbClr val="CDCBD5"/>
                          </a:highlight>
                          <a:latin typeface="Montserrat" panose="00000500000000000000" pitchFamily="2" charset="0"/>
                        </a:rPr>
                        <a:t>​</a:t>
                      </a: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2"/>
                    </a:solidFill>
                  </a:tcPr>
                </a:tc>
                <a:tc>
                  <a:txBody>
                    <a:bodyPr/>
                    <a:lstStyle/>
                    <a:p>
                      <a:pPr algn="l" fontAlgn="auto"/>
                      <a:r>
                        <a:rPr lang="en-US" sz="1350" b="0" i="0">
                          <a:solidFill>
                            <a:srgbClr val="000000"/>
                          </a:solidFill>
                          <a:effectLst/>
                          <a:highlight>
                            <a:srgbClr val="CDCBD5"/>
                          </a:highlight>
                          <a:latin typeface="Montserrat" panose="00000500000000000000" pitchFamily="2" charset="0"/>
                        </a:rPr>
                        <a:t>​</a:t>
                      </a: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auto"/>
                      <a:r>
                        <a:rPr lang="en-US" sz="1350" b="0" i="0">
                          <a:solidFill>
                            <a:srgbClr val="000000"/>
                          </a:solidFill>
                          <a:effectLst/>
                          <a:highlight>
                            <a:srgbClr val="CDCBD5"/>
                          </a:highlight>
                          <a:latin typeface="Montserrat" panose="00000500000000000000" pitchFamily="2" charset="0"/>
                        </a:rPr>
                        <a:t>​</a:t>
                      </a: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auto"/>
                      <a:endParaRPr lang="en-US" sz="1350" b="0" i="0">
                        <a:solidFill>
                          <a:srgbClr val="000000"/>
                        </a:solidFill>
                        <a:effectLst/>
                        <a:highlight>
                          <a:srgbClr val="CDCBD5"/>
                        </a:highlight>
                        <a:latin typeface="Montserrat" panose="00000500000000000000" pitchFamily="2" charset="0"/>
                      </a:endParaRP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auto"/>
                      <a:endParaRPr lang="en-US" sz="1350" b="0" i="0">
                        <a:solidFill>
                          <a:srgbClr val="000000"/>
                        </a:solidFill>
                        <a:effectLst/>
                        <a:highlight>
                          <a:srgbClr val="CDCBD5"/>
                        </a:highlight>
                        <a:latin typeface="Montserrat" panose="00000500000000000000" pitchFamily="2" charset="0"/>
                      </a:endParaRP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auto"/>
                      <a:endParaRPr lang="en-US" sz="1350" b="0" i="0">
                        <a:solidFill>
                          <a:srgbClr val="000000"/>
                        </a:solidFill>
                        <a:effectLst/>
                        <a:highlight>
                          <a:srgbClr val="CDCBD5"/>
                        </a:highlight>
                        <a:latin typeface="Montserrat" panose="00000500000000000000" pitchFamily="2" charset="0"/>
                      </a:endParaRP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auto"/>
                      <a:endParaRPr lang="en-US" sz="1350" b="0" i="0">
                        <a:solidFill>
                          <a:srgbClr val="000000"/>
                        </a:solidFill>
                        <a:effectLst/>
                        <a:highlight>
                          <a:srgbClr val="CDCBD5"/>
                        </a:highlight>
                        <a:latin typeface="Montserrat" panose="00000500000000000000" pitchFamily="2" charset="0"/>
                      </a:endParaRP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fontAlgn="auto"/>
                      <a:endParaRPr lang="en-US" sz="1350" b="0" i="0">
                        <a:solidFill>
                          <a:srgbClr val="000000"/>
                        </a:solidFill>
                        <a:effectLst/>
                        <a:highlight>
                          <a:srgbClr val="CDCBD5"/>
                        </a:highlight>
                        <a:latin typeface="Montserrat" panose="00000500000000000000" pitchFamily="2" charset="0"/>
                      </a:endParaRPr>
                    </a:p>
                  </a:txBody>
                  <a:tcPr>
                    <a:lnL w="12059" cap="flat" cmpd="sng" algn="ctr">
                      <a:solidFill>
                        <a:srgbClr val="FFFFFF"/>
                      </a:solidFill>
                      <a:prstDash val="solid"/>
                      <a:round/>
                      <a:headEnd type="none" w="med" len="med"/>
                      <a:tailEnd type="none" w="med" len="med"/>
                    </a:lnL>
                    <a:lnR w="12059" cap="flat" cmpd="sng" algn="ctr">
                      <a:solidFill>
                        <a:srgbClr val="FFFFFF"/>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31852031"/>
                  </a:ext>
                </a:extLst>
              </a:tr>
            </a:tbl>
          </a:graphicData>
        </a:graphic>
      </p:graphicFrame>
    </p:spTree>
    <p:extLst>
      <p:ext uri="{BB962C8B-B14F-4D97-AF65-F5344CB8AC3E}">
        <p14:creationId xmlns:p14="http://schemas.microsoft.com/office/powerpoint/2010/main" val="3943527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23B13E-2775-F415-4091-05A1364DA941}"/>
              </a:ext>
            </a:extLst>
          </p:cNvPr>
          <p:cNvSpPr txBox="1"/>
          <p:nvPr/>
        </p:nvSpPr>
        <p:spPr>
          <a:xfrm>
            <a:off x="350083" y="2554186"/>
            <a:ext cx="6593925" cy="1059007"/>
          </a:xfrm>
          <a:prstGeom prst="rect">
            <a:avLst/>
          </a:prstGeom>
          <a:noFill/>
        </p:spPr>
        <p:txBody>
          <a:bodyPr wrap="square" rtlCol="0">
            <a:noAutofit/>
          </a:bodyPr>
          <a:lstStyle/>
          <a:p>
            <a:pPr algn="l"/>
            <a:r>
              <a:rPr lang="en-US" sz="3200">
                <a:solidFill>
                  <a:schemeClr val="accent1"/>
                </a:solidFill>
              </a:rPr>
              <a:t>Policy Recommendation System:  </a:t>
            </a:r>
            <a:r>
              <a:rPr lang="en-US" sz="3200">
                <a:solidFill>
                  <a:schemeClr val="accent3"/>
                </a:solidFill>
              </a:rPr>
              <a:t>New Health Plans</a:t>
            </a:r>
          </a:p>
        </p:txBody>
      </p:sp>
    </p:spTree>
    <p:extLst>
      <p:ext uri="{BB962C8B-B14F-4D97-AF65-F5344CB8AC3E}">
        <p14:creationId xmlns:p14="http://schemas.microsoft.com/office/powerpoint/2010/main" val="779453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8E817-BDDB-1201-4059-D7B540F1BB68}"/>
              </a:ext>
            </a:extLst>
          </p:cNvPr>
          <p:cNvSpPr>
            <a:spLocks noGrp="1"/>
          </p:cNvSpPr>
          <p:nvPr>
            <p:ph type="title"/>
          </p:nvPr>
        </p:nvSpPr>
        <p:spPr/>
        <p:txBody>
          <a:bodyPr/>
          <a:lstStyle/>
          <a:p>
            <a:r>
              <a:rPr lang="en-US"/>
              <a:t>Using AI-Powered Solutions to Overcome Challenges in Recommending Policies to New Payers</a:t>
            </a:r>
          </a:p>
        </p:txBody>
      </p:sp>
      <p:sp>
        <p:nvSpPr>
          <p:cNvPr id="3" name="Slide Number Placeholder 2">
            <a:extLst>
              <a:ext uri="{FF2B5EF4-FFF2-40B4-BE49-F238E27FC236}">
                <a16:creationId xmlns:a16="http://schemas.microsoft.com/office/drawing/2014/main" id="{2051E85B-64B4-38CE-EF90-1EB640CC155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C64C03-9EC0-4B7E-8FE4-24DBF62E63E5}" type="slidenum">
              <a:rPr kumimoji="0" lang="en-US" sz="900" b="0" i="0" u="none" strike="noStrike" kern="1200" cap="none" spc="0" normalizeH="0" baseline="0" noProof="0" smtClean="0">
                <a:ln>
                  <a:noFill/>
                </a:ln>
                <a:solidFill>
                  <a:srgbClr val="000000">
                    <a:lumMod val="50000"/>
                    <a:lumOff val="50000"/>
                  </a:srgbClr>
                </a:solidFill>
                <a:effectLst/>
                <a:uLnTx/>
                <a:uFillTx/>
                <a:latin typeface="Montserra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900" b="0" i="0" u="none" strike="noStrike" kern="1200" cap="none" spc="0" normalizeH="0" baseline="0" noProof="0">
              <a:ln>
                <a:noFill/>
              </a:ln>
              <a:solidFill>
                <a:srgbClr val="000000">
                  <a:lumMod val="50000"/>
                  <a:lumOff val="50000"/>
                </a:srgbClr>
              </a:solidFill>
              <a:effectLst/>
              <a:uLnTx/>
              <a:uFillTx/>
              <a:latin typeface="Montserrat"/>
              <a:ea typeface="+mn-ea"/>
              <a:cs typeface="+mn-cs"/>
            </a:endParaRPr>
          </a:p>
        </p:txBody>
      </p:sp>
      <p:sp>
        <p:nvSpPr>
          <p:cNvPr id="4" name="Text Placeholder 3">
            <a:extLst>
              <a:ext uri="{FF2B5EF4-FFF2-40B4-BE49-F238E27FC236}">
                <a16:creationId xmlns:a16="http://schemas.microsoft.com/office/drawing/2014/main" id="{00C7B83B-7EF2-0003-66ED-B7C570B03BAE}"/>
              </a:ext>
            </a:extLst>
          </p:cNvPr>
          <p:cNvSpPr>
            <a:spLocks noGrp="1"/>
          </p:cNvSpPr>
          <p:nvPr>
            <p:ph type="body" sz="quarter" idx="13"/>
          </p:nvPr>
        </p:nvSpPr>
        <p:spPr>
          <a:xfrm>
            <a:off x="457199" y="1846617"/>
            <a:ext cx="5540828" cy="3610287"/>
          </a:xfrm>
        </p:spPr>
        <p:txBody>
          <a:bodyPr/>
          <a:lstStyle/>
          <a:p>
            <a:pPr marL="0" indent="0">
              <a:buNone/>
            </a:pPr>
            <a:r>
              <a:rPr lang="en-US">
                <a:solidFill>
                  <a:schemeClr val="accent2"/>
                </a:solidFill>
              </a:rPr>
              <a:t>Problem Statement</a:t>
            </a:r>
          </a:p>
          <a:p>
            <a:r>
              <a:rPr lang="en-US"/>
              <a:t>The onboarding of new payers is challenged by the absence of historical data, making it difficult to identify suitable medical policies.</a:t>
            </a:r>
          </a:p>
          <a:p>
            <a:r>
              <a:rPr lang="en-US"/>
              <a:t>This limits our ability to provide effective medical policies leading to less efficient integration and unsatisfactory client experience.</a:t>
            </a:r>
          </a:p>
        </p:txBody>
      </p:sp>
      <p:sp>
        <p:nvSpPr>
          <p:cNvPr id="5" name="Content Placeholder 4">
            <a:extLst>
              <a:ext uri="{FF2B5EF4-FFF2-40B4-BE49-F238E27FC236}">
                <a16:creationId xmlns:a16="http://schemas.microsoft.com/office/drawing/2014/main" id="{89F0954C-379A-08D6-2548-77840FA56A6A}"/>
              </a:ext>
            </a:extLst>
          </p:cNvPr>
          <p:cNvSpPr>
            <a:spLocks noGrp="1"/>
          </p:cNvSpPr>
          <p:nvPr>
            <p:ph sz="quarter" idx="14"/>
          </p:nvPr>
        </p:nvSpPr>
        <p:spPr>
          <a:xfrm>
            <a:off x="6193975" y="1846618"/>
            <a:ext cx="5540375" cy="3610286"/>
          </a:xfrm>
        </p:spPr>
        <p:txBody>
          <a:bodyPr/>
          <a:lstStyle/>
          <a:p>
            <a:pPr marL="0" indent="0">
              <a:buNone/>
            </a:pPr>
            <a:r>
              <a:rPr lang="en-US">
                <a:solidFill>
                  <a:schemeClr val="accent2"/>
                </a:solidFill>
              </a:rPr>
              <a:t>Proposed Solution</a:t>
            </a:r>
          </a:p>
          <a:p>
            <a:r>
              <a:rPr lang="en-US"/>
              <a:t>Develop a recommendation system that leverages the characteristics of our existing payers to identify the similar payers.</a:t>
            </a:r>
          </a:p>
          <a:p>
            <a:r>
              <a:rPr lang="en-US"/>
              <a:t>By doing so, the model will enable us to recommend medical policies that have been successfully adopted by similar payers, ensuring new payers receive relevant, personalized and effective policy recommendations .</a:t>
            </a:r>
            <a:endParaRPr lang="en-US" sz="1800"/>
          </a:p>
          <a:p>
            <a:endParaRPr lang="en-US"/>
          </a:p>
          <a:p>
            <a:endParaRPr lang="en-US"/>
          </a:p>
        </p:txBody>
      </p:sp>
    </p:spTree>
    <p:extLst>
      <p:ext uri="{BB962C8B-B14F-4D97-AF65-F5344CB8AC3E}">
        <p14:creationId xmlns:p14="http://schemas.microsoft.com/office/powerpoint/2010/main" val="346290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descr="page number">
            <a:extLst>
              <a:ext uri="{FF2B5EF4-FFF2-40B4-BE49-F238E27FC236}">
                <a16:creationId xmlns:a16="http://schemas.microsoft.com/office/drawing/2014/main" id="{8722D2DD-E452-B748-83F2-82685792F0D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C64C03-9EC0-4B7E-8FE4-24DBF62E63E5}" type="slidenum">
              <a:rPr kumimoji="0" lang="en-US" sz="900" b="0" i="0" u="none" strike="noStrike" kern="1200" cap="none" spc="0" normalizeH="0" baseline="0" noProof="0" smtClean="0">
                <a:ln>
                  <a:noFill/>
                </a:ln>
                <a:solidFill>
                  <a:srgbClr val="000000">
                    <a:lumMod val="50000"/>
                    <a:lumOff val="50000"/>
                  </a:srgbClr>
                </a:solidFill>
                <a:effectLst/>
                <a:uLnTx/>
                <a:uFillTx/>
                <a:latin typeface="Montserra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900" b="0" i="0" u="none" strike="noStrike" kern="1200" cap="none" spc="0" normalizeH="0" baseline="0" noProof="0">
              <a:ln>
                <a:noFill/>
              </a:ln>
              <a:solidFill>
                <a:srgbClr val="000000">
                  <a:lumMod val="50000"/>
                  <a:lumOff val="50000"/>
                </a:srgbClr>
              </a:solidFill>
              <a:effectLst/>
              <a:uLnTx/>
              <a:uFillTx/>
              <a:latin typeface="Montserrat"/>
              <a:ea typeface="+mn-ea"/>
              <a:cs typeface="+mn-cs"/>
            </a:endParaRPr>
          </a:p>
        </p:txBody>
      </p:sp>
      <p:sp>
        <p:nvSpPr>
          <p:cNvPr id="2" name="Title 1" descr="Title Block">
            <a:extLst>
              <a:ext uri="{FF2B5EF4-FFF2-40B4-BE49-F238E27FC236}">
                <a16:creationId xmlns:a16="http://schemas.microsoft.com/office/drawing/2014/main" id="{92C31FC9-049D-9F44-98B9-9EBAF070BBF9}"/>
              </a:ext>
            </a:extLst>
          </p:cNvPr>
          <p:cNvSpPr>
            <a:spLocks noGrp="1"/>
          </p:cNvSpPr>
          <p:nvPr>
            <p:ph type="title"/>
          </p:nvPr>
        </p:nvSpPr>
        <p:spPr/>
        <p:txBody>
          <a:bodyPr vert="horz" lIns="0" tIns="0" rIns="0" bIns="0" rtlCol="0" anchor="t">
            <a:noAutofit/>
          </a:bodyPr>
          <a:lstStyle/>
          <a:p>
            <a:r>
              <a:rPr lang="en-US">
                <a:latin typeface="+mj-lt"/>
              </a:rPr>
              <a:t>Project Life Cycle</a:t>
            </a:r>
          </a:p>
        </p:txBody>
      </p:sp>
      <p:graphicFrame>
        <p:nvGraphicFramePr>
          <p:cNvPr id="3" name="Diagram 2">
            <a:extLst>
              <a:ext uri="{FF2B5EF4-FFF2-40B4-BE49-F238E27FC236}">
                <a16:creationId xmlns:a16="http://schemas.microsoft.com/office/drawing/2014/main" id="{F2B9EE2A-5812-3C4C-5703-5B4F8CF01310}"/>
              </a:ext>
            </a:extLst>
          </p:cNvPr>
          <p:cNvGraphicFramePr/>
          <p:nvPr>
            <p:extLst>
              <p:ext uri="{D42A27DB-BD31-4B8C-83A1-F6EECF244321}">
                <p14:modId xmlns:p14="http://schemas.microsoft.com/office/powerpoint/2010/main" val="489645157"/>
              </p:ext>
            </p:extLst>
          </p:nvPr>
        </p:nvGraphicFramePr>
        <p:xfrm>
          <a:off x="753367" y="1273458"/>
          <a:ext cx="7131665" cy="4761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15">
            <a:extLst>
              <a:ext uri="{FF2B5EF4-FFF2-40B4-BE49-F238E27FC236}">
                <a16:creationId xmlns:a16="http://schemas.microsoft.com/office/drawing/2014/main" id="{699B6C73-A147-B2F5-BD30-D44046F9E280}"/>
              </a:ext>
            </a:extLst>
          </p:cNvPr>
          <p:cNvSpPr txBox="1"/>
          <p:nvPr/>
        </p:nvSpPr>
        <p:spPr>
          <a:xfrm>
            <a:off x="8158120" y="1548787"/>
            <a:ext cx="3228185" cy="1278141"/>
          </a:xfrm>
          <a:prstGeom prst="rect">
            <a:avLst/>
          </a:prstGeom>
          <a:noFill/>
          <a:ln w="9525">
            <a:noFill/>
          </a:ln>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33045" marR="0" lvl="1" indent="-233045"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Montserrat"/>
                <a:ea typeface="+mn-ea"/>
                <a:cs typeface="+mn-cs"/>
              </a:rPr>
              <a:t>PPM Fact line</a:t>
            </a:r>
            <a:endParaRPr lang="en-US" sz="1200">
              <a:solidFill>
                <a:srgbClr val="000000"/>
              </a:solidFill>
              <a:latin typeface="Montserrat"/>
            </a:endParaRPr>
          </a:p>
          <a:p>
            <a:pPr marL="233045" marR="0" lvl="1" indent="-233045"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Montserrat"/>
                <a:ea typeface="+mn-ea"/>
                <a:cs typeface="+mn-cs"/>
              </a:rPr>
              <a:t>Crosswalk</a:t>
            </a:r>
          </a:p>
          <a:p>
            <a:pPr marL="233045" marR="0" lvl="1" indent="-233045"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200" err="1">
                <a:solidFill>
                  <a:srgbClr val="000000"/>
                </a:solidFill>
                <a:latin typeface="Montserrat"/>
              </a:rPr>
              <a:t>Pos_master</a:t>
            </a:r>
            <a:endParaRPr lang="en-US" sz="1200">
              <a:solidFill>
                <a:srgbClr val="000000"/>
              </a:solidFill>
              <a:latin typeface="Montserrat"/>
            </a:endParaRPr>
          </a:p>
          <a:p>
            <a:pPr marL="233045" marR="0" lvl="1" indent="-233045"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err="1">
                <a:ln>
                  <a:noFill/>
                </a:ln>
                <a:solidFill>
                  <a:srgbClr val="000000"/>
                </a:solidFill>
                <a:effectLst/>
                <a:uLnTx/>
                <a:uFillTx/>
                <a:latin typeface="Montserrat"/>
                <a:ea typeface="+mn-ea"/>
                <a:cs typeface="+mn-cs"/>
              </a:rPr>
              <a:t>Spec_subspec_mapping</a:t>
            </a:r>
            <a:endParaRPr kumimoji="0" lang="en-US" sz="1200" b="0" i="0" u="none" strike="noStrike" kern="1200" cap="none" spc="0" normalizeH="0" baseline="0" noProof="0">
              <a:ln>
                <a:noFill/>
              </a:ln>
              <a:solidFill>
                <a:srgbClr val="000000"/>
              </a:solidFill>
              <a:effectLst/>
              <a:uLnTx/>
              <a:uFillTx/>
              <a:latin typeface="Montserra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Montserrat"/>
              <a:ea typeface="+mn-ea"/>
              <a:cs typeface="+mn-cs"/>
            </a:endParaRPr>
          </a:p>
        </p:txBody>
      </p:sp>
      <p:sp>
        <p:nvSpPr>
          <p:cNvPr id="9" name="Left Brace 8">
            <a:extLst>
              <a:ext uri="{FF2B5EF4-FFF2-40B4-BE49-F238E27FC236}">
                <a16:creationId xmlns:a16="http://schemas.microsoft.com/office/drawing/2014/main" id="{8668139E-7F97-8344-DAFD-B30EC7A4B4B3}"/>
              </a:ext>
            </a:extLst>
          </p:cNvPr>
          <p:cNvSpPr/>
          <p:nvPr/>
        </p:nvSpPr>
        <p:spPr>
          <a:xfrm>
            <a:off x="7846834" y="1462763"/>
            <a:ext cx="311286" cy="145019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ontserrat"/>
              <a:ea typeface="+mn-ea"/>
              <a:cs typeface="+mn-cs"/>
            </a:endParaRPr>
          </a:p>
        </p:txBody>
      </p:sp>
      <p:cxnSp>
        <p:nvCxnSpPr>
          <p:cNvPr id="10" name="Connector: Elbow 9">
            <a:extLst>
              <a:ext uri="{FF2B5EF4-FFF2-40B4-BE49-F238E27FC236}">
                <a16:creationId xmlns:a16="http://schemas.microsoft.com/office/drawing/2014/main" id="{92661EF9-4099-6C28-4128-C6FFCC2D3F68}"/>
              </a:ext>
            </a:extLst>
          </p:cNvPr>
          <p:cNvCxnSpPr>
            <a:cxnSpLocks/>
          </p:cNvCxnSpPr>
          <p:nvPr/>
        </p:nvCxnSpPr>
        <p:spPr>
          <a:xfrm flipV="1">
            <a:off x="6979312" y="2187858"/>
            <a:ext cx="838728" cy="66989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3">
            <a:extLst>
              <a:ext uri="{FF2B5EF4-FFF2-40B4-BE49-F238E27FC236}">
                <a16:creationId xmlns:a16="http://schemas.microsoft.com/office/drawing/2014/main" id="{2C45F00F-8C43-8CDD-AA82-2218AD6D649B}"/>
              </a:ext>
            </a:extLst>
          </p:cNvPr>
          <p:cNvSpPr txBox="1"/>
          <p:nvPr/>
        </p:nvSpPr>
        <p:spPr>
          <a:xfrm>
            <a:off x="8327805" y="4317996"/>
            <a:ext cx="3541359" cy="1566304"/>
          </a:xfrm>
          <a:prstGeom prst="rect">
            <a:avLst/>
          </a:prstGeom>
          <a:noFill/>
          <a:ln w="9525">
            <a:noFill/>
          </a:ln>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33045" marR="0" lvl="1" indent="-233045"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Montserrat"/>
                <a:ea typeface="+mn-ea"/>
                <a:cs typeface="+mn-cs"/>
              </a:rPr>
              <a:t>Level: PPM, Medicare &amp; Commercial</a:t>
            </a:r>
            <a:endParaRPr lang="en-US" sz="1200">
              <a:solidFill>
                <a:srgbClr val="000000"/>
              </a:solidFill>
              <a:latin typeface="Montserrat"/>
            </a:endParaRPr>
          </a:p>
          <a:p>
            <a:pPr marL="233045" marR="0" lvl="1" indent="-233045"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Montserrat"/>
                <a:ea typeface="+mn-ea"/>
                <a:cs typeface="+mn-cs"/>
              </a:rPr>
              <a:t>Raw Data: </a:t>
            </a:r>
          </a:p>
          <a:p>
            <a:pPr marL="690245" marR="0" lvl="2" indent="-233045"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Montserrat"/>
                <a:ea typeface="+mn-ea"/>
                <a:cs typeface="+mn-cs"/>
              </a:rPr>
              <a:t>Rows &amp; Columns: 2.4M, 2</a:t>
            </a:r>
            <a:r>
              <a:rPr lang="en-US" sz="1200">
                <a:solidFill>
                  <a:srgbClr val="000000"/>
                </a:solidFill>
                <a:latin typeface="Montserrat"/>
              </a:rPr>
              <a:t>1</a:t>
            </a:r>
            <a:endParaRPr kumimoji="0" lang="en-US" sz="1200" b="0" i="0" u="none" strike="noStrike" kern="1200" cap="none" spc="0" normalizeH="0" baseline="0" noProof="0">
              <a:ln>
                <a:noFill/>
              </a:ln>
              <a:solidFill>
                <a:srgbClr val="000000"/>
              </a:solidFill>
              <a:effectLst/>
              <a:uLnTx/>
              <a:uFillTx/>
              <a:latin typeface="Montserrat"/>
              <a:ea typeface="+mn-ea"/>
              <a:cs typeface="+mn-cs"/>
            </a:endParaRPr>
          </a:p>
          <a:p>
            <a:pPr marL="233045" marR="0" lvl="1" indent="-233045"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Montserrat"/>
                <a:ea typeface="+mn-ea"/>
                <a:cs typeface="+mn-cs"/>
              </a:rPr>
              <a:t>Processed Data:</a:t>
            </a:r>
          </a:p>
          <a:p>
            <a:pPr marL="690245" marR="0" lvl="2" indent="-233045"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Montserrat"/>
                <a:ea typeface="+mn-ea"/>
                <a:cs typeface="+mn-cs"/>
              </a:rPr>
              <a:t>Rows &amp; Columns: </a:t>
            </a:r>
            <a:r>
              <a:rPr lang="en-US" sz="1200">
                <a:solidFill>
                  <a:srgbClr val="000000"/>
                </a:solidFill>
                <a:latin typeface="Montserrat"/>
              </a:rPr>
              <a:t>180</a:t>
            </a:r>
            <a:r>
              <a:rPr kumimoji="0" lang="en-US" sz="1200" b="0" i="0" u="none" strike="noStrike" kern="1200" cap="none" spc="0" normalizeH="0" baseline="0" noProof="0">
                <a:ln>
                  <a:noFill/>
                </a:ln>
                <a:solidFill>
                  <a:srgbClr val="000000"/>
                </a:solidFill>
                <a:effectLst/>
                <a:uLnTx/>
                <a:uFillTx/>
                <a:latin typeface="Montserrat"/>
                <a:ea typeface="+mn-ea"/>
                <a:cs typeface="+mn-cs"/>
              </a:rPr>
              <a:t>K, </a:t>
            </a:r>
            <a:r>
              <a:rPr lang="en-US" sz="1200">
                <a:solidFill>
                  <a:srgbClr val="000000"/>
                </a:solidFill>
                <a:latin typeface="Montserrat"/>
              </a:rPr>
              <a:t>16</a:t>
            </a:r>
            <a:endParaRPr kumimoji="0" lang="en-US" sz="1200" b="0" i="0" u="none" strike="noStrike" kern="1200" cap="none" spc="0" normalizeH="0" baseline="0" noProof="0">
              <a:ln>
                <a:noFill/>
              </a:ln>
              <a:solidFill>
                <a:srgbClr val="000000"/>
              </a:solidFill>
              <a:effectLst/>
              <a:uLnTx/>
              <a:uFillTx/>
              <a:latin typeface="Montserrat"/>
              <a:ea typeface="+mn-ea"/>
              <a:cs typeface="+mn-cs"/>
            </a:endParaRPr>
          </a:p>
          <a:p>
            <a:pPr marL="0" marR="0" lvl="1" algn="l" defTabSz="914400" rtl="0" eaLnBrk="1" fontAlgn="auto" latinLnBrk="0" hangingPunct="1">
              <a:lnSpc>
                <a:spcPct val="100000"/>
              </a:lnSpc>
              <a:spcBef>
                <a:spcPts val="0"/>
              </a:spcBef>
              <a:spcAft>
                <a:spcPts val="0"/>
              </a:spcAft>
              <a:buClrTx/>
              <a:buSzTx/>
              <a:tabLst/>
              <a:defRPr/>
            </a:pPr>
            <a:endParaRPr kumimoji="0" lang="en-US" sz="1200" b="0" i="0" u="none" strike="noStrike" kern="1200" cap="none" spc="0" normalizeH="0" baseline="0" noProof="0">
              <a:ln>
                <a:noFill/>
              </a:ln>
              <a:solidFill>
                <a:srgbClr val="000000"/>
              </a:solidFill>
              <a:effectLst/>
              <a:uLnTx/>
              <a:uFillTx/>
              <a:latin typeface="Montserra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Montserrat"/>
              <a:ea typeface="+mn-ea"/>
              <a:cs typeface="+mn-cs"/>
            </a:endParaRPr>
          </a:p>
        </p:txBody>
      </p:sp>
      <p:sp>
        <p:nvSpPr>
          <p:cNvPr id="15" name="Left Brace 14">
            <a:extLst>
              <a:ext uri="{FF2B5EF4-FFF2-40B4-BE49-F238E27FC236}">
                <a16:creationId xmlns:a16="http://schemas.microsoft.com/office/drawing/2014/main" id="{DBABFE68-0F0A-73F7-3D14-18C38C70ADD1}"/>
              </a:ext>
            </a:extLst>
          </p:cNvPr>
          <p:cNvSpPr/>
          <p:nvPr/>
        </p:nvSpPr>
        <p:spPr>
          <a:xfrm>
            <a:off x="8032623" y="4317996"/>
            <a:ext cx="295182" cy="137566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ontserrat"/>
              <a:ea typeface="+mn-ea"/>
              <a:cs typeface="+mn-cs"/>
            </a:endParaRPr>
          </a:p>
        </p:txBody>
      </p:sp>
      <p:cxnSp>
        <p:nvCxnSpPr>
          <p:cNvPr id="16" name="Connector: Elbow 15">
            <a:extLst>
              <a:ext uri="{FF2B5EF4-FFF2-40B4-BE49-F238E27FC236}">
                <a16:creationId xmlns:a16="http://schemas.microsoft.com/office/drawing/2014/main" id="{ACA2D8DD-FFA6-9DDC-3AD5-9EDE5A78FDBB}"/>
              </a:ext>
            </a:extLst>
          </p:cNvPr>
          <p:cNvCxnSpPr>
            <a:cxnSpLocks/>
          </p:cNvCxnSpPr>
          <p:nvPr/>
        </p:nvCxnSpPr>
        <p:spPr>
          <a:xfrm>
            <a:off x="7218111" y="4266521"/>
            <a:ext cx="807341" cy="73930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6487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descr="page number">
            <a:extLst>
              <a:ext uri="{FF2B5EF4-FFF2-40B4-BE49-F238E27FC236}">
                <a16:creationId xmlns:a16="http://schemas.microsoft.com/office/drawing/2014/main" id="{8722D2DD-E452-B748-83F2-82685792F0D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C64C03-9EC0-4B7E-8FE4-24DBF62E63E5}" type="slidenum">
              <a:rPr kumimoji="0" lang="en-US" sz="900" b="0" i="0" u="none" strike="noStrike" kern="1200" cap="none" spc="0" normalizeH="0" baseline="0" noProof="0" smtClean="0">
                <a:ln>
                  <a:noFill/>
                </a:ln>
                <a:solidFill>
                  <a:srgbClr val="000000">
                    <a:lumMod val="50000"/>
                    <a:lumOff val="50000"/>
                  </a:srgbClr>
                </a:solidFill>
                <a:effectLst/>
                <a:uLnTx/>
                <a:uFillTx/>
                <a:latin typeface="Montserra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900" b="0" i="0" u="none" strike="noStrike" kern="1200" cap="none" spc="0" normalizeH="0" baseline="0" noProof="0">
              <a:ln>
                <a:noFill/>
              </a:ln>
              <a:solidFill>
                <a:srgbClr val="000000">
                  <a:lumMod val="50000"/>
                  <a:lumOff val="50000"/>
                </a:srgbClr>
              </a:solidFill>
              <a:effectLst/>
              <a:uLnTx/>
              <a:uFillTx/>
              <a:latin typeface="Montserrat"/>
              <a:ea typeface="+mn-ea"/>
              <a:cs typeface="+mn-cs"/>
            </a:endParaRPr>
          </a:p>
        </p:txBody>
      </p:sp>
      <p:graphicFrame>
        <p:nvGraphicFramePr>
          <p:cNvPr id="4" name="Table 1" descr="Table 1">
            <a:extLst>
              <a:ext uri="{FF2B5EF4-FFF2-40B4-BE49-F238E27FC236}">
                <a16:creationId xmlns:a16="http://schemas.microsoft.com/office/drawing/2014/main" id="{540D1DE4-45AF-105A-7923-215B3F52836B}"/>
              </a:ext>
            </a:extLst>
          </p:cNvPr>
          <p:cNvGraphicFramePr>
            <a:graphicFrameLocks/>
          </p:cNvGraphicFramePr>
          <p:nvPr/>
        </p:nvGraphicFramePr>
        <p:xfrm>
          <a:off x="339504" y="917725"/>
          <a:ext cx="4123853" cy="5282380"/>
        </p:xfrm>
        <a:graphic>
          <a:graphicData uri="http://schemas.openxmlformats.org/drawingml/2006/table">
            <a:tbl>
              <a:tblPr firstRow="1" bandRow="1">
                <a:tableStyleId>{6E25E649-3F16-4E02-A733-19D2CDBF48F0}</a:tableStyleId>
              </a:tblPr>
              <a:tblGrid>
                <a:gridCol w="1416868">
                  <a:extLst>
                    <a:ext uri="{9D8B030D-6E8A-4147-A177-3AD203B41FA5}">
                      <a16:colId xmlns:a16="http://schemas.microsoft.com/office/drawing/2014/main" val="3277526389"/>
                    </a:ext>
                  </a:extLst>
                </a:gridCol>
                <a:gridCol w="2706985">
                  <a:extLst>
                    <a:ext uri="{9D8B030D-6E8A-4147-A177-3AD203B41FA5}">
                      <a16:colId xmlns:a16="http://schemas.microsoft.com/office/drawing/2014/main" val="1680538054"/>
                    </a:ext>
                  </a:extLst>
                </a:gridCol>
              </a:tblGrid>
              <a:tr h="238919">
                <a:tc>
                  <a:txBody>
                    <a:bodyPr/>
                    <a:lstStyle/>
                    <a:p>
                      <a:pPr algn="l"/>
                      <a:r>
                        <a:rPr lang="en-US" sz="1050" b="0"/>
                        <a:t>Features</a:t>
                      </a:r>
                    </a:p>
                  </a:txBody>
                  <a:tcPr marL="68580" marR="68580" marT="34290" marB="34290" anchor="ctr">
                    <a:lnL>
                      <a:noFill/>
                    </a:lnL>
                    <a:lnR>
                      <a:noFill/>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50" b="0"/>
                        <a:t>Unique values</a:t>
                      </a:r>
                    </a:p>
                  </a:txBody>
                  <a:tcPr marL="68580" marR="68580" marT="34290" marB="34290" anchor="ctr">
                    <a:lnL>
                      <a:noFill/>
                    </a:lnL>
                    <a:lnR>
                      <a:noFill/>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38919">
                <a:tc>
                  <a:txBody>
                    <a:bodyPr/>
                    <a:lstStyle/>
                    <a:p>
                      <a:pPr marL="0" lvl="0" algn="l">
                        <a:buNone/>
                      </a:pPr>
                      <a:r>
                        <a:rPr lang="en-US" sz="900" b="0" u="none" strike="noStrike" kern="1200" noProof="0">
                          <a:solidFill>
                            <a:srgbClr val="000000"/>
                          </a:solidFill>
                          <a:effectLst/>
                        </a:rPr>
                        <a:t> Blues home host</a:t>
                      </a:r>
                      <a:endParaRPr lang="en-US" sz="900" b="0" i="0" u="none" strike="noStrike" kern="1200">
                        <a:solidFill>
                          <a:srgbClr val="000000"/>
                        </a:solidFill>
                        <a:effectLst/>
                        <a:latin typeface="Aptos Narrow"/>
                        <a:ea typeface="+mn-ea"/>
                        <a:cs typeface="+mn-cs"/>
                      </a:endParaRPr>
                    </a:p>
                  </a:txBody>
                  <a:tcPr marL="7620" marR="7620" marT="7620" marB="0" anchor="ctr">
                    <a:lnT w="12700" cap="flat" cmpd="sng" algn="ctr">
                      <a:noFill/>
                      <a:prstDash val="solid"/>
                      <a:round/>
                      <a:headEnd type="none" w="med" len="med"/>
                      <a:tailEnd type="none" w="med" len="med"/>
                    </a:lnT>
                  </a:tcPr>
                </a:tc>
                <a:tc>
                  <a:txBody>
                    <a:bodyPr/>
                    <a:lstStyle/>
                    <a:p>
                      <a:pPr marL="0" lvl="0" algn="l">
                        <a:buNone/>
                      </a:pPr>
                      <a:r>
                        <a:rPr lang="en-US" sz="900" b="0" u="none" strike="noStrike" kern="1200">
                          <a:solidFill>
                            <a:srgbClr val="000000"/>
                          </a:solidFill>
                          <a:effectLst/>
                          <a:latin typeface="+mn-lt"/>
                          <a:ea typeface="+mn-ea"/>
                          <a:cs typeface="+mn-cs"/>
                        </a:rPr>
                        <a:t>Local home, host</a:t>
                      </a:r>
                    </a:p>
                  </a:txBody>
                  <a:tcPr marL="68580" marR="68580" marT="34290" marB="34290" anchor="ctr">
                    <a:lnT w="12700" cap="flat" cmpd="sng" algn="ctr">
                      <a:noFill/>
                      <a:prstDash val="solid"/>
                      <a:round/>
                      <a:headEnd type="none" w="med" len="med"/>
                      <a:tailEnd type="none" w="med" len="med"/>
                    </a:lnT>
                  </a:tcPr>
                </a:tc>
                <a:extLst>
                  <a:ext uri="{0D108BD9-81ED-4DB2-BD59-A6C34878D82A}">
                    <a16:rowId xmlns:a16="http://schemas.microsoft.com/office/drawing/2014/main" val="10001"/>
                  </a:ext>
                </a:extLst>
              </a:tr>
              <a:tr h="266919">
                <a:tc>
                  <a:txBody>
                    <a:bodyPr/>
                    <a:lstStyle/>
                    <a:p>
                      <a:pPr marL="0" lvl="0" algn="l">
                        <a:buNone/>
                      </a:pPr>
                      <a:r>
                        <a:rPr lang="en-US" sz="900" b="0" u="none" strike="noStrike" kern="1200" noProof="0">
                          <a:solidFill>
                            <a:srgbClr val="000000"/>
                          </a:solidFill>
                          <a:effectLst/>
                          <a:latin typeface="+mn-lt"/>
                          <a:ea typeface="+mn-ea"/>
                          <a:cs typeface="+mn-cs"/>
                        </a:rPr>
                        <a:t> Blues Indicator</a:t>
                      </a:r>
                      <a:endParaRPr lang="en-US" sz="900" b="0" u="none" strike="noStrike" kern="1200">
                        <a:solidFill>
                          <a:srgbClr val="000000"/>
                        </a:solidFill>
                        <a:effectLst/>
                        <a:latin typeface="+mn-lt"/>
                        <a:ea typeface="+mn-ea"/>
                        <a:cs typeface="+mn-cs"/>
                      </a:endParaRPr>
                    </a:p>
                  </a:txBody>
                  <a:tcPr marL="7620" marR="7620" marT="7620" marB="0" anchor="ctr"/>
                </a:tc>
                <a:tc>
                  <a:txBody>
                    <a:bodyPr/>
                    <a:lstStyle/>
                    <a:p>
                      <a:pPr marL="0" lvl="0" algn="l">
                        <a:buNone/>
                      </a:pPr>
                      <a:r>
                        <a:rPr lang="en-US" sz="900" b="0" u="none" strike="noStrike" kern="1200">
                          <a:solidFill>
                            <a:srgbClr val="000000"/>
                          </a:solidFill>
                          <a:effectLst/>
                          <a:latin typeface="+mn-lt"/>
                          <a:ea typeface="+mn-ea"/>
                          <a:cs typeface="+mn-cs"/>
                        </a:rPr>
                        <a:t>Y, N</a:t>
                      </a:r>
                    </a:p>
                  </a:txBody>
                  <a:tcPr marL="7620" marR="7620" marT="7620" marB="0" anchor="ctr"/>
                </a:tc>
                <a:extLst>
                  <a:ext uri="{0D108BD9-81ED-4DB2-BD59-A6C34878D82A}">
                    <a16:rowId xmlns:a16="http://schemas.microsoft.com/office/drawing/2014/main" val="10002"/>
                  </a:ext>
                </a:extLst>
              </a:tr>
              <a:tr h="266919">
                <a:tc>
                  <a:txBody>
                    <a:bodyPr/>
                    <a:lstStyle/>
                    <a:p>
                      <a:pPr marL="0" algn="l" rtl="0" eaLnBrk="1" fontAlgn="b" latinLnBrk="0" hangingPunct="1"/>
                      <a:r>
                        <a:rPr lang="en-US" sz="900" b="0" u="none" strike="noStrike" kern="1200" noProof="0">
                          <a:solidFill>
                            <a:srgbClr val="000000"/>
                          </a:solidFill>
                          <a:effectLst/>
                          <a:latin typeface="+mn-lt"/>
                          <a:ea typeface="+mn-ea"/>
                          <a:cs typeface="+mn-cs"/>
                        </a:rPr>
                        <a:t> Claim Type</a:t>
                      </a:r>
                      <a:endParaRPr lang="en-US" sz="900" b="0" u="none" strike="noStrike" kern="1200">
                        <a:solidFill>
                          <a:srgbClr val="000000"/>
                        </a:solidFill>
                        <a:effectLst/>
                        <a:latin typeface="+mn-lt"/>
                        <a:ea typeface="+mn-ea"/>
                        <a:cs typeface="+mn-cs"/>
                      </a:endParaRPr>
                    </a:p>
                  </a:txBody>
                  <a:tcPr marL="7620" marR="7620" marT="7620" marB="0" anchor="ctr"/>
                </a:tc>
                <a:tc>
                  <a:txBody>
                    <a:bodyPr/>
                    <a:lstStyle/>
                    <a:p>
                      <a:pPr marL="0" lvl="0" algn="l">
                        <a:buNone/>
                      </a:pPr>
                      <a:r>
                        <a:rPr lang="en-US" sz="900" b="0" u="none" strike="noStrike" kern="1200">
                          <a:solidFill>
                            <a:srgbClr val="000000"/>
                          </a:solidFill>
                          <a:effectLst/>
                          <a:latin typeface="+mn-lt"/>
                          <a:ea typeface="+mn-ea"/>
                          <a:cs typeface="+mn-cs"/>
                        </a:rPr>
                        <a:t>P, O, S, A, F, I</a:t>
                      </a:r>
                    </a:p>
                  </a:txBody>
                  <a:tcPr marL="7620" marR="7620" marT="7620" marB="0" anchor="ctr"/>
                </a:tc>
                <a:extLst>
                  <a:ext uri="{0D108BD9-81ED-4DB2-BD59-A6C34878D82A}">
                    <a16:rowId xmlns:a16="http://schemas.microsoft.com/office/drawing/2014/main" val="1122742844"/>
                  </a:ext>
                </a:extLst>
              </a:tr>
              <a:tr h="266919">
                <a:tc>
                  <a:txBody>
                    <a:bodyPr/>
                    <a:lstStyle/>
                    <a:p>
                      <a:pPr marL="0" lvl="0" algn="l">
                        <a:buNone/>
                      </a:pPr>
                      <a:r>
                        <a:rPr lang="en-US" sz="900" b="0" u="none" strike="noStrike" kern="1200">
                          <a:solidFill>
                            <a:srgbClr val="000000"/>
                          </a:solidFill>
                          <a:effectLst/>
                          <a:latin typeface="+mn-lt"/>
                          <a:ea typeface="+mn-ea"/>
                          <a:cs typeface="+mn-cs"/>
                        </a:rPr>
                        <a:t> Claim Type Desc</a:t>
                      </a:r>
                    </a:p>
                  </a:txBody>
                  <a:tcPr marL="7620" marR="7620" marT="7620" marB="0" anchor="ctr"/>
                </a:tc>
                <a:tc>
                  <a:txBody>
                    <a:bodyPr/>
                    <a:lstStyle/>
                    <a:p>
                      <a:pPr marL="0" lvl="0" algn="l">
                        <a:buNone/>
                      </a:pPr>
                      <a:r>
                        <a:rPr lang="en-US" sz="900" b="0" u="none" strike="noStrike" kern="1200">
                          <a:solidFill>
                            <a:srgbClr val="000000"/>
                          </a:solidFill>
                          <a:effectLst/>
                          <a:latin typeface="+mn-lt"/>
                          <a:ea typeface="+mn-ea"/>
                          <a:cs typeface="+mn-cs"/>
                        </a:rPr>
                        <a:t>ICMO Facility, ICM Professional, etc.,</a:t>
                      </a:r>
                    </a:p>
                  </a:txBody>
                  <a:tcPr marL="7620" marR="7620" marT="7620" marB="0" anchor="ctr"/>
                </a:tc>
                <a:extLst>
                  <a:ext uri="{0D108BD9-81ED-4DB2-BD59-A6C34878D82A}">
                    <a16:rowId xmlns:a16="http://schemas.microsoft.com/office/drawing/2014/main" val="3007517047"/>
                  </a:ext>
                </a:extLst>
              </a:tr>
              <a:tr h="266919">
                <a:tc>
                  <a:txBody>
                    <a:bodyPr/>
                    <a:lstStyle/>
                    <a:p>
                      <a:pPr marL="0" lvl="0" algn="l">
                        <a:buNone/>
                      </a:pPr>
                      <a:r>
                        <a:rPr lang="en-US" sz="900" b="0" u="none" strike="noStrike" kern="1200" noProof="0">
                          <a:solidFill>
                            <a:srgbClr val="000000"/>
                          </a:solidFill>
                          <a:effectLst/>
                          <a:latin typeface="+mn-lt"/>
                          <a:ea typeface="+mn-ea"/>
                          <a:cs typeface="+mn-cs"/>
                        </a:rPr>
                        <a:t> Cotiviti Edit Position</a:t>
                      </a:r>
                      <a:endParaRPr lang="en-US" sz="900" b="0" u="none" strike="noStrike" kern="1200">
                        <a:solidFill>
                          <a:srgbClr val="000000"/>
                        </a:solidFill>
                        <a:effectLst/>
                        <a:latin typeface="+mn-lt"/>
                        <a:ea typeface="+mn-ea"/>
                        <a:cs typeface="+mn-cs"/>
                      </a:endParaRPr>
                    </a:p>
                  </a:txBody>
                  <a:tcPr marL="7620" marR="7620" marT="7620" marB="0" anchor="ctr"/>
                </a:tc>
                <a:tc>
                  <a:txBody>
                    <a:bodyPr/>
                    <a:lstStyle/>
                    <a:p>
                      <a:pPr marL="0" lvl="0" algn="l">
                        <a:buNone/>
                      </a:pPr>
                      <a:r>
                        <a:rPr lang="en-US" sz="900" b="0" u="none" strike="noStrike" kern="1200">
                          <a:solidFill>
                            <a:srgbClr val="000000"/>
                          </a:solidFill>
                          <a:effectLst/>
                          <a:latin typeface="+mn-lt"/>
                          <a:ea typeface="+mn-ea"/>
                          <a:cs typeface="+mn-cs"/>
                        </a:rPr>
                        <a:t>1, 2, 3</a:t>
                      </a:r>
                    </a:p>
                  </a:txBody>
                  <a:tcPr marL="7620" marR="7620" marT="7620" marB="0" anchor="ctr"/>
                </a:tc>
                <a:extLst>
                  <a:ext uri="{0D108BD9-81ED-4DB2-BD59-A6C34878D82A}">
                    <a16:rowId xmlns:a16="http://schemas.microsoft.com/office/drawing/2014/main" val="3223028883"/>
                  </a:ext>
                </a:extLst>
              </a:tr>
              <a:tr h="266919">
                <a:tc>
                  <a:txBody>
                    <a:bodyPr/>
                    <a:lstStyle/>
                    <a:p>
                      <a:pPr marL="0" lvl="0" algn="l">
                        <a:buNone/>
                      </a:pPr>
                      <a:r>
                        <a:rPr lang="en-US" sz="900" b="0" u="none" strike="noStrike" kern="1200" noProof="0">
                          <a:solidFill>
                            <a:srgbClr val="000000"/>
                          </a:solidFill>
                          <a:effectLst/>
                          <a:latin typeface="+mn-lt"/>
                          <a:ea typeface="+mn-ea"/>
                          <a:cs typeface="+mn-cs"/>
                        </a:rPr>
                        <a:t> Customer</a:t>
                      </a:r>
                      <a:endParaRPr lang="en-US" sz="900" b="0" u="none" strike="noStrike" kern="1200">
                        <a:solidFill>
                          <a:srgbClr val="000000"/>
                        </a:solidFill>
                        <a:effectLst/>
                        <a:latin typeface="+mn-lt"/>
                        <a:ea typeface="+mn-ea"/>
                        <a:cs typeface="+mn-cs"/>
                      </a:endParaRPr>
                    </a:p>
                  </a:txBody>
                  <a:tcPr marL="7620" marR="7620" marT="7620" marB="0" anchor="ctr"/>
                </a:tc>
                <a:tc>
                  <a:txBody>
                    <a:bodyPr/>
                    <a:lstStyle/>
                    <a:p>
                      <a:pPr marL="0" lvl="0" algn="l">
                        <a:buNone/>
                      </a:pPr>
                      <a:r>
                        <a:rPr lang="en-US" sz="900" b="0" u="none" strike="noStrike" kern="1200">
                          <a:solidFill>
                            <a:srgbClr val="000000"/>
                          </a:solidFill>
                          <a:effectLst/>
                          <a:latin typeface="+mn-lt"/>
                          <a:ea typeface="+mn-ea"/>
                          <a:cs typeface="+mn-cs"/>
                        </a:rPr>
                        <a:t>AmeriHealth Caritas, Caresource, etc.,</a:t>
                      </a:r>
                    </a:p>
                  </a:txBody>
                  <a:tcPr marL="7620" marR="7620" marT="7620" marB="0" anchor="ctr"/>
                </a:tc>
                <a:extLst>
                  <a:ext uri="{0D108BD9-81ED-4DB2-BD59-A6C34878D82A}">
                    <a16:rowId xmlns:a16="http://schemas.microsoft.com/office/drawing/2014/main" val="2759758288"/>
                  </a:ext>
                </a:extLst>
              </a:tr>
              <a:tr h="266919">
                <a:tc>
                  <a:txBody>
                    <a:bodyPr/>
                    <a:lstStyle/>
                    <a:p>
                      <a:pPr marL="0" lvl="0" algn="l">
                        <a:buNone/>
                      </a:pPr>
                      <a:r>
                        <a:rPr lang="en-US" sz="900" b="0" u="none" strike="noStrike" kern="1200" noProof="0">
                          <a:solidFill>
                            <a:srgbClr val="000000"/>
                          </a:solidFill>
                          <a:effectLst/>
                          <a:latin typeface="+mn-lt"/>
                          <a:ea typeface="+mn-ea"/>
                          <a:cs typeface="+mn-cs"/>
                        </a:rPr>
                        <a:t> Customer Segment</a:t>
                      </a:r>
                      <a:endParaRPr lang="en-US" sz="900" b="0" u="none" strike="noStrike" kern="1200">
                        <a:solidFill>
                          <a:srgbClr val="000000"/>
                        </a:solidFill>
                        <a:effectLst/>
                        <a:latin typeface="+mn-lt"/>
                        <a:ea typeface="+mn-ea"/>
                        <a:cs typeface="+mn-cs"/>
                      </a:endParaRPr>
                    </a:p>
                  </a:txBody>
                  <a:tcPr marL="7620" marR="7620" marT="7620" marB="0" anchor="ctr"/>
                </a:tc>
                <a:tc>
                  <a:txBody>
                    <a:bodyPr/>
                    <a:lstStyle/>
                    <a:p>
                      <a:pPr marL="0" lvl="0" algn="l">
                        <a:buNone/>
                      </a:pPr>
                      <a:r>
                        <a:rPr lang="en-US" sz="900" b="0" u="none" strike="noStrike" kern="1200">
                          <a:solidFill>
                            <a:srgbClr val="000000"/>
                          </a:solidFill>
                          <a:effectLst/>
                          <a:latin typeface="+mn-lt"/>
                          <a:ea typeface="+mn-ea"/>
                          <a:cs typeface="+mn-cs"/>
                        </a:rPr>
                        <a:t>National, Regional</a:t>
                      </a:r>
                    </a:p>
                  </a:txBody>
                  <a:tcPr marL="7620" marR="7620" marT="7620" marB="0" anchor="ctr"/>
                </a:tc>
                <a:extLst>
                  <a:ext uri="{0D108BD9-81ED-4DB2-BD59-A6C34878D82A}">
                    <a16:rowId xmlns:a16="http://schemas.microsoft.com/office/drawing/2014/main" val="97923378"/>
                  </a:ext>
                </a:extLst>
              </a:tr>
              <a:tr h="266919">
                <a:tc>
                  <a:txBody>
                    <a:bodyPr/>
                    <a:lstStyle/>
                    <a:p>
                      <a:pPr marL="0" lvl="0" algn="l">
                        <a:buNone/>
                      </a:pPr>
                      <a:r>
                        <a:rPr lang="en-US" sz="900" b="0" u="none" strike="noStrike" kern="1200">
                          <a:solidFill>
                            <a:srgbClr val="000000"/>
                          </a:solidFill>
                          <a:effectLst/>
                          <a:latin typeface="+mn-lt"/>
                          <a:ea typeface="+mn-ea"/>
                          <a:cs typeface="+mn-cs"/>
                        </a:rPr>
                        <a:t> Final State</a:t>
                      </a:r>
                    </a:p>
                  </a:txBody>
                  <a:tcPr marL="7620" marR="7620" marT="7620" marB="0" anchor="ctr"/>
                </a:tc>
                <a:tc>
                  <a:txBody>
                    <a:bodyPr/>
                    <a:lstStyle/>
                    <a:p>
                      <a:pPr marL="0" lvl="0" algn="l">
                        <a:buNone/>
                      </a:pPr>
                      <a:r>
                        <a:rPr lang="en-US" sz="900" b="0" u="none" strike="noStrike" kern="1200" noProof="0">
                          <a:solidFill>
                            <a:srgbClr val="000000"/>
                          </a:solidFill>
                          <a:effectLst/>
                          <a:latin typeface="+mn-lt"/>
                          <a:ea typeface="+mn-ea"/>
                          <a:cs typeface="+mn-cs"/>
                        </a:rPr>
                        <a:t>AZ, NJ, TX, etc.,</a:t>
                      </a:r>
                    </a:p>
                  </a:txBody>
                  <a:tcPr marL="7620" marR="7620" marT="7620" marB="0" anchor="ctr"/>
                </a:tc>
                <a:extLst>
                  <a:ext uri="{0D108BD9-81ED-4DB2-BD59-A6C34878D82A}">
                    <a16:rowId xmlns:a16="http://schemas.microsoft.com/office/drawing/2014/main" val="156152530"/>
                  </a:ext>
                </a:extLst>
              </a:tr>
              <a:tr h="266919">
                <a:tc>
                  <a:txBody>
                    <a:bodyPr/>
                    <a:lstStyle/>
                    <a:p>
                      <a:pPr marL="0" lvl="0" algn="l">
                        <a:buNone/>
                      </a:pPr>
                      <a:r>
                        <a:rPr lang="en-US" sz="900" b="0" u="none" strike="noStrike" kern="1200" noProof="0">
                          <a:solidFill>
                            <a:srgbClr val="000000"/>
                          </a:solidFill>
                          <a:effectLst/>
                          <a:latin typeface="+mn-lt"/>
                          <a:ea typeface="+mn-ea"/>
                          <a:cs typeface="+mn-cs"/>
                        </a:rPr>
                        <a:t> Funding type</a:t>
                      </a:r>
                      <a:endParaRPr lang="en-US" sz="900" b="0" u="none" strike="noStrike" kern="1200">
                        <a:solidFill>
                          <a:srgbClr val="000000"/>
                        </a:solidFill>
                        <a:effectLst/>
                        <a:latin typeface="+mn-lt"/>
                        <a:ea typeface="+mn-ea"/>
                        <a:cs typeface="+mn-cs"/>
                      </a:endParaRPr>
                    </a:p>
                  </a:txBody>
                  <a:tcPr marL="7620" marR="7620" marT="7620" marB="0" anchor="ctr"/>
                </a:tc>
                <a:tc>
                  <a:txBody>
                    <a:bodyPr/>
                    <a:lstStyle/>
                    <a:p>
                      <a:pPr marL="0" lvl="0" algn="l">
                        <a:buNone/>
                      </a:pPr>
                      <a:r>
                        <a:rPr lang="en-US" sz="900" b="0" u="none" strike="noStrike" kern="1200" noProof="0">
                          <a:solidFill>
                            <a:srgbClr val="000000"/>
                          </a:solidFill>
                          <a:effectLst/>
                          <a:latin typeface="+mn-lt"/>
                          <a:ea typeface="+mn-ea"/>
                          <a:cs typeface="+mn-cs"/>
                        </a:rPr>
                        <a:t>ASO, Non – ASO, Unknown</a:t>
                      </a:r>
                    </a:p>
                  </a:txBody>
                  <a:tcPr marL="7620" marR="7620" marT="7620" marB="0" anchor="ctr"/>
                </a:tc>
                <a:extLst>
                  <a:ext uri="{0D108BD9-81ED-4DB2-BD59-A6C34878D82A}">
                    <a16:rowId xmlns:a16="http://schemas.microsoft.com/office/drawing/2014/main" val="1572305038"/>
                  </a:ext>
                </a:extLst>
              </a:tr>
              <a:tr h="266919">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b="0" u="none" strike="noStrike" kern="1200" noProof="0">
                          <a:solidFill>
                            <a:srgbClr val="000000"/>
                          </a:solidFill>
                          <a:effectLst/>
                          <a:latin typeface="+mn-lt"/>
                          <a:ea typeface="+mn-ea"/>
                          <a:cs typeface="+mn-cs"/>
                        </a:rPr>
                        <a:t> Insurance Desc</a:t>
                      </a:r>
                      <a:endParaRPr lang="en-US" sz="900" b="0" u="none" strike="noStrike" kern="1200">
                        <a:solidFill>
                          <a:srgbClr val="000000"/>
                        </a:solidFill>
                        <a:effectLst/>
                        <a:latin typeface="+mn-lt"/>
                        <a:ea typeface="+mn-ea"/>
                        <a:cs typeface="+mn-cs"/>
                      </a:endParaRPr>
                    </a:p>
                  </a:txBody>
                  <a:tcPr marL="7620" marR="7620" marT="7620" marB="0" anchor="ctr"/>
                </a:tc>
                <a:tc>
                  <a:txBody>
                    <a:bodyPr/>
                    <a:lstStyle/>
                    <a:p>
                      <a:pPr marL="0" lvl="0" algn="l">
                        <a:buNone/>
                      </a:pPr>
                      <a:r>
                        <a:rPr lang="en-US" sz="900" b="0" u="none" strike="noStrike" kern="1200" noProof="0">
                          <a:solidFill>
                            <a:srgbClr val="000000"/>
                          </a:solidFill>
                          <a:effectLst/>
                          <a:latin typeface="+mn-lt"/>
                          <a:ea typeface="+mn-ea"/>
                          <a:cs typeface="+mn-cs"/>
                        </a:rPr>
                        <a:t>Medicare, Commercial </a:t>
                      </a:r>
                    </a:p>
                  </a:txBody>
                  <a:tcPr marL="7620" marR="7620" marT="7620" marB="0" anchor="ctr"/>
                </a:tc>
                <a:extLst>
                  <a:ext uri="{0D108BD9-81ED-4DB2-BD59-A6C34878D82A}">
                    <a16:rowId xmlns:a16="http://schemas.microsoft.com/office/drawing/2014/main" val="79820990"/>
                  </a:ext>
                </a:extLst>
              </a:tr>
              <a:tr h="266919">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b="0" u="none" strike="noStrike" kern="1200" noProof="0">
                          <a:solidFill>
                            <a:srgbClr val="000000"/>
                          </a:solidFill>
                          <a:effectLst/>
                          <a:latin typeface="+mn-lt"/>
                          <a:ea typeface="+mn-ea"/>
                          <a:cs typeface="+mn-cs"/>
                        </a:rPr>
                        <a:t> Insurance Key</a:t>
                      </a:r>
                    </a:p>
                  </a:txBody>
                  <a:tcPr marL="7620" marR="7620" marT="7620" marB="0" anchor="ctr"/>
                </a:tc>
                <a:tc>
                  <a:txBody>
                    <a:bodyPr/>
                    <a:lstStyle/>
                    <a:p>
                      <a:pPr marL="0" lvl="0" algn="l">
                        <a:buNone/>
                      </a:pPr>
                      <a:r>
                        <a:rPr lang="en-US" sz="900" b="0" u="none" strike="noStrike" kern="1200" noProof="0">
                          <a:solidFill>
                            <a:srgbClr val="000000"/>
                          </a:solidFill>
                          <a:effectLst/>
                          <a:latin typeface="+mn-lt"/>
                          <a:ea typeface="+mn-ea"/>
                          <a:cs typeface="+mn-cs"/>
                        </a:rPr>
                        <a:t>1, 7</a:t>
                      </a:r>
                    </a:p>
                  </a:txBody>
                  <a:tcPr marL="7620" marR="7620" marT="7620" marB="0" anchor="ctr"/>
                </a:tc>
                <a:extLst>
                  <a:ext uri="{0D108BD9-81ED-4DB2-BD59-A6C34878D82A}">
                    <a16:rowId xmlns:a16="http://schemas.microsoft.com/office/drawing/2014/main" val="1429809086"/>
                  </a:ext>
                </a:extLst>
              </a:tr>
              <a:tr h="266919">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b="0" u="none" strike="noStrike" kern="1200" noProof="0">
                          <a:solidFill>
                            <a:srgbClr val="000000"/>
                          </a:solidFill>
                          <a:effectLst/>
                          <a:latin typeface="+mn-lt"/>
                          <a:ea typeface="+mn-ea"/>
                          <a:cs typeface="+mn-cs"/>
                        </a:rPr>
                        <a:t> </a:t>
                      </a:r>
                      <a:r>
                        <a:rPr lang="en-US" sz="900" b="0" u="none" strike="noStrike" kern="1200" noProof="0" err="1">
                          <a:solidFill>
                            <a:srgbClr val="000000"/>
                          </a:solidFill>
                          <a:effectLst/>
                          <a:latin typeface="+mn-lt"/>
                          <a:ea typeface="+mn-ea"/>
                          <a:cs typeface="+mn-cs"/>
                        </a:rPr>
                        <a:t>Idn</a:t>
                      </a:r>
                      <a:r>
                        <a:rPr lang="en-US" sz="900" b="0" u="none" strike="noStrike" kern="1200" noProof="0">
                          <a:solidFill>
                            <a:srgbClr val="000000"/>
                          </a:solidFill>
                          <a:effectLst/>
                          <a:latin typeface="+mn-lt"/>
                          <a:ea typeface="+mn-ea"/>
                          <a:cs typeface="+mn-cs"/>
                        </a:rPr>
                        <a:t> </a:t>
                      </a:r>
                      <a:r>
                        <a:rPr lang="en-US" sz="900" b="0" u="none" strike="noStrike" kern="1200" noProof="0" err="1">
                          <a:solidFill>
                            <a:srgbClr val="000000"/>
                          </a:solidFill>
                          <a:effectLst/>
                          <a:latin typeface="+mn-lt"/>
                          <a:ea typeface="+mn-ea"/>
                          <a:cs typeface="+mn-cs"/>
                        </a:rPr>
                        <a:t>y_n</a:t>
                      </a:r>
                      <a:endParaRPr lang="en-US" sz="900" b="0" u="none" strike="noStrike" kern="1200" noProof="0">
                        <a:solidFill>
                          <a:srgbClr val="000000"/>
                        </a:solidFill>
                        <a:effectLst/>
                        <a:latin typeface="+mn-lt"/>
                        <a:ea typeface="+mn-ea"/>
                        <a:cs typeface="+mn-cs"/>
                      </a:endParaRPr>
                    </a:p>
                  </a:txBody>
                  <a:tcPr marL="7620" marR="7620" marT="7620" marB="0" anchor="ctr"/>
                </a:tc>
                <a:tc>
                  <a:txBody>
                    <a:bodyPr/>
                    <a:lstStyle/>
                    <a:p>
                      <a:pPr marL="0" lvl="0" algn="l">
                        <a:buNone/>
                      </a:pPr>
                      <a:r>
                        <a:rPr lang="en-US" sz="900" b="0" u="none" strike="noStrike" kern="1200" noProof="0">
                          <a:solidFill>
                            <a:srgbClr val="000000"/>
                          </a:solidFill>
                          <a:effectLst/>
                          <a:latin typeface="+mn-lt"/>
                          <a:ea typeface="+mn-ea"/>
                          <a:cs typeface="+mn-cs"/>
                        </a:rPr>
                        <a:t>Y, N</a:t>
                      </a:r>
                    </a:p>
                  </a:txBody>
                  <a:tcPr marL="7620" marR="7620" marT="7620" marB="0" anchor="ctr"/>
                </a:tc>
                <a:extLst>
                  <a:ext uri="{0D108BD9-81ED-4DB2-BD59-A6C34878D82A}">
                    <a16:rowId xmlns:a16="http://schemas.microsoft.com/office/drawing/2014/main" val="1629905616"/>
                  </a:ext>
                </a:extLst>
              </a:tr>
              <a:tr h="266919">
                <a:tc>
                  <a:txBody>
                    <a:bodyPr/>
                    <a:lstStyle/>
                    <a:p>
                      <a:pPr marL="0" lvl="0" algn="l">
                        <a:buNone/>
                      </a:pPr>
                      <a:r>
                        <a:rPr lang="en-US" sz="900" b="0" u="none" strike="noStrike" kern="1200" noProof="0">
                          <a:solidFill>
                            <a:srgbClr val="000000"/>
                          </a:solidFill>
                          <a:effectLst/>
                          <a:latin typeface="+mn-lt"/>
                          <a:ea typeface="+mn-ea"/>
                          <a:cs typeface="+mn-cs"/>
                        </a:rPr>
                        <a:t> Par </a:t>
                      </a:r>
                      <a:r>
                        <a:rPr lang="en-US" sz="900" b="0" u="none" strike="noStrike" kern="1200" noProof="0" err="1">
                          <a:solidFill>
                            <a:srgbClr val="000000"/>
                          </a:solidFill>
                          <a:effectLst/>
                          <a:latin typeface="+mn-lt"/>
                          <a:ea typeface="+mn-ea"/>
                          <a:cs typeface="+mn-cs"/>
                        </a:rPr>
                        <a:t>yn</a:t>
                      </a:r>
                      <a:endParaRPr lang="en-US" sz="900" b="0" u="none" strike="noStrike" kern="1200" err="1">
                        <a:solidFill>
                          <a:srgbClr val="000000"/>
                        </a:solidFill>
                        <a:effectLst/>
                        <a:latin typeface="+mn-lt"/>
                        <a:ea typeface="+mn-ea"/>
                        <a:cs typeface="+mn-cs"/>
                      </a:endParaRPr>
                    </a:p>
                  </a:txBody>
                  <a:tcPr marL="7620" marR="7620" marT="7620" marB="0" anchor="ctr"/>
                </a:tc>
                <a:tc>
                  <a:txBody>
                    <a:bodyPr/>
                    <a:lstStyle/>
                    <a:p>
                      <a:pPr marL="0" lvl="0" algn="l">
                        <a:buNone/>
                      </a:pPr>
                      <a:r>
                        <a:rPr lang="en-US" sz="900" b="0" u="none" strike="noStrike" kern="1200" noProof="0">
                          <a:solidFill>
                            <a:srgbClr val="000000"/>
                          </a:solidFill>
                          <a:effectLst/>
                          <a:latin typeface="+mn-lt"/>
                          <a:ea typeface="+mn-ea"/>
                          <a:cs typeface="+mn-cs"/>
                        </a:rPr>
                        <a:t>1, 0</a:t>
                      </a:r>
                    </a:p>
                  </a:txBody>
                  <a:tcPr marL="7620" marR="7620" marT="7620" marB="0" anchor="ctr"/>
                </a:tc>
                <a:extLst>
                  <a:ext uri="{0D108BD9-81ED-4DB2-BD59-A6C34878D82A}">
                    <a16:rowId xmlns:a16="http://schemas.microsoft.com/office/drawing/2014/main" val="121639884"/>
                  </a:ext>
                </a:extLst>
              </a:tr>
              <a:tr h="266919">
                <a:tc>
                  <a:txBody>
                    <a:bodyPr/>
                    <a:lstStyle/>
                    <a:p>
                      <a:pPr marL="0" lvl="0" algn="l">
                        <a:buNone/>
                      </a:pPr>
                      <a:r>
                        <a:rPr lang="en-US" sz="900" b="0" u="none" strike="noStrike" kern="1200" noProof="0">
                          <a:solidFill>
                            <a:srgbClr val="000000"/>
                          </a:solidFill>
                          <a:effectLst/>
                          <a:latin typeface="+mn-lt"/>
                          <a:ea typeface="+mn-ea"/>
                          <a:cs typeface="+mn-cs"/>
                        </a:rPr>
                        <a:t> Payer Short</a:t>
                      </a:r>
                      <a:endParaRPr lang="en-US" sz="900" b="0" u="none" strike="noStrike" kern="1200">
                        <a:solidFill>
                          <a:srgbClr val="000000"/>
                        </a:solidFill>
                        <a:effectLst/>
                        <a:latin typeface="+mn-lt"/>
                        <a:ea typeface="+mn-ea"/>
                        <a:cs typeface="+mn-cs"/>
                      </a:endParaRPr>
                    </a:p>
                  </a:txBody>
                  <a:tcPr marL="7620" marR="7620" marT="7620" marB="0" anchor="ctr"/>
                </a:tc>
                <a:tc>
                  <a:txBody>
                    <a:bodyPr/>
                    <a:lstStyle/>
                    <a:p>
                      <a:pPr marL="0" lvl="0" algn="l">
                        <a:buNone/>
                      </a:pPr>
                      <a:r>
                        <a:rPr lang="en-US" sz="900" b="0" u="none" strike="noStrike" kern="1200" noProof="0">
                          <a:solidFill>
                            <a:srgbClr val="000000"/>
                          </a:solidFill>
                          <a:effectLst/>
                          <a:latin typeface="+mn-lt"/>
                          <a:ea typeface="+mn-ea"/>
                          <a:cs typeface="+mn-cs"/>
                        </a:rPr>
                        <a:t>CIGMC, EHPPO, MOLNY, etc.,</a:t>
                      </a:r>
                    </a:p>
                  </a:txBody>
                  <a:tcPr marL="7620" marR="7620" marT="7620" marB="0" anchor="ctr"/>
                </a:tc>
                <a:extLst>
                  <a:ext uri="{0D108BD9-81ED-4DB2-BD59-A6C34878D82A}">
                    <a16:rowId xmlns:a16="http://schemas.microsoft.com/office/drawing/2014/main" val="1842185716"/>
                  </a:ext>
                </a:extLst>
              </a:tr>
              <a:tr h="266919">
                <a:tc>
                  <a:txBody>
                    <a:bodyPr/>
                    <a:lstStyle/>
                    <a:p>
                      <a:pPr marL="0" lvl="0" algn="l">
                        <a:buNone/>
                      </a:pPr>
                      <a:r>
                        <a:rPr lang="en-US" sz="900" b="0" u="none" strike="noStrike" kern="1200" noProof="0">
                          <a:solidFill>
                            <a:srgbClr val="000000"/>
                          </a:solidFill>
                          <a:effectLst/>
                          <a:latin typeface="+mn-lt"/>
                          <a:ea typeface="+mn-ea"/>
                          <a:cs typeface="+mn-cs"/>
                        </a:rPr>
                        <a:t> POS</a:t>
                      </a:r>
                      <a:endParaRPr lang="en-US" sz="900" b="0" u="none" strike="noStrike" kern="1200">
                        <a:solidFill>
                          <a:srgbClr val="000000"/>
                        </a:solidFill>
                        <a:effectLst/>
                        <a:latin typeface="+mn-lt"/>
                        <a:ea typeface="+mn-ea"/>
                        <a:cs typeface="+mn-cs"/>
                      </a:endParaRPr>
                    </a:p>
                  </a:txBody>
                  <a:tcPr marL="7620" marR="7620" marT="7620" marB="0" anchor="ctr"/>
                </a:tc>
                <a:tc>
                  <a:txBody>
                    <a:bodyPr/>
                    <a:lstStyle/>
                    <a:p>
                      <a:pPr marL="0" lvl="0" algn="l">
                        <a:buNone/>
                      </a:pPr>
                      <a:r>
                        <a:rPr lang="en-US" sz="900" b="0" u="none" strike="noStrike" kern="1200" noProof="0">
                          <a:solidFill>
                            <a:srgbClr val="000000"/>
                          </a:solidFill>
                          <a:effectLst/>
                          <a:latin typeface="+mn-lt"/>
                          <a:ea typeface="+mn-ea"/>
                          <a:cs typeface="+mn-cs"/>
                        </a:rPr>
                        <a:t>9, 41, 42, etc.,</a:t>
                      </a:r>
                    </a:p>
                  </a:txBody>
                  <a:tcPr marL="7620" marR="7620" marT="7620" marB="0" anchor="ctr"/>
                </a:tc>
                <a:extLst>
                  <a:ext uri="{0D108BD9-81ED-4DB2-BD59-A6C34878D82A}">
                    <a16:rowId xmlns:a16="http://schemas.microsoft.com/office/drawing/2014/main" val="2316111973"/>
                  </a:ext>
                </a:extLst>
              </a:tr>
              <a:tr h="266919">
                <a:tc>
                  <a:txBody>
                    <a:bodyPr/>
                    <a:lstStyle/>
                    <a:p>
                      <a:pPr marL="0" lvl="0" algn="l">
                        <a:buNone/>
                      </a:pPr>
                      <a:r>
                        <a:rPr lang="en-US" sz="900" b="0" u="none" strike="noStrike" kern="1200">
                          <a:solidFill>
                            <a:srgbClr val="000000"/>
                          </a:solidFill>
                          <a:effectLst/>
                          <a:latin typeface="+mn-lt"/>
                          <a:ea typeface="+mn-ea"/>
                          <a:cs typeface="+mn-cs"/>
                        </a:rPr>
                        <a:t> POS Desc</a:t>
                      </a:r>
                    </a:p>
                  </a:txBody>
                  <a:tcPr marL="7620" marR="7620" marT="7620" marB="0" anchor="ctr"/>
                </a:tc>
                <a:tc>
                  <a:txBody>
                    <a:bodyPr/>
                    <a:lstStyle/>
                    <a:p>
                      <a:pPr marL="0" lvl="0" algn="l">
                        <a:buNone/>
                      </a:pPr>
                      <a:r>
                        <a:rPr lang="en-US" sz="900" b="0" u="none" strike="noStrike" kern="1200" noProof="0">
                          <a:solidFill>
                            <a:srgbClr val="000000"/>
                          </a:solidFill>
                          <a:effectLst/>
                          <a:latin typeface="+mn-lt"/>
                          <a:ea typeface="+mn-ea"/>
                          <a:cs typeface="+mn-cs"/>
                        </a:rPr>
                        <a:t>MOBILE UNIT, INPATIENT HOSPITAL, etc.,</a:t>
                      </a:r>
                    </a:p>
                  </a:txBody>
                  <a:tcPr marL="7620" marR="7620" marT="7620" marB="0" anchor="ctr"/>
                </a:tc>
                <a:extLst>
                  <a:ext uri="{0D108BD9-81ED-4DB2-BD59-A6C34878D82A}">
                    <a16:rowId xmlns:a16="http://schemas.microsoft.com/office/drawing/2014/main" val="4223497215"/>
                  </a:ext>
                </a:extLst>
              </a:tr>
              <a:tr h="266919">
                <a:tc>
                  <a:txBody>
                    <a:bodyPr/>
                    <a:lstStyle/>
                    <a:p>
                      <a:pPr marL="0" lvl="0" algn="l">
                        <a:buNone/>
                      </a:pPr>
                      <a:r>
                        <a:rPr lang="en-US" sz="900" b="0" u="none" strike="noStrike" kern="1200" noProof="0">
                          <a:solidFill>
                            <a:srgbClr val="000000"/>
                          </a:solidFill>
                          <a:effectLst/>
                          <a:latin typeface="+mn-lt"/>
                          <a:ea typeface="+mn-ea"/>
                          <a:cs typeface="+mn-cs"/>
                        </a:rPr>
                        <a:t> Product Type</a:t>
                      </a:r>
                      <a:endParaRPr lang="en-US" sz="900" b="0" u="none" strike="noStrike" kern="1200">
                        <a:solidFill>
                          <a:srgbClr val="000000"/>
                        </a:solidFill>
                        <a:effectLst/>
                        <a:latin typeface="+mn-lt"/>
                        <a:ea typeface="+mn-ea"/>
                        <a:cs typeface="+mn-cs"/>
                      </a:endParaRPr>
                    </a:p>
                  </a:txBody>
                  <a:tcPr marL="7620" marR="7620" marT="7620" marB="0" anchor="ctr"/>
                </a:tc>
                <a:tc>
                  <a:txBody>
                    <a:bodyPr/>
                    <a:lstStyle/>
                    <a:p>
                      <a:pPr marL="0" lvl="0" algn="l">
                        <a:buNone/>
                      </a:pPr>
                      <a:r>
                        <a:rPr lang="en-US" sz="900" b="0" u="none" strike="noStrike" kern="1200" noProof="0">
                          <a:solidFill>
                            <a:srgbClr val="000000"/>
                          </a:solidFill>
                          <a:effectLst/>
                          <a:latin typeface="+mn-lt"/>
                          <a:ea typeface="+mn-ea"/>
                          <a:cs typeface="+mn-cs"/>
                        </a:rPr>
                        <a:t>ICM, ICMO</a:t>
                      </a:r>
                    </a:p>
                  </a:txBody>
                  <a:tcPr marL="7620" marR="7620" marT="7620" marB="0" anchor="ctr"/>
                </a:tc>
                <a:extLst>
                  <a:ext uri="{0D108BD9-81ED-4DB2-BD59-A6C34878D82A}">
                    <a16:rowId xmlns:a16="http://schemas.microsoft.com/office/drawing/2014/main" val="709380051"/>
                  </a:ext>
                </a:extLst>
              </a:tr>
              <a:tr h="266919">
                <a:tc>
                  <a:txBody>
                    <a:bodyPr/>
                    <a:lstStyle/>
                    <a:p>
                      <a:pPr marL="0" lvl="0" algn="l">
                        <a:buNone/>
                      </a:pPr>
                      <a:r>
                        <a:rPr lang="en-US" sz="900" b="0" u="none" strike="noStrike" kern="1200" noProof="0">
                          <a:solidFill>
                            <a:srgbClr val="000000"/>
                          </a:solidFill>
                          <a:effectLst/>
                          <a:latin typeface="+mn-lt"/>
                          <a:ea typeface="+mn-ea"/>
                          <a:cs typeface="+mn-cs"/>
                        </a:rPr>
                        <a:t> Spec Code</a:t>
                      </a:r>
                    </a:p>
                  </a:txBody>
                  <a:tcPr marL="7620" marR="7620" marT="7620" marB="0" anchor="ctr">
                    <a:lnL>
                      <a:noFill/>
                    </a:lnL>
                    <a:lnR>
                      <a:noFill/>
                    </a:lnR>
                    <a:lnB w="25400" cmpd="sng">
                      <a:noFill/>
                    </a:lnB>
                    <a:lnTlToBr w="12700" cmpd="sng">
                      <a:noFill/>
                      <a:prstDash val="solid"/>
                    </a:lnTlToBr>
                    <a:lnBlToTr w="12700" cmpd="sng">
                      <a:noFill/>
                      <a:prstDash val="solid"/>
                    </a:lnBlToTr>
                  </a:tcPr>
                </a:tc>
                <a:tc>
                  <a:txBody>
                    <a:bodyPr/>
                    <a:lstStyle/>
                    <a:p>
                      <a:pPr marL="0" lvl="0" algn="l">
                        <a:buNone/>
                      </a:pPr>
                      <a:r>
                        <a:rPr lang="en-US" sz="900" b="0" u="none" strike="noStrike" kern="1200" noProof="0">
                          <a:solidFill>
                            <a:srgbClr val="000000"/>
                          </a:solidFill>
                          <a:effectLst/>
                          <a:latin typeface="+mn-lt"/>
                          <a:ea typeface="+mn-ea"/>
                          <a:cs typeface="+mn-cs"/>
                        </a:rPr>
                        <a:t>CAR, OBG, etc.,</a:t>
                      </a:r>
                    </a:p>
                  </a:txBody>
                  <a:tcPr marL="7620" marR="7620" marT="7620" marB="0" anchor="ctr">
                    <a:lnL>
                      <a:noFill/>
                    </a:lnL>
                    <a:lnR>
                      <a:noFill/>
                    </a:lnR>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3722284971"/>
                  </a:ext>
                </a:extLst>
              </a:tr>
              <a:tr h="266919">
                <a:tc>
                  <a:txBody>
                    <a:bodyPr/>
                    <a:lstStyle/>
                    <a:p>
                      <a:pPr marL="0" lvl="0" algn="l">
                        <a:buNone/>
                      </a:pPr>
                      <a:r>
                        <a:rPr lang="en-US" sz="900" b="0" u="none" strike="noStrike" kern="1200" noProof="0">
                          <a:solidFill>
                            <a:srgbClr val="000000"/>
                          </a:solidFill>
                          <a:effectLst/>
                          <a:latin typeface="+mn-lt"/>
                          <a:ea typeface="+mn-ea"/>
                          <a:cs typeface="+mn-cs"/>
                        </a:rPr>
                        <a:t> Spec Desc</a:t>
                      </a:r>
                    </a:p>
                  </a:txBody>
                  <a:tcPr marL="7620" marR="7620" marT="7620" marB="0" anchor="ctr">
                    <a:lnL>
                      <a:noFill/>
                    </a:lnL>
                    <a:lnR>
                      <a:noFill/>
                    </a:lnR>
                    <a:lnT>
                      <a:noFill/>
                    </a:lnT>
                    <a:lnB w="25400" cmpd="sng">
                      <a:noFill/>
                    </a:lnB>
                    <a:lnTlToBr w="12700" cmpd="sng">
                      <a:noFill/>
                      <a:prstDash val="solid"/>
                    </a:lnTlToBr>
                    <a:lnBlToTr w="12700" cmpd="sng">
                      <a:noFill/>
                      <a:prstDash val="solid"/>
                    </a:lnBlToTr>
                  </a:tcPr>
                </a:tc>
                <a:tc>
                  <a:txBody>
                    <a:bodyPr/>
                    <a:lstStyle/>
                    <a:p>
                      <a:pPr marL="0" lvl="0" algn="l">
                        <a:buNone/>
                      </a:pPr>
                      <a:r>
                        <a:rPr lang="en-US" sz="900" b="0" u="none" strike="noStrike" kern="1200" noProof="0">
                          <a:solidFill>
                            <a:srgbClr val="000000"/>
                          </a:solidFill>
                          <a:effectLst/>
                          <a:latin typeface="+mn-lt"/>
                          <a:ea typeface="+mn-ea"/>
                          <a:cs typeface="+mn-cs"/>
                        </a:rPr>
                        <a:t>CARDIOLOGY, AMBULANCE, etc.,</a:t>
                      </a:r>
                    </a:p>
                  </a:txBody>
                  <a:tcPr marL="7620" marR="7620" marT="7620" marB="0" anchor="ctr">
                    <a:lnL>
                      <a:noFill/>
                    </a:lnL>
                    <a:lnR>
                      <a:noFill/>
                    </a:lnR>
                    <a:lnT>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3296057083"/>
                  </a:ext>
                </a:extLst>
              </a:tr>
            </a:tbl>
          </a:graphicData>
        </a:graphic>
      </p:graphicFrame>
      <p:graphicFrame>
        <p:nvGraphicFramePr>
          <p:cNvPr id="12" name="Table 1" descr="Table 1">
            <a:extLst>
              <a:ext uri="{FF2B5EF4-FFF2-40B4-BE49-F238E27FC236}">
                <a16:creationId xmlns:a16="http://schemas.microsoft.com/office/drawing/2014/main" id="{50A32AD8-AAD6-8E4D-A7E2-BDC4292292E0}"/>
              </a:ext>
            </a:extLst>
          </p:cNvPr>
          <p:cNvGraphicFramePr>
            <a:graphicFrameLocks/>
          </p:cNvGraphicFramePr>
          <p:nvPr/>
        </p:nvGraphicFramePr>
        <p:xfrm>
          <a:off x="6901759" y="4321870"/>
          <a:ext cx="4123852" cy="744757"/>
        </p:xfrm>
        <a:graphic>
          <a:graphicData uri="http://schemas.openxmlformats.org/drawingml/2006/table">
            <a:tbl>
              <a:tblPr firstRow="1" bandRow="1">
                <a:tableStyleId>{6E25E649-3F16-4E02-A733-19D2CDBF48F0}</a:tableStyleId>
              </a:tblPr>
              <a:tblGrid>
                <a:gridCol w="1554179">
                  <a:extLst>
                    <a:ext uri="{9D8B030D-6E8A-4147-A177-3AD203B41FA5}">
                      <a16:colId xmlns:a16="http://schemas.microsoft.com/office/drawing/2014/main" val="3277526389"/>
                    </a:ext>
                  </a:extLst>
                </a:gridCol>
                <a:gridCol w="2569673">
                  <a:extLst>
                    <a:ext uri="{9D8B030D-6E8A-4147-A177-3AD203B41FA5}">
                      <a16:colId xmlns:a16="http://schemas.microsoft.com/office/drawing/2014/main" val="1680538054"/>
                    </a:ext>
                  </a:extLst>
                </a:gridCol>
              </a:tblGrid>
              <a:tr h="238919">
                <a:tc>
                  <a:txBody>
                    <a:bodyPr/>
                    <a:lstStyle/>
                    <a:p>
                      <a:pPr algn="l"/>
                      <a:r>
                        <a:rPr lang="en-US" sz="1050" b="0"/>
                        <a:t>Features</a:t>
                      </a:r>
                    </a:p>
                  </a:txBody>
                  <a:tcPr marL="68580" marR="68580" marT="34290" marB="34290" anchor="ctr">
                    <a:lnL>
                      <a:noFill/>
                    </a:lnL>
                    <a:lnR>
                      <a:noFill/>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r>
                        <a:rPr lang="en-US" sz="1050" b="0"/>
                        <a:t>Description</a:t>
                      </a:r>
                    </a:p>
                  </a:txBody>
                  <a:tcPr marL="68580" marR="68580" marT="34290" marB="34290" anchor="ctr">
                    <a:lnL>
                      <a:noFill/>
                    </a:lnL>
                    <a:lnR>
                      <a:noFill/>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0"/>
                  </a:ext>
                </a:extLst>
              </a:tr>
              <a:tr h="238919">
                <a:tc>
                  <a:txBody>
                    <a:bodyPr/>
                    <a:lstStyle/>
                    <a:p>
                      <a:pPr marL="0" lvl="0" algn="l">
                        <a:buNone/>
                      </a:pPr>
                      <a:r>
                        <a:rPr lang="en-US" sz="900" b="0" u="none" strike="noStrike" kern="1200" noProof="0">
                          <a:solidFill>
                            <a:srgbClr val="000000"/>
                          </a:solidFill>
                          <a:effectLst/>
                        </a:rPr>
                        <a:t> Payer Short</a:t>
                      </a:r>
                      <a:endParaRPr lang="en-US" sz="900" b="0" i="0" u="none" strike="noStrike" kern="1200">
                        <a:solidFill>
                          <a:srgbClr val="000000"/>
                        </a:solidFill>
                        <a:effectLst/>
                        <a:latin typeface="Aptos Narrow"/>
                        <a:ea typeface="+mn-ea"/>
                        <a:cs typeface="+mn-cs"/>
                      </a:endParaRPr>
                    </a:p>
                  </a:txBody>
                  <a:tcPr marL="7620" marR="7620" marT="7620" marB="0" anchor="ctr">
                    <a:lnT w="12700" cap="flat" cmpd="sng" algn="ctr">
                      <a:noFill/>
                      <a:prstDash val="solid"/>
                      <a:round/>
                      <a:headEnd type="none" w="med" len="med"/>
                      <a:tailEnd type="none" w="med" len="med"/>
                    </a:lnT>
                    <a:lnB>
                      <a:noFill/>
                    </a:lnB>
                    <a:noFill/>
                  </a:tcPr>
                </a:tc>
                <a:tc>
                  <a:txBody>
                    <a:bodyPr/>
                    <a:lstStyle/>
                    <a:p>
                      <a:pPr marL="0" lvl="0" algn="l">
                        <a:buNone/>
                      </a:pPr>
                      <a:r>
                        <a:rPr lang="en-US" sz="900" b="0" u="none" strike="noStrike" kern="1200">
                          <a:solidFill>
                            <a:srgbClr val="000000"/>
                          </a:solidFill>
                          <a:effectLst/>
                          <a:latin typeface="+mn-lt"/>
                          <a:ea typeface="+mn-ea"/>
                          <a:cs typeface="+mn-cs"/>
                        </a:rPr>
                        <a:t>Abbreviation of the payers</a:t>
                      </a:r>
                    </a:p>
                  </a:txBody>
                  <a:tcPr marL="68580" marR="68580" marT="34290" marB="34290" anchor="ctr">
                    <a:lnT w="12700" cap="flat" cmpd="sng" algn="ctr">
                      <a:noFill/>
                      <a:prstDash val="solid"/>
                      <a:round/>
                      <a:headEnd type="none" w="med" len="med"/>
                      <a:tailEnd type="none" w="med" len="med"/>
                    </a:lnT>
                    <a:lnB>
                      <a:noFill/>
                    </a:lnB>
                    <a:noFill/>
                  </a:tcPr>
                </a:tc>
                <a:extLst>
                  <a:ext uri="{0D108BD9-81ED-4DB2-BD59-A6C34878D82A}">
                    <a16:rowId xmlns:a16="http://schemas.microsoft.com/office/drawing/2014/main" val="10001"/>
                  </a:ext>
                </a:extLst>
              </a:tr>
              <a:tr h="266919">
                <a:tc>
                  <a:txBody>
                    <a:bodyPr/>
                    <a:lstStyle/>
                    <a:p>
                      <a:pPr marL="0" lvl="0" algn="l" defTabSz="685800" rtl="0" eaLnBrk="1" latinLnBrk="0" hangingPunct="1">
                        <a:buNone/>
                      </a:pPr>
                      <a:r>
                        <a:rPr lang="en-US" sz="900" b="0" u="none" strike="noStrike" kern="1200" noProof="0">
                          <a:solidFill>
                            <a:srgbClr val="000000"/>
                          </a:solidFill>
                          <a:effectLst/>
                          <a:latin typeface="+mn-lt"/>
                          <a:ea typeface="+mn-ea"/>
                          <a:cs typeface="+mn-cs"/>
                        </a:rPr>
                        <a:t> DP Key</a:t>
                      </a:r>
                      <a:endParaRPr lang="en-US" sz="900" b="0" u="none" strike="noStrike" kern="1200">
                        <a:solidFill>
                          <a:srgbClr val="000000"/>
                        </a:solidFill>
                        <a:effectLst/>
                        <a:latin typeface="+mn-lt"/>
                        <a:ea typeface="+mn-ea"/>
                        <a:cs typeface="+mn-cs"/>
                      </a:endParaRPr>
                    </a:p>
                  </a:txBody>
                  <a:tcPr marL="7620" marR="7620" marT="7620" marB="0" anchor="ctr">
                    <a:lnL>
                      <a:noFill/>
                    </a:lnL>
                    <a:lnR>
                      <a:noFill/>
                    </a:lnR>
                    <a:lnT>
                      <a:noFill/>
                    </a:lnT>
                    <a:lnB w="25400" cmpd="sng">
                      <a:noFill/>
                    </a:lnB>
                    <a:lnTlToBr w="12700" cmpd="sng">
                      <a:noFill/>
                      <a:prstDash val="solid"/>
                    </a:lnTlToBr>
                    <a:lnBlToTr w="12700" cmpd="sng">
                      <a:noFill/>
                      <a:prstDash val="solid"/>
                    </a:lnBlToTr>
                    <a:solidFill>
                      <a:srgbClr val="E7E7E7"/>
                    </a:solidFill>
                  </a:tcPr>
                </a:tc>
                <a:tc>
                  <a:txBody>
                    <a:bodyPr/>
                    <a:lstStyle/>
                    <a:p>
                      <a:pPr marL="0" lvl="0" algn="l" defTabSz="685800" rtl="0" eaLnBrk="1" latinLnBrk="0" hangingPunct="1">
                        <a:buNone/>
                      </a:pPr>
                      <a:r>
                        <a:rPr lang="en-US" sz="900" b="0" u="none" strike="noStrike" kern="1200">
                          <a:solidFill>
                            <a:srgbClr val="000000"/>
                          </a:solidFill>
                          <a:effectLst/>
                          <a:latin typeface="+mn-lt"/>
                          <a:ea typeface="+mn-ea"/>
                          <a:cs typeface="+mn-cs"/>
                        </a:rPr>
                        <a:t>  DP keys adopted by payer short</a:t>
                      </a:r>
                    </a:p>
                  </a:txBody>
                  <a:tcPr marL="7620" marR="7620" marT="7620" marB="0" anchor="ctr">
                    <a:lnL>
                      <a:noFill/>
                    </a:lnL>
                    <a:lnR>
                      <a:noFill/>
                    </a:lnR>
                    <a:lnT>
                      <a:noFill/>
                    </a:lnT>
                    <a:lnB w="254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10002"/>
                  </a:ext>
                </a:extLst>
              </a:tr>
            </a:tbl>
          </a:graphicData>
        </a:graphic>
      </p:graphicFrame>
      <p:graphicFrame>
        <p:nvGraphicFramePr>
          <p:cNvPr id="15" name="Table 1" descr="Table 1">
            <a:extLst>
              <a:ext uri="{FF2B5EF4-FFF2-40B4-BE49-F238E27FC236}">
                <a16:creationId xmlns:a16="http://schemas.microsoft.com/office/drawing/2014/main" id="{1772F558-E69C-92E3-4FFC-B8E5BAF9CCE6}"/>
              </a:ext>
            </a:extLst>
          </p:cNvPr>
          <p:cNvGraphicFramePr>
            <a:graphicFrameLocks/>
          </p:cNvGraphicFramePr>
          <p:nvPr/>
        </p:nvGraphicFramePr>
        <p:xfrm>
          <a:off x="6901758" y="931293"/>
          <a:ext cx="4123853" cy="2613190"/>
        </p:xfrm>
        <a:graphic>
          <a:graphicData uri="http://schemas.openxmlformats.org/drawingml/2006/table">
            <a:tbl>
              <a:tblPr firstRow="1" bandRow="1">
                <a:tableStyleId>{6E25E649-3F16-4E02-A733-19D2CDBF48F0}</a:tableStyleId>
              </a:tblPr>
              <a:tblGrid>
                <a:gridCol w="1536072">
                  <a:extLst>
                    <a:ext uri="{9D8B030D-6E8A-4147-A177-3AD203B41FA5}">
                      <a16:colId xmlns:a16="http://schemas.microsoft.com/office/drawing/2014/main" val="3277526389"/>
                    </a:ext>
                  </a:extLst>
                </a:gridCol>
                <a:gridCol w="2587781">
                  <a:extLst>
                    <a:ext uri="{9D8B030D-6E8A-4147-A177-3AD203B41FA5}">
                      <a16:colId xmlns:a16="http://schemas.microsoft.com/office/drawing/2014/main" val="1680538054"/>
                    </a:ext>
                  </a:extLst>
                </a:gridCol>
              </a:tblGrid>
              <a:tr h="238919">
                <a:tc>
                  <a:txBody>
                    <a:bodyPr/>
                    <a:lstStyle/>
                    <a:p>
                      <a:pPr algn="l"/>
                      <a:r>
                        <a:rPr lang="en-US" sz="1050" b="0"/>
                        <a:t>Features</a:t>
                      </a:r>
                    </a:p>
                  </a:txBody>
                  <a:tcPr marL="68580" marR="68580" marT="34290" marB="34290" anchor="ctr">
                    <a:lnL>
                      <a:noFill/>
                    </a:lnL>
                    <a:lnR>
                      <a:noFill/>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50" b="0"/>
                        <a:t>Unique values</a:t>
                      </a:r>
                    </a:p>
                  </a:txBody>
                  <a:tcPr marL="68580" marR="68580" marT="34290" marB="34290" anchor="ctr">
                    <a:lnL>
                      <a:noFill/>
                    </a:lnL>
                    <a:lnR>
                      <a:noFill/>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38919">
                <a:tc>
                  <a:txBody>
                    <a:bodyPr/>
                    <a:lstStyle/>
                    <a:p>
                      <a:pPr marL="0" lvl="0" algn="l">
                        <a:buNone/>
                      </a:pPr>
                      <a:r>
                        <a:rPr lang="en-US" sz="900" b="0" u="none" strike="noStrike" kern="1200" noProof="0">
                          <a:solidFill>
                            <a:srgbClr val="000000"/>
                          </a:solidFill>
                          <a:effectLst/>
                        </a:rPr>
                        <a:t> Home host Flag</a:t>
                      </a:r>
                      <a:endParaRPr lang="en-US" sz="900" b="0" i="0" u="none" strike="noStrike" kern="1200">
                        <a:solidFill>
                          <a:srgbClr val="000000"/>
                        </a:solidFill>
                        <a:effectLst/>
                        <a:latin typeface="Aptos Narrow"/>
                        <a:ea typeface="+mn-ea"/>
                        <a:cs typeface="+mn-cs"/>
                      </a:endParaRPr>
                    </a:p>
                  </a:txBody>
                  <a:tcPr marL="7620" marR="7620" marT="7620" marB="0" anchor="ctr">
                    <a:lnT w="12700" cap="flat" cmpd="sng" algn="ctr">
                      <a:noFill/>
                      <a:prstDash val="solid"/>
                      <a:round/>
                      <a:headEnd type="none" w="med" len="med"/>
                      <a:tailEnd type="none" w="med" len="med"/>
                    </a:lnT>
                  </a:tcPr>
                </a:tc>
                <a:tc>
                  <a:txBody>
                    <a:bodyPr/>
                    <a:lstStyle/>
                    <a:p>
                      <a:pPr marL="0" lvl="0" algn="l">
                        <a:buNone/>
                      </a:pPr>
                      <a:r>
                        <a:rPr lang="en-US" sz="900" b="0" u="none" strike="noStrike" kern="1200">
                          <a:solidFill>
                            <a:srgbClr val="000000"/>
                          </a:solidFill>
                          <a:effectLst/>
                          <a:latin typeface="+mn-lt"/>
                          <a:ea typeface="+mn-ea"/>
                          <a:cs typeface="+mn-cs"/>
                        </a:rPr>
                        <a:t>Local home, host</a:t>
                      </a:r>
                    </a:p>
                  </a:txBody>
                  <a:tcPr marL="68580" marR="68580" marT="34290" marB="34290" anchor="ctr">
                    <a:lnT w="12700" cap="flat" cmpd="sng" algn="ctr">
                      <a:noFill/>
                      <a:prstDash val="solid"/>
                      <a:round/>
                      <a:headEnd type="none" w="med" len="med"/>
                      <a:tailEnd type="none" w="med" len="med"/>
                    </a:lnT>
                  </a:tcPr>
                </a:tc>
                <a:extLst>
                  <a:ext uri="{0D108BD9-81ED-4DB2-BD59-A6C34878D82A}">
                    <a16:rowId xmlns:a16="http://schemas.microsoft.com/office/drawing/2014/main" val="10001"/>
                  </a:ext>
                </a:extLst>
              </a:tr>
              <a:tr h="266919">
                <a:tc>
                  <a:txBody>
                    <a:bodyPr/>
                    <a:lstStyle/>
                    <a:p>
                      <a:pPr marL="0" lvl="0" algn="l">
                        <a:buNone/>
                      </a:pPr>
                      <a:r>
                        <a:rPr lang="en-US" sz="900" b="0" u="none" strike="noStrike" kern="1200" noProof="0">
                          <a:solidFill>
                            <a:srgbClr val="000000"/>
                          </a:solidFill>
                          <a:effectLst/>
                        </a:rPr>
                        <a:t> Blues Indicator</a:t>
                      </a:r>
                      <a:endParaRPr lang="en-US" sz="900" b="0" i="0" u="none" strike="noStrike" kern="1200">
                        <a:solidFill>
                          <a:srgbClr val="000000"/>
                        </a:solidFill>
                        <a:effectLst/>
                        <a:latin typeface="Aptos Narrow"/>
                        <a:ea typeface="+mn-ea"/>
                        <a:cs typeface="+mn-cs"/>
                      </a:endParaRPr>
                    </a:p>
                  </a:txBody>
                  <a:tcPr marL="7620" marR="7620" marT="7620" marB="0" anchor="ctr"/>
                </a:tc>
                <a:tc>
                  <a:txBody>
                    <a:bodyPr/>
                    <a:lstStyle/>
                    <a:p>
                      <a:pPr marL="0" lvl="0" algn="l">
                        <a:buNone/>
                      </a:pPr>
                      <a:r>
                        <a:rPr lang="en-US" sz="900" b="0" u="none" strike="noStrike" kern="1200">
                          <a:solidFill>
                            <a:srgbClr val="000000"/>
                          </a:solidFill>
                          <a:effectLst/>
                          <a:latin typeface="+mn-lt"/>
                          <a:ea typeface="+mn-ea"/>
                          <a:cs typeface="+mn-cs"/>
                        </a:rPr>
                        <a:t> Y, N</a:t>
                      </a:r>
                    </a:p>
                  </a:txBody>
                  <a:tcPr marL="7620" marR="7620" marT="7620" marB="0" anchor="ctr"/>
                </a:tc>
                <a:extLst>
                  <a:ext uri="{0D108BD9-81ED-4DB2-BD59-A6C34878D82A}">
                    <a16:rowId xmlns:a16="http://schemas.microsoft.com/office/drawing/2014/main" val="10002"/>
                  </a:ext>
                </a:extLst>
              </a:tr>
              <a:tr h="266919">
                <a:tc>
                  <a:txBody>
                    <a:bodyPr/>
                    <a:lstStyle/>
                    <a:p>
                      <a:pPr marL="0" lvl="0" algn="l">
                        <a:buNone/>
                      </a:pPr>
                      <a:r>
                        <a:rPr lang="en-US" sz="900" b="0" u="none" strike="noStrike" kern="1200" noProof="0">
                          <a:solidFill>
                            <a:srgbClr val="000000"/>
                          </a:solidFill>
                          <a:effectLst/>
                        </a:rPr>
                        <a:t> Cotiviti Edit Position</a:t>
                      </a:r>
                      <a:endParaRPr lang="en-US" sz="900" b="0" i="0" u="none" strike="noStrike" kern="1200">
                        <a:solidFill>
                          <a:srgbClr val="000000"/>
                        </a:solidFill>
                        <a:effectLst/>
                        <a:latin typeface="Aptos Narrow"/>
                        <a:ea typeface="+mn-ea"/>
                        <a:cs typeface="+mn-cs"/>
                      </a:endParaRPr>
                    </a:p>
                  </a:txBody>
                  <a:tcPr marL="7620" marR="7620" marT="7620" marB="0" anchor="ctr"/>
                </a:tc>
                <a:tc>
                  <a:txBody>
                    <a:bodyPr/>
                    <a:lstStyle/>
                    <a:p>
                      <a:pPr marL="0" lvl="0" algn="l">
                        <a:buNone/>
                      </a:pPr>
                      <a:r>
                        <a:rPr lang="en-US" sz="900" b="0" u="none" strike="noStrike" kern="1200">
                          <a:solidFill>
                            <a:srgbClr val="000000"/>
                          </a:solidFill>
                          <a:effectLst/>
                          <a:latin typeface="+mn-lt"/>
                          <a:ea typeface="+mn-ea"/>
                          <a:cs typeface="+mn-cs"/>
                        </a:rPr>
                        <a:t> 1, 2, 3</a:t>
                      </a:r>
                    </a:p>
                  </a:txBody>
                  <a:tcPr marL="7620" marR="7620" marT="7620" marB="0" anchor="ctr"/>
                </a:tc>
                <a:extLst>
                  <a:ext uri="{0D108BD9-81ED-4DB2-BD59-A6C34878D82A}">
                    <a16:rowId xmlns:a16="http://schemas.microsoft.com/office/drawing/2014/main" val="3223028883"/>
                  </a:ext>
                </a:extLst>
              </a:tr>
              <a:tr h="266919">
                <a:tc>
                  <a:txBody>
                    <a:bodyPr/>
                    <a:lstStyle/>
                    <a:p>
                      <a:pPr marL="0" lvl="0" algn="l">
                        <a:buNone/>
                      </a:pPr>
                      <a:r>
                        <a:rPr lang="en-US" sz="900" b="0" u="none" strike="noStrike" kern="1200" noProof="0">
                          <a:solidFill>
                            <a:srgbClr val="000000"/>
                          </a:solidFill>
                          <a:effectLst/>
                        </a:rPr>
                        <a:t> Customer Segment</a:t>
                      </a:r>
                      <a:endParaRPr lang="en-US" sz="900" b="0" i="0" u="none" strike="noStrike" kern="1200">
                        <a:solidFill>
                          <a:srgbClr val="000000"/>
                        </a:solidFill>
                        <a:effectLst/>
                        <a:latin typeface="Aptos Narrow"/>
                        <a:ea typeface="+mn-ea"/>
                        <a:cs typeface="+mn-cs"/>
                      </a:endParaRPr>
                    </a:p>
                  </a:txBody>
                  <a:tcPr marL="7620" marR="7620" marT="7620" marB="0" anchor="ctr"/>
                </a:tc>
                <a:tc>
                  <a:txBody>
                    <a:bodyPr/>
                    <a:lstStyle/>
                    <a:p>
                      <a:pPr marL="0" lvl="0" algn="l">
                        <a:buNone/>
                      </a:pPr>
                      <a:r>
                        <a:rPr lang="en-US" sz="900" b="0" u="none" strike="noStrike" kern="1200">
                          <a:solidFill>
                            <a:srgbClr val="000000"/>
                          </a:solidFill>
                          <a:effectLst/>
                          <a:latin typeface="+mn-lt"/>
                          <a:ea typeface="+mn-ea"/>
                          <a:cs typeface="+mn-cs"/>
                        </a:rPr>
                        <a:t>National, Regional</a:t>
                      </a:r>
                    </a:p>
                  </a:txBody>
                  <a:tcPr marL="7620" marR="7620" marT="7620" marB="0" anchor="ctr"/>
                </a:tc>
                <a:extLst>
                  <a:ext uri="{0D108BD9-81ED-4DB2-BD59-A6C34878D82A}">
                    <a16:rowId xmlns:a16="http://schemas.microsoft.com/office/drawing/2014/main" val="97923378"/>
                  </a:ext>
                </a:extLst>
              </a:tr>
              <a:tr h="266919">
                <a:tc>
                  <a:txBody>
                    <a:bodyPr/>
                    <a:lstStyle/>
                    <a:p>
                      <a:pPr marL="0" lvl="0" algn="l">
                        <a:buNone/>
                      </a:pPr>
                      <a:r>
                        <a:rPr lang="en-US" sz="900" b="0" u="none" strike="noStrike" kern="1200" noProof="0">
                          <a:solidFill>
                            <a:srgbClr val="000000"/>
                          </a:solidFill>
                          <a:effectLst/>
                        </a:rPr>
                        <a:t> Funding type</a:t>
                      </a:r>
                      <a:endParaRPr lang="en-US" sz="900" b="0" i="0" u="none" strike="noStrike" kern="1200">
                        <a:solidFill>
                          <a:srgbClr val="000000"/>
                        </a:solidFill>
                        <a:effectLst/>
                        <a:latin typeface="Aptos Narrow"/>
                        <a:ea typeface="+mn-ea"/>
                        <a:cs typeface="+mn-cs"/>
                      </a:endParaRPr>
                    </a:p>
                  </a:txBody>
                  <a:tcPr marL="7620" marR="7620" marT="7620" marB="0" anchor="ctr"/>
                </a:tc>
                <a:tc>
                  <a:txBody>
                    <a:bodyPr/>
                    <a:lstStyle/>
                    <a:p>
                      <a:pPr marL="0" lvl="0" algn="l">
                        <a:buNone/>
                      </a:pPr>
                      <a:r>
                        <a:rPr lang="en-US" sz="900" b="0" u="none" strike="noStrike" kern="1200" noProof="0">
                          <a:solidFill>
                            <a:srgbClr val="000000"/>
                          </a:solidFill>
                          <a:effectLst/>
                          <a:latin typeface="+mn-lt"/>
                          <a:ea typeface="+mn-ea"/>
                          <a:cs typeface="+mn-cs"/>
                        </a:rPr>
                        <a:t> ASO, Non – ASO</a:t>
                      </a:r>
                    </a:p>
                  </a:txBody>
                  <a:tcPr marL="7620" marR="7620" marT="7620" marB="0" anchor="ctr"/>
                </a:tc>
                <a:extLst>
                  <a:ext uri="{0D108BD9-81ED-4DB2-BD59-A6C34878D82A}">
                    <a16:rowId xmlns:a16="http://schemas.microsoft.com/office/drawing/2014/main" val="1572305038"/>
                  </a:ext>
                </a:extLst>
              </a:tr>
              <a:tr h="266919">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b="0" u="none" strike="noStrike" kern="1200" noProof="0">
                          <a:solidFill>
                            <a:srgbClr val="000000"/>
                          </a:solidFill>
                          <a:effectLst/>
                        </a:rPr>
                        <a:t> Insurance Key</a:t>
                      </a:r>
                      <a:endParaRPr lang="en-US" sz="900" b="0" i="0" u="none" strike="noStrike" kern="1200">
                        <a:solidFill>
                          <a:srgbClr val="000000"/>
                        </a:solidFill>
                        <a:effectLst/>
                        <a:latin typeface="Aptos Narrow"/>
                        <a:ea typeface="+mn-ea"/>
                        <a:cs typeface="+mn-cs"/>
                      </a:endParaRPr>
                    </a:p>
                  </a:txBody>
                  <a:tcPr marL="7620" marR="7620" marT="7620" marB="0" anchor="ctr"/>
                </a:tc>
                <a:tc>
                  <a:txBody>
                    <a:bodyPr/>
                    <a:lstStyle/>
                    <a:p>
                      <a:pPr marL="0" lvl="0" algn="l">
                        <a:buNone/>
                      </a:pPr>
                      <a:r>
                        <a:rPr lang="en-US" sz="900" b="0" u="none" strike="noStrike" kern="1200" noProof="0">
                          <a:solidFill>
                            <a:srgbClr val="000000"/>
                          </a:solidFill>
                          <a:effectLst/>
                          <a:latin typeface="+mn-lt"/>
                          <a:ea typeface="+mn-ea"/>
                          <a:cs typeface="+mn-cs"/>
                        </a:rPr>
                        <a:t> 1, 7</a:t>
                      </a:r>
                    </a:p>
                  </a:txBody>
                  <a:tcPr marL="7620" marR="7620" marT="7620" marB="0" anchor="ctr"/>
                </a:tc>
                <a:extLst>
                  <a:ext uri="{0D108BD9-81ED-4DB2-BD59-A6C34878D82A}">
                    <a16:rowId xmlns:a16="http://schemas.microsoft.com/office/drawing/2014/main" val="79820990"/>
                  </a:ext>
                </a:extLst>
              </a:tr>
              <a:tr h="266919">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b="0" u="none" strike="noStrike" kern="1200" noProof="0">
                          <a:solidFill>
                            <a:srgbClr val="000000"/>
                          </a:solidFill>
                          <a:effectLst/>
                        </a:rPr>
                        <a:t> </a:t>
                      </a:r>
                      <a:r>
                        <a:rPr lang="en-US" sz="900" b="0" u="none" strike="noStrike" kern="1200" noProof="0" err="1">
                          <a:solidFill>
                            <a:srgbClr val="000000"/>
                          </a:solidFill>
                          <a:effectLst/>
                        </a:rPr>
                        <a:t>Idn</a:t>
                      </a:r>
                      <a:r>
                        <a:rPr lang="en-US" sz="900" b="0" u="none" strike="noStrike" kern="1200" noProof="0">
                          <a:solidFill>
                            <a:srgbClr val="000000"/>
                          </a:solidFill>
                          <a:effectLst/>
                        </a:rPr>
                        <a:t> </a:t>
                      </a:r>
                      <a:r>
                        <a:rPr lang="en-US" sz="900" b="0" u="none" strike="noStrike" kern="1200" noProof="0" err="1">
                          <a:solidFill>
                            <a:srgbClr val="000000"/>
                          </a:solidFill>
                          <a:effectLst/>
                        </a:rPr>
                        <a:t>yn</a:t>
                      </a:r>
                      <a:endParaRPr lang="en-US" sz="900" b="0" i="0" u="none" strike="noStrike" kern="1200" noProof="0">
                        <a:solidFill>
                          <a:srgbClr val="000000"/>
                        </a:solidFill>
                        <a:effectLst/>
                        <a:latin typeface="Aptos Narrow"/>
                        <a:ea typeface="+mn-ea"/>
                        <a:cs typeface="+mn-cs"/>
                      </a:endParaRPr>
                    </a:p>
                  </a:txBody>
                  <a:tcPr marL="7620" marR="7620" marT="7620" marB="0" anchor="ctr"/>
                </a:tc>
                <a:tc>
                  <a:txBody>
                    <a:bodyPr/>
                    <a:lstStyle/>
                    <a:p>
                      <a:pPr marL="0" lvl="0" algn="l">
                        <a:buNone/>
                      </a:pPr>
                      <a:r>
                        <a:rPr lang="en-US" sz="900" b="0" u="none" strike="noStrike" kern="1200" noProof="0">
                          <a:solidFill>
                            <a:srgbClr val="000000"/>
                          </a:solidFill>
                          <a:effectLst/>
                          <a:latin typeface="+mn-lt"/>
                          <a:ea typeface="+mn-ea"/>
                          <a:cs typeface="+mn-cs"/>
                        </a:rPr>
                        <a:t> Y, N</a:t>
                      </a:r>
                    </a:p>
                  </a:txBody>
                  <a:tcPr marL="7620" marR="7620" marT="7620" marB="0" anchor="ctr"/>
                </a:tc>
                <a:extLst>
                  <a:ext uri="{0D108BD9-81ED-4DB2-BD59-A6C34878D82A}">
                    <a16:rowId xmlns:a16="http://schemas.microsoft.com/office/drawing/2014/main" val="1629905616"/>
                  </a:ext>
                </a:extLst>
              </a:tr>
              <a:tr h="266919">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b="0" u="none" strike="noStrike" kern="1200" noProof="0">
                          <a:solidFill>
                            <a:srgbClr val="000000"/>
                          </a:solidFill>
                          <a:effectLst/>
                        </a:rPr>
                        <a:t> Multi State Flag</a:t>
                      </a:r>
                      <a:endParaRPr lang="en-US" sz="900" b="0" i="0" u="none" strike="noStrike" kern="1200" noProof="0">
                        <a:solidFill>
                          <a:srgbClr val="000000"/>
                        </a:solidFill>
                        <a:effectLst/>
                        <a:latin typeface="Aptos Narrow"/>
                        <a:ea typeface="+mn-ea"/>
                        <a:cs typeface="+mn-cs"/>
                      </a:endParaRPr>
                    </a:p>
                  </a:txBody>
                  <a:tcPr marL="7620" marR="7620" marT="7620" marB="0" anchor="ctr"/>
                </a:tc>
                <a:tc>
                  <a:txBody>
                    <a:bodyPr/>
                    <a:lstStyle/>
                    <a:p>
                      <a:pPr marL="0" lvl="0" algn="l">
                        <a:buNone/>
                      </a:pPr>
                      <a:r>
                        <a:rPr lang="en-US" sz="900" b="0" u="none" strike="noStrike" kern="1200" noProof="0">
                          <a:solidFill>
                            <a:srgbClr val="000000"/>
                          </a:solidFill>
                          <a:effectLst/>
                          <a:latin typeface="+mn-lt"/>
                          <a:ea typeface="+mn-ea"/>
                          <a:cs typeface="+mn-cs"/>
                        </a:rPr>
                        <a:t> 1, 0</a:t>
                      </a:r>
                    </a:p>
                  </a:txBody>
                  <a:tcPr marL="7620" marR="7620" marT="7620" marB="0" anchor="ctr"/>
                </a:tc>
                <a:extLst>
                  <a:ext uri="{0D108BD9-81ED-4DB2-BD59-A6C34878D82A}">
                    <a16:rowId xmlns:a16="http://schemas.microsoft.com/office/drawing/2014/main" val="3664524704"/>
                  </a:ext>
                </a:extLst>
              </a:tr>
              <a:tr h="266919">
                <a:tc>
                  <a:txBody>
                    <a:bodyPr/>
                    <a:lstStyle/>
                    <a:p>
                      <a:pPr marL="0" lvl="0" algn="l">
                        <a:buNone/>
                      </a:pPr>
                      <a:r>
                        <a:rPr lang="en-US" sz="900" b="0" u="none" strike="noStrike" kern="1200" noProof="0">
                          <a:solidFill>
                            <a:srgbClr val="000000"/>
                          </a:solidFill>
                          <a:effectLst/>
                        </a:rPr>
                        <a:t> Region</a:t>
                      </a:r>
                      <a:endParaRPr lang="en-US" sz="900" b="0" i="0" u="none" strike="noStrike" kern="1200">
                        <a:solidFill>
                          <a:srgbClr val="000000"/>
                        </a:solidFill>
                        <a:effectLst/>
                        <a:latin typeface="Aptos Narrow"/>
                        <a:ea typeface="+mn-ea"/>
                        <a:cs typeface="+mn-cs"/>
                      </a:endParaRPr>
                    </a:p>
                  </a:txBody>
                  <a:tcPr marL="7620" marR="7620" marT="7620" marB="0" anchor="ctr">
                    <a:lnB>
                      <a:noFill/>
                    </a:lnB>
                  </a:tcPr>
                </a:tc>
                <a:tc>
                  <a:txBody>
                    <a:bodyPr/>
                    <a:lstStyle/>
                    <a:p>
                      <a:pPr marL="0" lvl="0" algn="l">
                        <a:buNone/>
                      </a:pPr>
                      <a:r>
                        <a:rPr lang="en-US" sz="900" b="0" u="none" strike="noStrike" kern="1200" noProof="0">
                          <a:solidFill>
                            <a:srgbClr val="000000"/>
                          </a:solidFill>
                          <a:effectLst/>
                          <a:latin typeface="+mn-lt"/>
                          <a:ea typeface="+mn-ea"/>
                          <a:cs typeface="+mn-cs"/>
                        </a:rPr>
                        <a:t> Northeast, South, West, Midwest</a:t>
                      </a:r>
                    </a:p>
                  </a:txBody>
                  <a:tcPr marL="7620" marR="7620" marT="7620" marB="0" anchor="ctr">
                    <a:lnB>
                      <a:noFill/>
                    </a:lnB>
                  </a:tcPr>
                </a:tc>
                <a:extLst>
                  <a:ext uri="{0D108BD9-81ED-4DB2-BD59-A6C34878D82A}">
                    <a16:rowId xmlns:a16="http://schemas.microsoft.com/office/drawing/2014/main" val="3733753475"/>
                  </a:ext>
                </a:extLst>
              </a:tr>
            </a:tbl>
          </a:graphicData>
        </a:graphic>
      </p:graphicFrame>
      <p:sp>
        <p:nvSpPr>
          <p:cNvPr id="16" name="TextBox 15">
            <a:extLst>
              <a:ext uri="{FF2B5EF4-FFF2-40B4-BE49-F238E27FC236}">
                <a16:creationId xmlns:a16="http://schemas.microsoft.com/office/drawing/2014/main" id="{3DECAA55-0A70-94CA-58A0-7FB6FBA47542}"/>
              </a:ext>
            </a:extLst>
          </p:cNvPr>
          <p:cNvSpPr txBox="1"/>
          <p:nvPr/>
        </p:nvSpPr>
        <p:spPr>
          <a:xfrm>
            <a:off x="6817261" y="4101219"/>
            <a:ext cx="1222218" cy="220651"/>
          </a:xfrm>
          <a:prstGeom prst="rect">
            <a:avLst/>
          </a:prstGeom>
          <a:noFill/>
        </p:spPr>
        <p:txBody>
          <a:bodyPr wrap="none" rtlCol="0">
            <a:noAutofit/>
          </a:bodyPr>
          <a:lstStyle/>
          <a:p>
            <a:pPr algn="l"/>
            <a:r>
              <a:rPr lang="en-US" sz="1200" b="1"/>
              <a:t>DP data</a:t>
            </a:r>
          </a:p>
        </p:txBody>
      </p:sp>
      <p:sp>
        <p:nvSpPr>
          <p:cNvPr id="17" name="TextBox 16">
            <a:extLst>
              <a:ext uri="{FF2B5EF4-FFF2-40B4-BE49-F238E27FC236}">
                <a16:creationId xmlns:a16="http://schemas.microsoft.com/office/drawing/2014/main" id="{814A555C-D9FA-7FA4-DF7D-7FBD707E75FD}"/>
              </a:ext>
            </a:extLst>
          </p:cNvPr>
          <p:cNvSpPr txBox="1"/>
          <p:nvPr/>
        </p:nvSpPr>
        <p:spPr>
          <a:xfrm>
            <a:off x="6817260" y="697074"/>
            <a:ext cx="1222218" cy="220651"/>
          </a:xfrm>
          <a:prstGeom prst="rect">
            <a:avLst/>
          </a:prstGeom>
          <a:noFill/>
        </p:spPr>
        <p:txBody>
          <a:bodyPr wrap="none" rtlCol="0">
            <a:noAutofit/>
          </a:bodyPr>
          <a:lstStyle/>
          <a:p>
            <a:pPr algn="l"/>
            <a:r>
              <a:rPr lang="en-US" sz="1200" b="1"/>
              <a:t>Profile data</a:t>
            </a:r>
          </a:p>
        </p:txBody>
      </p:sp>
      <p:sp>
        <p:nvSpPr>
          <p:cNvPr id="18" name="TextBox 17">
            <a:extLst>
              <a:ext uri="{FF2B5EF4-FFF2-40B4-BE49-F238E27FC236}">
                <a16:creationId xmlns:a16="http://schemas.microsoft.com/office/drawing/2014/main" id="{269137E6-2133-CFA5-57DA-4DB6D308A0C8}"/>
              </a:ext>
            </a:extLst>
          </p:cNvPr>
          <p:cNvSpPr txBox="1"/>
          <p:nvPr/>
        </p:nvSpPr>
        <p:spPr>
          <a:xfrm>
            <a:off x="248969" y="697073"/>
            <a:ext cx="1222218" cy="220651"/>
          </a:xfrm>
          <a:prstGeom prst="rect">
            <a:avLst/>
          </a:prstGeom>
          <a:noFill/>
        </p:spPr>
        <p:txBody>
          <a:bodyPr wrap="none" rtlCol="0">
            <a:noAutofit/>
          </a:bodyPr>
          <a:lstStyle/>
          <a:p>
            <a:pPr algn="l"/>
            <a:r>
              <a:rPr lang="en-US" sz="1200" b="1"/>
              <a:t>Raw data</a:t>
            </a:r>
          </a:p>
        </p:txBody>
      </p:sp>
      <p:cxnSp>
        <p:nvCxnSpPr>
          <p:cNvPr id="20" name="Straight Connector 19">
            <a:extLst>
              <a:ext uri="{FF2B5EF4-FFF2-40B4-BE49-F238E27FC236}">
                <a16:creationId xmlns:a16="http://schemas.microsoft.com/office/drawing/2014/main" id="{B021B75D-3229-221D-79EA-29A78E50E63F}"/>
              </a:ext>
            </a:extLst>
          </p:cNvPr>
          <p:cNvCxnSpPr/>
          <p:nvPr/>
        </p:nvCxnSpPr>
        <p:spPr>
          <a:xfrm>
            <a:off x="5761021" y="878307"/>
            <a:ext cx="0" cy="5321798"/>
          </a:xfrm>
          <a:prstGeom prst="line">
            <a:avLst/>
          </a:prstGeom>
          <a:ln>
            <a:solidFill>
              <a:schemeClr val="accent3"/>
            </a:solidFill>
            <a:prstDash val="lg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715FEEE-1B0F-0026-54F3-8A878211FB99}"/>
              </a:ext>
            </a:extLst>
          </p:cNvPr>
          <p:cNvSpPr txBox="1"/>
          <p:nvPr/>
        </p:nvSpPr>
        <p:spPr>
          <a:xfrm>
            <a:off x="208222" y="157947"/>
            <a:ext cx="12294606" cy="519321"/>
          </a:xfrm>
          <a:prstGeom prst="rect">
            <a:avLst/>
          </a:prstGeom>
          <a:noFill/>
        </p:spPr>
        <p:txBody>
          <a:bodyPr wrap="square" rtlCol="0">
            <a:noAutofit/>
          </a:bodyPr>
          <a:lstStyle/>
          <a:p>
            <a:pPr algn="l"/>
            <a:r>
              <a:rPr lang="en-US" sz="2000" b="1">
                <a:solidFill>
                  <a:schemeClr val="accent1"/>
                </a:solidFill>
              </a:rPr>
              <a:t>Data Summary</a:t>
            </a:r>
          </a:p>
        </p:txBody>
      </p:sp>
    </p:spTree>
    <p:extLst>
      <p:ext uri="{BB962C8B-B14F-4D97-AF65-F5344CB8AC3E}">
        <p14:creationId xmlns:p14="http://schemas.microsoft.com/office/powerpoint/2010/main" val="32905138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gZG4Xsi8ujo4POZdcaaE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8TsW.DIeOxRiDmUqeiCUf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M9sePKmXE6txe7dguw_Uj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8kIcgM8Za4zcKAG1PnLPO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Y7KIivFnFJr8zfOPH3IBq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MZPtZwWNNZ_N4Z9Yz22PWg"/>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jx1smOlCia0LnRVn34pek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F6SDfcNeXbrJyUhzm821I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IB53FziJKxKTAmuRYooTt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8kIcgM8Za4zcKAG1PnLPO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IB53FziJKxKTAmuRYooTt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aMBFWjtxCEXwHOcxg5Wjh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uqeGp8fk0OF3Czihc62mZ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otiviti_PPT_Template_4x3_Final">
  <a:themeElements>
    <a:clrScheme name="New G62 Scheme">
      <a:dk1>
        <a:srgbClr val="000000"/>
      </a:dk1>
      <a:lt1>
        <a:srgbClr val="FFFFFF"/>
      </a:lt1>
      <a:dk2>
        <a:srgbClr val="FF8C00"/>
      </a:dk2>
      <a:lt2>
        <a:srgbClr val="A3D55F"/>
      </a:lt2>
      <a:accent1>
        <a:srgbClr val="30006F"/>
      </a:accent1>
      <a:accent2>
        <a:srgbClr val="9579D3"/>
      </a:accent2>
      <a:accent3>
        <a:srgbClr val="EC008C"/>
      </a:accent3>
      <a:accent4>
        <a:srgbClr val="7C77AD"/>
      </a:accent4>
      <a:accent5>
        <a:srgbClr val="00AEEF"/>
      </a:accent5>
      <a:accent6>
        <a:srgbClr val="00BCB5"/>
      </a:accent6>
      <a:hlink>
        <a:srgbClr val="9579D3"/>
      </a:hlink>
      <a:folHlink>
        <a:srgbClr val="D2D3DC"/>
      </a:folHlink>
    </a:clrScheme>
    <a:fontScheme name="Mont 2">
      <a:majorFont>
        <a:latin typeface="Montserrat Semi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noAutofit/>
      </a:bodyPr>
      <a:lstStyle>
        <a:defPPr algn="l">
          <a:defRPr dirty="0"/>
        </a:defPPr>
      </a:lstStyle>
    </a:txDef>
  </a:objectDefaults>
  <a:extraClrSchemeLst/>
  <a:extLst>
    <a:ext uri="{05A4C25C-085E-4340-85A3-A5531E510DB2}">
      <thm15:themeFamily xmlns:thm15="http://schemas.microsoft.com/office/thememl/2012/main" name="Widescreen Corporate Upgrade" id="{CEAD6CDB-4441-4F05-9F86-421965187B6F}" vid="{78E99B6E-9CC5-410C-A0C5-3974245FAA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0f93685d-c8ff-466b-ac8b-e5f4ec489695">
      <Terms xmlns="http://schemas.microsoft.com/office/infopath/2007/PartnerControls"/>
    </lcf76f155ced4ddcb4097134ff3c332f>
    <TaxCatchAll xmlns="768f84be-2937-4f54-8049-83c4d941f15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F4D6CE3D13E6C4FA786C6037481A13F" ma:contentTypeVersion="14" ma:contentTypeDescription="Create a new document." ma:contentTypeScope="" ma:versionID="10dd217d50c29664b0152e7dddd72ee6">
  <xsd:schema xmlns:xsd="http://www.w3.org/2001/XMLSchema" xmlns:xs="http://www.w3.org/2001/XMLSchema" xmlns:p="http://schemas.microsoft.com/office/2006/metadata/properties" xmlns:ns2="768f84be-2937-4f54-8049-83c4d941f153" xmlns:ns3="0f93685d-c8ff-466b-ac8b-e5f4ec489695" targetNamespace="http://schemas.microsoft.com/office/2006/metadata/properties" ma:root="true" ma:fieldsID="89c3278067252e027d1e4cef9f6faa1c" ns2:_="" ns3:_="">
    <xsd:import namespace="768f84be-2937-4f54-8049-83c4d941f153"/>
    <xsd:import namespace="0f93685d-c8ff-466b-ac8b-e5f4ec489695"/>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LengthInSeconds" minOccurs="0"/>
                <xsd:element ref="ns3:lcf76f155ced4ddcb4097134ff3c332f" minOccurs="0"/>
                <xsd:element ref="ns2:TaxCatchAll" minOccurs="0"/>
                <xsd:element ref="ns3:MediaServiceObjectDetectorVersions" minOccurs="0"/>
                <xsd:element ref="ns3:MediaServiceOCR" minOccurs="0"/>
                <xsd:element ref="ns3:MediaServiceGenerationTime" minOccurs="0"/>
                <xsd:element ref="ns3:MediaServiceEventHashCode"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8f84be-2937-4f54-8049-83c4d941f153"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98c438ca-409b-496c-9fe7-646d9655597c}" ma:internalName="TaxCatchAll" ma:showField="CatchAllData" ma:web="768f84be-2937-4f54-8049-83c4d941f15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f93685d-c8ff-466b-ac8b-e5f4ec489695"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4ebe00df-d97b-4d6c-b305-55c807d4998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045968A-0741-4822-B48E-A44AE5B67724}">
  <ds:schemaRefs>
    <ds:schemaRef ds:uri="http://schemas.microsoft.com/office/2006/documentManagement/types"/>
    <ds:schemaRef ds:uri="http://schemas.microsoft.com/office/2006/metadata/properties"/>
    <ds:schemaRef ds:uri="768f84be-2937-4f54-8049-83c4d941f153"/>
    <ds:schemaRef ds:uri="http://purl.org/dc/terms/"/>
    <ds:schemaRef ds:uri="0f93685d-c8ff-466b-ac8b-e5f4ec489695"/>
    <ds:schemaRef ds:uri="http://schemas.openxmlformats.org/package/2006/metadata/core-properties"/>
    <ds:schemaRef ds:uri="http://www.w3.org/XML/1998/namespace"/>
    <ds:schemaRef ds:uri="http://schemas.microsoft.com/office/infopath/2007/PartnerControls"/>
    <ds:schemaRef ds:uri="http://purl.org/dc/dcmitype/"/>
    <ds:schemaRef ds:uri="http://purl.org/dc/elements/1.1/"/>
  </ds:schemaRefs>
</ds:datastoreItem>
</file>

<file path=customXml/itemProps2.xml><?xml version="1.0" encoding="utf-8"?>
<ds:datastoreItem xmlns:ds="http://schemas.openxmlformats.org/officeDocument/2006/customXml" ds:itemID="{481BC8A4-9019-4024-93D8-550D33E39311}">
  <ds:schemaRefs>
    <ds:schemaRef ds:uri="0f93685d-c8ff-466b-ac8b-e5f4ec489695"/>
    <ds:schemaRef ds:uri="768f84be-2937-4f54-8049-83c4d941f15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2D4417A-D7D3-45C3-8D08-CFBB0D7C9A7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2865</Words>
  <Application>Microsoft Office PowerPoint</Application>
  <PresentationFormat>Widescreen</PresentationFormat>
  <Paragraphs>854</Paragraphs>
  <Slides>36</Slides>
  <Notes>7</Notes>
  <HiddenSlides>0</HiddenSlides>
  <MMClips>1</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46" baseType="lpstr">
      <vt:lpstr>Aptos</vt:lpstr>
      <vt:lpstr>Aptos Narrow</vt:lpstr>
      <vt:lpstr>Arial</vt:lpstr>
      <vt:lpstr>Calibri</vt:lpstr>
      <vt:lpstr>Courier New</vt:lpstr>
      <vt:lpstr>Montserrat</vt:lpstr>
      <vt:lpstr>Montserrat SemiBold</vt:lpstr>
      <vt:lpstr>Wingdings</vt:lpstr>
      <vt:lpstr>Cotiviti_PPT_Template_4x3_Final</vt:lpstr>
      <vt:lpstr>think-cell Slide</vt:lpstr>
      <vt:lpstr>PowerPoint Presentation</vt:lpstr>
      <vt:lpstr>PowerPoint Presentation</vt:lpstr>
      <vt:lpstr>PowerPoint Presentation</vt:lpstr>
      <vt:lpstr>PowerPoint Presentation</vt:lpstr>
      <vt:lpstr>PowerPoint Presentation</vt:lpstr>
      <vt:lpstr>PowerPoint Presentation</vt:lpstr>
      <vt:lpstr>Using AI-Powered Solutions to Overcome Challenges in Recommending Policies to New Payers</vt:lpstr>
      <vt:lpstr>Project Life Cycle</vt:lpstr>
      <vt:lpstr>PowerPoint Presentation</vt:lpstr>
      <vt:lpstr>PowerPoint Presentation</vt:lpstr>
      <vt:lpstr>PowerPoint Presentation</vt:lpstr>
      <vt:lpstr>Model Development</vt:lpstr>
      <vt:lpstr>PowerPoint Presentation</vt:lpstr>
      <vt:lpstr>PowerPoint Presentation</vt:lpstr>
      <vt:lpstr>Model Validation</vt:lpstr>
      <vt:lpstr>PowerPoint Presentation</vt:lpstr>
      <vt:lpstr>PowerPoint Presentation</vt:lpstr>
      <vt:lpstr>PowerPoint Presentation</vt:lpstr>
      <vt:lpstr>PowerPoint Presentation</vt:lpstr>
      <vt:lpstr>PowerPoint Presentation</vt:lpstr>
      <vt:lpstr>Appendix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Next Best Edit Opportunity: Cold Start Problem - New Health Plans</dc:title>
  <dc:creator>Neema, Pranay</dc:creator>
  <cp:lastModifiedBy>Kabadi, Pooja</cp:lastModifiedBy>
  <cp:revision>2</cp:revision>
  <dcterms:created xsi:type="dcterms:W3CDTF">2024-06-21T12:53:02Z</dcterms:created>
  <dcterms:modified xsi:type="dcterms:W3CDTF">2025-10-31T04:13:23Z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0x0101007F4D6CE3D13E6C4FA786C6037481A13F</vt:lpwstr>
  </property>
  <property fmtid="{D5CDD505-2E9C-101B-9397-08002B2CF9AE}" pid="3" name="MediaServiceImageTags">
    <vt:lpwstr/>
  </property>
</Properties>
</file>